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7" r:id="rId5"/>
    <p:sldId id="271" r:id="rId6"/>
    <p:sldId id="272" r:id="rId7"/>
    <p:sldId id="273" r:id="rId8"/>
    <p:sldId id="274" r:id="rId9"/>
    <p:sldId id="275" r:id="rId10"/>
    <p:sldId id="276" r:id="rId11"/>
    <p:sldId id="277" r:id="rId12"/>
    <p:sldId id="278" r:id="rId13"/>
    <p:sldId id="279" r:id="rId14"/>
    <p:sldId id="280" r:id="rId15"/>
    <p:sldId id="289" r:id="rId16"/>
    <p:sldId id="288" r:id="rId17"/>
    <p:sldId id="283" r:id="rId18"/>
    <p:sldId id="284" r:id="rId19"/>
    <p:sldId id="285" r:id="rId20"/>
    <p:sldId id="286" r:id="rId21"/>
    <p:sldId id="28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3187" autoAdjust="0"/>
    <p:restoredTop sz="96652" autoAdjust="0"/>
  </p:normalViewPr>
  <p:slideViewPr>
    <p:cSldViewPr>
      <p:cViewPr varScale="1">
        <p:scale>
          <a:sx n="112" d="100"/>
          <a:sy n="112" d="100"/>
        </p:scale>
        <p:origin x="229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200" d="100"/>
          <a:sy n="200" d="100"/>
        </p:scale>
        <p:origin x="-1392" y="54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96423-2FEF-46BC-AF0F-2235A57E724C}"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A9BBC5F5-F479-4D14-99EC-05469989F576}">
      <dgm:prSet phldrT="[Text]"/>
      <dgm:spPr>
        <a:solidFill>
          <a:srgbClr val="00B0F0">
            <a:alpha val="50000"/>
          </a:srgbClr>
        </a:solidFill>
      </dgm:spPr>
      <dgm:t>
        <a:bodyPr/>
        <a:lstStyle/>
        <a:p>
          <a:r>
            <a:t>Affections nosocomiales</a:t>
          </a:r>
          <a:endParaRPr lang="fr-CA" dirty="0"/>
        </a:p>
      </dgm:t>
    </dgm:pt>
    <dgm:pt modelId="{FB7BEBD3-A190-430A-8F39-EBDB4B0949DA}" type="parTrans" cxnId="{96572AD6-DFFC-4B39-A7E6-7D64AEFFF8BF}">
      <dgm:prSet/>
      <dgm:spPr/>
      <dgm:t>
        <a:bodyPr/>
        <a:lstStyle/>
        <a:p>
          <a:endParaRPr lang="en-CA"/>
        </a:p>
      </dgm:t>
    </dgm:pt>
    <dgm:pt modelId="{176053EB-767B-495B-9969-BE01B9ED14BA}" type="sibTrans" cxnId="{96572AD6-DFFC-4B39-A7E6-7D64AEFFF8BF}">
      <dgm:prSet/>
      <dgm:spPr/>
      <dgm:t>
        <a:bodyPr/>
        <a:lstStyle/>
        <a:p>
          <a:endParaRPr lang="en-CA"/>
        </a:p>
      </dgm:t>
    </dgm:pt>
    <dgm:pt modelId="{8F723CD9-A14B-45C1-BE8F-B2C0535F37D8}">
      <dgm:prSet phldrT="[Text]"/>
      <dgm:spPr>
        <a:solidFill>
          <a:srgbClr val="00B0F0">
            <a:alpha val="50000"/>
          </a:srgbClr>
        </a:solidFill>
      </dgm:spPr>
      <dgm:t>
        <a:bodyPr/>
        <a:lstStyle/>
        <a:p>
          <a:r>
            <a:t>Évènements indésirables graves</a:t>
          </a:r>
          <a:endParaRPr lang="fr-CA" dirty="0"/>
        </a:p>
      </dgm:t>
    </dgm:pt>
    <dgm:pt modelId="{51147C25-FC70-4D32-89F2-93A81226802F}" type="parTrans" cxnId="{57FFAC82-61A6-4237-9000-D704442BEBC6}">
      <dgm:prSet/>
      <dgm:spPr/>
      <dgm:t>
        <a:bodyPr/>
        <a:lstStyle/>
        <a:p>
          <a:endParaRPr lang="en-CA"/>
        </a:p>
      </dgm:t>
    </dgm:pt>
    <dgm:pt modelId="{88FF7B5E-261D-47FD-AFCD-A0F0F9DE5CBD}" type="sibTrans" cxnId="{57FFAC82-61A6-4237-9000-D704442BEBC6}">
      <dgm:prSet/>
      <dgm:spPr/>
      <dgm:t>
        <a:bodyPr/>
        <a:lstStyle/>
        <a:p>
          <a:endParaRPr lang="en-CA"/>
        </a:p>
      </dgm:t>
    </dgm:pt>
    <dgm:pt modelId="{D65F3924-CBA9-4DC5-8390-C31D994D1605}" type="pres">
      <dgm:prSet presAssocID="{3EA96423-2FEF-46BC-AF0F-2235A57E724C}" presName="Name0" presStyleCnt="0">
        <dgm:presLayoutVars>
          <dgm:chMax val="7"/>
          <dgm:dir/>
          <dgm:resizeHandles val="exact"/>
        </dgm:presLayoutVars>
      </dgm:prSet>
      <dgm:spPr/>
    </dgm:pt>
    <dgm:pt modelId="{AF712810-67A3-4ADB-A263-9BFD3BE6B852}" type="pres">
      <dgm:prSet presAssocID="{3EA96423-2FEF-46BC-AF0F-2235A57E724C}" presName="ellipse1" presStyleLbl="vennNode1" presStyleIdx="0" presStyleCnt="2" custScaleX="74994" custScaleY="68778" custLinFactNeighborX="-7088" custLinFactNeighborY="-18888">
        <dgm:presLayoutVars>
          <dgm:bulletEnabled val="1"/>
        </dgm:presLayoutVars>
      </dgm:prSet>
      <dgm:spPr/>
      <dgm:t>
        <a:bodyPr/>
        <a:lstStyle/>
        <a:p>
          <a:endParaRPr lang="en-US"/>
        </a:p>
      </dgm:t>
    </dgm:pt>
    <dgm:pt modelId="{A1FFBC13-6545-4E33-8C11-FB33252A68BD}" type="pres">
      <dgm:prSet presAssocID="{3EA96423-2FEF-46BC-AF0F-2235A57E724C}" presName="ellipse2" presStyleLbl="vennNode1" presStyleIdx="1" presStyleCnt="2" custScaleX="68791" custScaleY="68745" custLinFactNeighborX="-1209" custLinFactNeighborY="-82331">
        <dgm:presLayoutVars>
          <dgm:bulletEnabled val="1"/>
        </dgm:presLayoutVars>
      </dgm:prSet>
      <dgm:spPr/>
      <dgm:t>
        <a:bodyPr/>
        <a:lstStyle/>
        <a:p>
          <a:endParaRPr lang="en-US"/>
        </a:p>
      </dgm:t>
    </dgm:pt>
  </dgm:ptLst>
  <dgm:cxnLst>
    <dgm:cxn modelId="{57FFAC82-61A6-4237-9000-D704442BEBC6}" srcId="{3EA96423-2FEF-46BC-AF0F-2235A57E724C}" destId="{8F723CD9-A14B-45C1-BE8F-B2C0535F37D8}" srcOrd="1" destOrd="0" parTransId="{51147C25-FC70-4D32-89F2-93A81226802F}" sibTransId="{88FF7B5E-261D-47FD-AFCD-A0F0F9DE5CBD}"/>
    <dgm:cxn modelId="{0E18E7E3-7DE7-4D91-9045-906322585BAB}" type="presOf" srcId="{3EA96423-2FEF-46BC-AF0F-2235A57E724C}" destId="{D65F3924-CBA9-4DC5-8390-C31D994D1605}" srcOrd="0" destOrd="0" presId="urn:microsoft.com/office/officeart/2005/8/layout/rings+Icon"/>
    <dgm:cxn modelId="{C6C27A10-8016-42FB-9F3E-F5A112B9C679}" type="presOf" srcId="{A9BBC5F5-F479-4D14-99EC-05469989F576}" destId="{AF712810-67A3-4ADB-A263-9BFD3BE6B852}" srcOrd="0" destOrd="0" presId="urn:microsoft.com/office/officeart/2005/8/layout/rings+Icon"/>
    <dgm:cxn modelId="{ED159A3E-D427-4F21-8BDD-88DD080D85EB}" type="presOf" srcId="{8F723CD9-A14B-45C1-BE8F-B2C0535F37D8}" destId="{A1FFBC13-6545-4E33-8C11-FB33252A68BD}" srcOrd="0" destOrd="0" presId="urn:microsoft.com/office/officeart/2005/8/layout/rings+Icon"/>
    <dgm:cxn modelId="{96572AD6-DFFC-4B39-A7E6-7D64AEFFF8BF}" srcId="{3EA96423-2FEF-46BC-AF0F-2235A57E724C}" destId="{A9BBC5F5-F479-4D14-99EC-05469989F576}" srcOrd="0" destOrd="0" parTransId="{FB7BEBD3-A190-430A-8F39-EBDB4B0949DA}" sibTransId="{176053EB-767B-495B-9969-BE01B9ED14BA}"/>
    <dgm:cxn modelId="{641F02B0-3A08-4603-BF6B-015DE4746CE5}" type="presParOf" srcId="{D65F3924-CBA9-4DC5-8390-C31D994D1605}" destId="{AF712810-67A3-4ADB-A263-9BFD3BE6B852}" srcOrd="0" destOrd="0" presId="urn:microsoft.com/office/officeart/2005/8/layout/rings+Icon"/>
    <dgm:cxn modelId="{07E9DEF5-8C25-4E33-8646-F0B1CE1B70EA}" type="presParOf" srcId="{D65F3924-CBA9-4DC5-8390-C31D994D1605}" destId="{A1FFBC13-6545-4E33-8C11-FB33252A68BD}"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4C9B36-A6EF-4B73-90B2-01843898FFB2}"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CA"/>
        </a:p>
      </dgm:t>
    </dgm:pt>
    <dgm:pt modelId="{83E5B831-074F-4FD8-9753-2421E5687311}">
      <dgm:prSet phldrT="[Text]" custT="1"/>
      <dgm:spPr>
        <a:solidFill>
          <a:schemeClr val="accent2">
            <a:lumMod val="75000"/>
          </a:schemeClr>
        </a:solidFill>
      </dgm:spPr>
      <dgm:t>
        <a:bodyPr/>
        <a:lstStyle/>
        <a:p>
          <a:r>
            <a:rPr lang="en-CA" sz="1100" dirty="0" smtClean="0"/>
            <a:t>Désaccord sur le problème</a:t>
          </a:r>
          <a:endParaRPr lang="fr-CA" sz="1100" dirty="0"/>
        </a:p>
      </dgm:t>
    </dgm:pt>
    <dgm:pt modelId="{A323A363-8CAF-4BF0-8C8A-77B4CB806194}" type="parTrans" cxnId="{75CE399D-8F14-414B-882D-67CB6FE2B76F}">
      <dgm:prSet/>
      <dgm:spPr/>
      <dgm:t>
        <a:bodyPr/>
        <a:lstStyle/>
        <a:p>
          <a:endParaRPr lang="en-CA" sz="2400"/>
        </a:p>
      </dgm:t>
    </dgm:pt>
    <dgm:pt modelId="{6043AE9E-C024-4493-B4DD-03EE8A0C302F}" type="sibTrans" cxnId="{75CE399D-8F14-414B-882D-67CB6FE2B76F}">
      <dgm:prSet/>
      <dgm:spPr/>
      <dgm:t>
        <a:bodyPr/>
        <a:lstStyle/>
        <a:p>
          <a:endParaRPr lang="en-CA" sz="2400"/>
        </a:p>
      </dgm:t>
    </dgm:pt>
    <dgm:pt modelId="{224F83DA-8297-4635-BBC1-5D5B1A6EEAF1}">
      <dgm:prSet phldrT="[Text]" custT="1"/>
      <dgm:spPr>
        <a:solidFill>
          <a:schemeClr val="accent2">
            <a:lumMod val="75000"/>
          </a:schemeClr>
        </a:solidFill>
      </dgm:spPr>
      <dgm:t>
        <a:bodyPr/>
        <a:lstStyle/>
        <a:p>
          <a:r>
            <a:rPr lang="en-CA" sz="1100" dirty="0" smtClean="0"/>
            <a:t>Désaccord sur la solution</a:t>
          </a:r>
          <a:endParaRPr lang="fr-CA" sz="1100" dirty="0"/>
        </a:p>
      </dgm:t>
    </dgm:pt>
    <dgm:pt modelId="{61A6AE29-C2A4-471B-8269-BBADBD3168A4}" type="parTrans" cxnId="{969AE798-3D5F-4D62-95DF-8F834BE634CD}">
      <dgm:prSet/>
      <dgm:spPr/>
      <dgm:t>
        <a:bodyPr/>
        <a:lstStyle/>
        <a:p>
          <a:endParaRPr lang="en-CA" sz="2400"/>
        </a:p>
      </dgm:t>
    </dgm:pt>
    <dgm:pt modelId="{5F53D7BA-E9CD-477C-83C9-968FE14CF8F4}" type="sibTrans" cxnId="{969AE798-3D5F-4D62-95DF-8F834BE634CD}">
      <dgm:prSet/>
      <dgm:spPr/>
      <dgm:t>
        <a:bodyPr/>
        <a:lstStyle/>
        <a:p>
          <a:endParaRPr lang="en-CA" sz="2400"/>
        </a:p>
      </dgm:t>
    </dgm:pt>
    <dgm:pt modelId="{1B78D70B-7FCD-4475-BBBE-979058E2CB19}">
      <dgm:prSet phldrT="[Text]" custT="1"/>
      <dgm:spPr>
        <a:solidFill>
          <a:schemeClr val="accent2">
            <a:lumMod val="75000"/>
          </a:schemeClr>
        </a:solidFill>
      </dgm:spPr>
      <dgm:t>
        <a:bodyPr/>
        <a:lstStyle/>
        <a:p>
          <a:r>
            <a:rPr lang="en-CA" sz="1100" dirty="0" smtClean="0"/>
            <a:t>Désaccord sur la mise en œuvre</a:t>
          </a:r>
          <a:endParaRPr lang="fr-CA" sz="1100" dirty="0"/>
        </a:p>
      </dgm:t>
    </dgm:pt>
    <dgm:pt modelId="{F2854B73-0EC8-4361-940C-8EEDFB0A5071}" type="parTrans" cxnId="{B1053755-71D0-4B3D-A44F-A73309CC7400}">
      <dgm:prSet/>
      <dgm:spPr/>
      <dgm:t>
        <a:bodyPr/>
        <a:lstStyle/>
        <a:p>
          <a:endParaRPr lang="en-CA" sz="2400"/>
        </a:p>
      </dgm:t>
    </dgm:pt>
    <dgm:pt modelId="{CFFD4F2F-27F4-4BE7-891C-F20AAEAD328C}" type="sibTrans" cxnId="{B1053755-71D0-4B3D-A44F-A73309CC7400}">
      <dgm:prSet/>
      <dgm:spPr/>
      <dgm:t>
        <a:bodyPr/>
        <a:lstStyle/>
        <a:p>
          <a:endParaRPr lang="en-CA" sz="2400"/>
        </a:p>
      </dgm:t>
    </dgm:pt>
    <dgm:pt modelId="{885888E0-57AE-4FC7-AE3F-1088FB1F9BB3}">
      <dgm:prSet phldrT="[Text]" custT="1"/>
      <dgm:spPr>
        <a:solidFill>
          <a:schemeClr val="accent2">
            <a:lumMod val="75000"/>
          </a:schemeClr>
        </a:solidFill>
      </dgm:spPr>
      <dgm:t>
        <a:bodyPr/>
        <a:lstStyle/>
        <a:p>
          <a:r>
            <a:rPr lang="en-CA" sz="1100" dirty="0" smtClean="0"/>
            <a:t>Participation</a:t>
          </a:r>
          <a:endParaRPr lang="fr-CA" sz="1100" dirty="0"/>
        </a:p>
      </dgm:t>
    </dgm:pt>
    <dgm:pt modelId="{1090EFE6-F1FD-4A6F-BE8D-A012190F6B6F}" type="parTrans" cxnId="{13A02C37-5417-41DA-B6FA-12CAE789639B}">
      <dgm:prSet/>
      <dgm:spPr/>
      <dgm:t>
        <a:bodyPr/>
        <a:lstStyle/>
        <a:p>
          <a:endParaRPr lang="en-CA" sz="2400"/>
        </a:p>
      </dgm:t>
    </dgm:pt>
    <dgm:pt modelId="{0FA1E455-E23B-48E2-A45D-BB39917832F1}" type="sibTrans" cxnId="{13A02C37-5417-41DA-B6FA-12CAE789639B}">
      <dgm:prSet/>
      <dgm:spPr/>
      <dgm:t>
        <a:bodyPr/>
        <a:lstStyle/>
        <a:p>
          <a:endParaRPr lang="en-CA" sz="2400"/>
        </a:p>
      </dgm:t>
    </dgm:pt>
    <dgm:pt modelId="{ACA9E3C5-9F9B-4621-B8CD-AAF99400B211}" type="pres">
      <dgm:prSet presAssocID="{494C9B36-A6EF-4B73-90B2-01843898FFB2}" presName="Name0" presStyleCnt="0">
        <dgm:presLayoutVars>
          <dgm:chMax val="7"/>
          <dgm:resizeHandles val="exact"/>
        </dgm:presLayoutVars>
      </dgm:prSet>
      <dgm:spPr/>
      <dgm:t>
        <a:bodyPr/>
        <a:lstStyle/>
        <a:p>
          <a:endParaRPr lang="en-CA"/>
        </a:p>
      </dgm:t>
    </dgm:pt>
    <dgm:pt modelId="{385309E6-9BD1-41B7-86C7-64B306B85F94}" type="pres">
      <dgm:prSet presAssocID="{494C9B36-A6EF-4B73-90B2-01843898FFB2}" presName="comp1" presStyleCnt="0"/>
      <dgm:spPr/>
    </dgm:pt>
    <dgm:pt modelId="{16AF26BB-DD88-44A9-9118-101F4A88E479}" type="pres">
      <dgm:prSet presAssocID="{494C9B36-A6EF-4B73-90B2-01843898FFB2}" presName="circle1" presStyleLbl="node1" presStyleIdx="0" presStyleCnt="4"/>
      <dgm:spPr/>
      <dgm:t>
        <a:bodyPr/>
        <a:lstStyle/>
        <a:p>
          <a:endParaRPr lang="en-CA"/>
        </a:p>
      </dgm:t>
    </dgm:pt>
    <dgm:pt modelId="{CD77141C-8EB0-4440-B958-C99ACD28CBF0}" type="pres">
      <dgm:prSet presAssocID="{494C9B36-A6EF-4B73-90B2-01843898FFB2}" presName="c1text" presStyleLbl="node1" presStyleIdx="0" presStyleCnt="4">
        <dgm:presLayoutVars>
          <dgm:bulletEnabled val="1"/>
        </dgm:presLayoutVars>
      </dgm:prSet>
      <dgm:spPr/>
      <dgm:t>
        <a:bodyPr/>
        <a:lstStyle/>
        <a:p>
          <a:endParaRPr lang="en-CA"/>
        </a:p>
      </dgm:t>
    </dgm:pt>
    <dgm:pt modelId="{3275E9AC-E364-4E3B-8310-7F25BA41AAD0}" type="pres">
      <dgm:prSet presAssocID="{494C9B36-A6EF-4B73-90B2-01843898FFB2}" presName="comp2" presStyleCnt="0"/>
      <dgm:spPr/>
    </dgm:pt>
    <dgm:pt modelId="{377E3634-9527-4C05-B488-9D74E887268E}" type="pres">
      <dgm:prSet presAssocID="{494C9B36-A6EF-4B73-90B2-01843898FFB2}" presName="circle2" presStyleLbl="node1" presStyleIdx="1" presStyleCnt="4"/>
      <dgm:spPr/>
      <dgm:t>
        <a:bodyPr/>
        <a:lstStyle/>
        <a:p>
          <a:endParaRPr lang="en-CA"/>
        </a:p>
      </dgm:t>
    </dgm:pt>
    <dgm:pt modelId="{94E3B0AB-0EDF-4055-9EAF-91BB62D9DB9D}" type="pres">
      <dgm:prSet presAssocID="{494C9B36-A6EF-4B73-90B2-01843898FFB2}" presName="c2text" presStyleLbl="node1" presStyleIdx="1" presStyleCnt="4">
        <dgm:presLayoutVars>
          <dgm:bulletEnabled val="1"/>
        </dgm:presLayoutVars>
      </dgm:prSet>
      <dgm:spPr/>
      <dgm:t>
        <a:bodyPr/>
        <a:lstStyle/>
        <a:p>
          <a:endParaRPr lang="en-CA"/>
        </a:p>
      </dgm:t>
    </dgm:pt>
    <dgm:pt modelId="{4DC79631-4EFE-467D-8FAA-BAFDBDB92ABF}" type="pres">
      <dgm:prSet presAssocID="{494C9B36-A6EF-4B73-90B2-01843898FFB2}" presName="comp3" presStyleCnt="0"/>
      <dgm:spPr/>
    </dgm:pt>
    <dgm:pt modelId="{4FB366A4-CC40-4FE6-B8A1-6733CEBC85A3}" type="pres">
      <dgm:prSet presAssocID="{494C9B36-A6EF-4B73-90B2-01843898FFB2}" presName="circle3" presStyleLbl="node1" presStyleIdx="2" presStyleCnt="4"/>
      <dgm:spPr/>
      <dgm:t>
        <a:bodyPr/>
        <a:lstStyle/>
        <a:p>
          <a:endParaRPr lang="en-CA"/>
        </a:p>
      </dgm:t>
    </dgm:pt>
    <dgm:pt modelId="{03049965-11B8-4196-8133-2D34B71E1165}" type="pres">
      <dgm:prSet presAssocID="{494C9B36-A6EF-4B73-90B2-01843898FFB2}" presName="c3text" presStyleLbl="node1" presStyleIdx="2" presStyleCnt="4">
        <dgm:presLayoutVars>
          <dgm:bulletEnabled val="1"/>
        </dgm:presLayoutVars>
      </dgm:prSet>
      <dgm:spPr/>
      <dgm:t>
        <a:bodyPr/>
        <a:lstStyle/>
        <a:p>
          <a:endParaRPr lang="en-CA"/>
        </a:p>
      </dgm:t>
    </dgm:pt>
    <dgm:pt modelId="{C4B29734-7AB4-448A-A846-DB4BBDCAB0B8}" type="pres">
      <dgm:prSet presAssocID="{494C9B36-A6EF-4B73-90B2-01843898FFB2}" presName="comp4" presStyleCnt="0"/>
      <dgm:spPr/>
    </dgm:pt>
    <dgm:pt modelId="{88813E6E-F63F-44D4-8AB3-253A6AC0FA52}" type="pres">
      <dgm:prSet presAssocID="{494C9B36-A6EF-4B73-90B2-01843898FFB2}" presName="circle4" presStyleLbl="node1" presStyleIdx="3" presStyleCnt="4"/>
      <dgm:spPr/>
      <dgm:t>
        <a:bodyPr/>
        <a:lstStyle/>
        <a:p>
          <a:endParaRPr lang="en-CA"/>
        </a:p>
      </dgm:t>
    </dgm:pt>
    <dgm:pt modelId="{1ED7DB4B-A67E-4845-96F7-C5E212FCAE44}" type="pres">
      <dgm:prSet presAssocID="{494C9B36-A6EF-4B73-90B2-01843898FFB2}" presName="c4text" presStyleLbl="node1" presStyleIdx="3" presStyleCnt="4">
        <dgm:presLayoutVars>
          <dgm:bulletEnabled val="1"/>
        </dgm:presLayoutVars>
      </dgm:prSet>
      <dgm:spPr/>
      <dgm:t>
        <a:bodyPr/>
        <a:lstStyle/>
        <a:p>
          <a:endParaRPr lang="en-CA"/>
        </a:p>
      </dgm:t>
    </dgm:pt>
  </dgm:ptLst>
  <dgm:cxnLst>
    <dgm:cxn modelId="{FF5A5D69-03BF-4DA5-9289-160D6C5D5933}" type="presOf" srcId="{1B78D70B-7FCD-4475-BBBE-979058E2CB19}" destId="{03049965-11B8-4196-8133-2D34B71E1165}" srcOrd="1" destOrd="0" presId="urn:microsoft.com/office/officeart/2005/8/layout/venn2"/>
    <dgm:cxn modelId="{4A364D97-823A-4A48-B966-E446A3E348CE}" type="presOf" srcId="{885888E0-57AE-4FC7-AE3F-1088FB1F9BB3}" destId="{1ED7DB4B-A67E-4845-96F7-C5E212FCAE44}" srcOrd="1" destOrd="0" presId="urn:microsoft.com/office/officeart/2005/8/layout/venn2"/>
    <dgm:cxn modelId="{588D76D5-605A-4B13-8073-747DABC0DFA1}" type="presOf" srcId="{885888E0-57AE-4FC7-AE3F-1088FB1F9BB3}" destId="{88813E6E-F63F-44D4-8AB3-253A6AC0FA52}" srcOrd="0" destOrd="0" presId="urn:microsoft.com/office/officeart/2005/8/layout/venn2"/>
    <dgm:cxn modelId="{969AE798-3D5F-4D62-95DF-8F834BE634CD}" srcId="{494C9B36-A6EF-4B73-90B2-01843898FFB2}" destId="{224F83DA-8297-4635-BBC1-5D5B1A6EEAF1}" srcOrd="1" destOrd="0" parTransId="{61A6AE29-C2A4-471B-8269-BBADBD3168A4}" sibTransId="{5F53D7BA-E9CD-477C-83C9-968FE14CF8F4}"/>
    <dgm:cxn modelId="{05A54963-9B79-4E28-9124-0BF8AC74F0DA}" type="presOf" srcId="{224F83DA-8297-4635-BBC1-5D5B1A6EEAF1}" destId="{94E3B0AB-0EDF-4055-9EAF-91BB62D9DB9D}" srcOrd="1" destOrd="0" presId="urn:microsoft.com/office/officeart/2005/8/layout/venn2"/>
    <dgm:cxn modelId="{2257B7B1-DB62-4EE4-A57E-407B0EAD3C03}" type="presOf" srcId="{83E5B831-074F-4FD8-9753-2421E5687311}" destId="{CD77141C-8EB0-4440-B958-C99ACD28CBF0}" srcOrd="1" destOrd="0" presId="urn:microsoft.com/office/officeart/2005/8/layout/venn2"/>
    <dgm:cxn modelId="{75CE399D-8F14-414B-882D-67CB6FE2B76F}" srcId="{494C9B36-A6EF-4B73-90B2-01843898FFB2}" destId="{83E5B831-074F-4FD8-9753-2421E5687311}" srcOrd="0" destOrd="0" parTransId="{A323A363-8CAF-4BF0-8C8A-77B4CB806194}" sibTransId="{6043AE9E-C024-4493-B4DD-03EE8A0C302F}"/>
    <dgm:cxn modelId="{13A02C37-5417-41DA-B6FA-12CAE789639B}" srcId="{494C9B36-A6EF-4B73-90B2-01843898FFB2}" destId="{885888E0-57AE-4FC7-AE3F-1088FB1F9BB3}" srcOrd="3" destOrd="0" parTransId="{1090EFE6-F1FD-4A6F-BE8D-A012190F6B6F}" sibTransId="{0FA1E455-E23B-48E2-A45D-BB39917832F1}"/>
    <dgm:cxn modelId="{F560D4DB-7B75-46B1-A71E-EBB612A71989}" type="presOf" srcId="{83E5B831-074F-4FD8-9753-2421E5687311}" destId="{16AF26BB-DD88-44A9-9118-101F4A88E479}" srcOrd="0" destOrd="0" presId="urn:microsoft.com/office/officeart/2005/8/layout/venn2"/>
    <dgm:cxn modelId="{2F943386-ADBF-40B6-925C-F7E4A1A4957C}" type="presOf" srcId="{494C9B36-A6EF-4B73-90B2-01843898FFB2}" destId="{ACA9E3C5-9F9B-4621-B8CD-AAF99400B211}" srcOrd="0" destOrd="0" presId="urn:microsoft.com/office/officeart/2005/8/layout/venn2"/>
    <dgm:cxn modelId="{68AE9AB1-2AE5-4A93-9DE4-DEF18B7684C3}" type="presOf" srcId="{1B78D70B-7FCD-4475-BBBE-979058E2CB19}" destId="{4FB366A4-CC40-4FE6-B8A1-6733CEBC85A3}" srcOrd="0" destOrd="0" presId="urn:microsoft.com/office/officeart/2005/8/layout/venn2"/>
    <dgm:cxn modelId="{44AAC19D-E67E-4799-8F19-E08C6EE149B9}" type="presOf" srcId="{224F83DA-8297-4635-BBC1-5D5B1A6EEAF1}" destId="{377E3634-9527-4C05-B488-9D74E887268E}" srcOrd="0" destOrd="0" presId="urn:microsoft.com/office/officeart/2005/8/layout/venn2"/>
    <dgm:cxn modelId="{B1053755-71D0-4B3D-A44F-A73309CC7400}" srcId="{494C9B36-A6EF-4B73-90B2-01843898FFB2}" destId="{1B78D70B-7FCD-4475-BBBE-979058E2CB19}" srcOrd="2" destOrd="0" parTransId="{F2854B73-0EC8-4361-940C-8EEDFB0A5071}" sibTransId="{CFFD4F2F-27F4-4BE7-891C-F20AAEAD328C}"/>
    <dgm:cxn modelId="{6DEDAE08-73D7-4ABC-92A0-A89882860825}" type="presParOf" srcId="{ACA9E3C5-9F9B-4621-B8CD-AAF99400B211}" destId="{385309E6-9BD1-41B7-86C7-64B306B85F94}" srcOrd="0" destOrd="0" presId="urn:microsoft.com/office/officeart/2005/8/layout/venn2"/>
    <dgm:cxn modelId="{93897DE5-2857-4B12-A8C5-636A527CB6AD}" type="presParOf" srcId="{385309E6-9BD1-41B7-86C7-64B306B85F94}" destId="{16AF26BB-DD88-44A9-9118-101F4A88E479}" srcOrd="0" destOrd="0" presId="urn:microsoft.com/office/officeart/2005/8/layout/venn2"/>
    <dgm:cxn modelId="{324B9C50-CDC1-438C-849A-2C3D18D5A2FC}" type="presParOf" srcId="{385309E6-9BD1-41B7-86C7-64B306B85F94}" destId="{CD77141C-8EB0-4440-B958-C99ACD28CBF0}" srcOrd="1" destOrd="0" presId="urn:microsoft.com/office/officeart/2005/8/layout/venn2"/>
    <dgm:cxn modelId="{F8530B60-0F2C-4925-B011-BD97F21D75FF}" type="presParOf" srcId="{ACA9E3C5-9F9B-4621-B8CD-AAF99400B211}" destId="{3275E9AC-E364-4E3B-8310-7F25BA41AAD0}" srcOrd="1" destOrd="0" presId="urn:microsoft.com/office/officeart/2005/8/layout/venn2"/>
    <dgm:cxn modelId="{1070E4DA-1E04-4D6E-B029-ADB2AD3597D3}" type="presParOf" srcId="{3275E9AC-E364-4E3B-8310-7F25BA41AAD0}" destId="{377E3634-9527-4C05-B488-9D74E887268E}" srcOrd="0" destOrd="0" presId="urn:microsoft.com/office/officeart/2005/8/layout/venn2"/>
    <dgm:cxn modelId="{6D11BC51-7F02-4F5A-830E-82FEDAB030F7}" type="presParOf" srcId="{3275E9AC-E364-4E3B-8310-7F25BA41AAD0}" destId="{94E3B0AB-0EDF-4055-9EAF-91BB62D9DB9D}" srcOrd="1" destOrd="0" presId="urn:microsoft.com/office/officeart/2005/8/layout/venn2"/>
    <dgm:cxn modelId="{CF1E284A-E44A-4B32-9ED1-01EF723FBD64}" type="presParOf" srcId="{ACA9E3C5-9F9B-4621-B8CD-AAF99400B211}" destId="{4DC79631-4EFE-467D-8FAA-BAFDBDB92ABF}" srcOrd="2" destOrd="0" presId="urn:microsoft.com/office/officeart/2005/8/layout/venn2"/>
    <dgm:cxn modelId="{1F5C5D03-90DD-4761-BB52-23C01B30B8DE}" type="presParOf" srcId="{4DC79631-4EFE-467D-8FAA-BAFDBDB92ABF}" destId="{4FB366A4-CC40-4FE6-B8A1-6733CEBC85A3}" srcOrd="0" destOrd="0" presId="urn:microsoft.com/office/officeart/2005/8/layout/venn2"/>
    <dgm:cxn modelId="{AC432447-55B9-4BDC-A989-0A08063F478D}" type="presParOf" srcId="{4DC79631-4EFE-467D-8FAA-BAFDBDB92ABF}" destId="{03049965-11B8-4196-8133-2D34B71E1165}" srcOrd="1" destOrd="0" presId="urn:microsoft.com/office/officeart/2005/8/layout/venn2"/>
    <dgm:cxn modelId="{048E5957-5A4D-4241-BA49-C7EED7F6CB18}" type="presParOf" srcId="{ACA9E3C5-9F9B-4621-B8CD-AAF99400B211}" destId="{C4B29734-7AB4-448A-A846-DB4BBDCAB0B8}" srcOrd="3" destOrd="0" presId="urn:microsoft.com/office/officeart/2005/8/layout/venn2"/>
    <dgm:cxn modelId="{4CCF5BFF-FCC2-4311-A5A5-FFD935CCF470}" type="presParOf" srcId="{C4B29734-7AB4-448A-A846-DB4BBDCAB0B8}" destId="{88813E6E-F63F-44D4-8AB3-253A6AC0FA52}" srcOrd="0" destOrd="0" presId="urn:microsoft.com/office/officeart/2005/8/layout/venn2"/>
    <dgm:cxn modelId="{923D3AD6-F5A4-43D6-95CB-60951ED5858C}" type="presParOf" srcId="{C4B29734-7AB4-448A-A846-DB4BBDCAB0B8}" destId="{1ED7DB4B-A67E-4845-96F7-C5E212FCAE44}"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F26BB-DD88-44A9-9118-101F4A88E479}">
      <dsp:nvSpPr>
        <dsp:cNvPr id="0" name=""/>
        <dsp:cNvSpPr/>
      </dsp:nvSpPr>
      <dsp:spPr>
        <a:xfrm>
          <a:off x="0" y="138905"/>
          <a:ext cx="4114800" cy="4114800"/>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CA" sz="1100" kern="1200" dirty="0" smtClean="0"/>
            <a:t>Désaccord sur le problème</a:t>
          </a:r>
          <a:endParaRPr lang="fr-CA" sz="1100" kern="1200" dirty="0"/>
        </a:p>
      </dsp:txBody>
      <dsp:txXfrm>
        <a:off x="1482150" y="344645"/>
        <a:ext cx="1150498" cy="617220"/>
      </dsp:txXfrm>
    </dsp:sp>
    <dsp:sp modelId="{377E3634-9527-4C05-B488-9D74E887268E}">
      <dsp:nvSpPr>
        <dsp:cNvPr id="0" name=""/>
        <dsp:cNvSpPr/>
      </dsp:nvSpPr>
      <dsp:spPr>
        <a:xfrm>
          <a:off x="411480" y="961866"/>
          <a:ext cx="3291840" cy="3291840"/>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CA" sz="1100" kern="1200" dirty="0" smtClean="0"/>
            <a:t>Désaccord sur la solution</a:t>
          </a:r>
          <a:endParaRPr lang="fr-CA" sz="1100" kern="1200" dirty="0"/>
        </a:p>
      </dsp:txBody>
      <dsp:txXfrm>
        <a:off x="1482150" y="1159376"/>
        <a:ext cx="1150498" cy="592531"/>
      </dsp:txXfrm>
    </dsp:sp>
    <dsp:sp modelId="{4FB366A4-CC40-4FE6-B8A1-6733CEBC85A3}">
      <dsp:nvSpPr>
        <dsp:cNvPr id="0" name=""/>
        <dsp:cNvSpPr/>
      </dsp:nvSpPr>
      <dsp:spPr>
        <a:xfrm>
          <a:off x="822959" y="1784825"/>
          <a:ext cx="2468880" cy="2468880"/>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CA" sz="1100" kern="1200" dirty="0" smtClean="0"/>
            <a:t>Désaccord sur la mise en œuvre</a:t>
          </a:r>
          <a:endParaRPr lang="fr-CA" sz="1100" kern="1200" dirty="0"/>
        </a:p>
      </dsp:txBody>
      <dsp:txXfrm>
        <a:off x="1482150" y="1969991"/>
        <a:ext cx="1150498" cy="555498"/>
      </dsp:txXfrm>
    </dsp:sp>
    <dsp:sp modelId="{88813E6E-F63F-44D4-8AB3-253A6AC0FA52}">
      <dsp:nvSpPr>
        <dsp:cNvPr id="0" name=""/>
        <dsp:cNvSpPr/>
      </dsp:nvSpPr>
      <dsp:spPr>
        <a:xfrm>
          <a:off x="1234440" y="2607786"/>
          <a:ext cx="1645920" cy="1645920"/>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CA" sz="1100" kern="1200" dirty="0" smtClean="0"/>
            <a:t>Participation</a:t>
          </a:r>
          <a:endParaRPr lang="fr-CA" sz="1100" kern="1200" dirty="0"/>
        </a:p>
      </dsp:txBody>
      <dsp:txXfrm>
        <a:off x="1475479" y="3019266"/>
        <a:ext cx="1163841" cy="822960"/>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491979-EFBB-4C43-9810-102CF0EA2635}" type="datetimeFigureOut">
              <a:rPr lang="en-US" smtClean="0"/>
              <a:t>10/5/2016</a:t>
            </a:fld>
            <a:endParaRPr lang="fr-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B225D3-F828-4903-A23B-97F4746D1C57}" type="slidenum">
              <a:rPr lang="en-US" smtClean="0"/>
              <a:t>‹#›</a:t>
            </a:fld>
            <a:endParaRPr lang="fr-CA"/>
          </a:p>
        </p:txBody>
      </p:sp>
    </p:spTree>
    <p:extLst>
      <p:ext uri="{BB962C8B-B14F-4D97-AF65-F5344CB8AC3E}">
        <p14:creationId xmlns:p14="http://schemas.microsoft.com/office/powerpoint/2010/main" val="3934744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Arial" pitchFamily="34" charset="0"/>
                <a:ea typeface="ヒラギノ角ゴ Pro W3" pitchFamily="123" charset="-128"/>
              </a:defRPr>
            </a:lvl1pPr>
            <a:lvl2pPr marL="727687" indent="-279880">
              <a:defRPr sz="2400">
                <a:solidFill>
                  <a:schemeClr val="tx1"/>
                </a:solidFill>
                <a:latin typeface="Arial" pitchFamily="34" charset="0"/>
                <a:ea typeface="ヒラギノ角ゴ Pro W3" pitchFamily="123" charset="-128"/>
              </a:defRPr>
            </a:lvl2pPr>
            <a:lvl3pPr marL="1119519" indent="-223903">
              <a:defRPr sz="2400">
                <a:solidFill>
                  <a:schemeClr val="tx1"/>
                </a:solidFill>
                <a:latin typeface="Arial" pitchFamily="34" charset="0"/>
                <a:ea typeface="ヒラギノ角ゴ Pro W3" pitchFamily="123" charset="-128"/>
              </a:defRPr>
            </a:lvl3pPr>
            <a:lvl4pPr marL="1567327" indent="-223903">
              <a:defRPr sz="2400">
                <a:solidFill>
                  <a:schemeClr val="tx1"/>
                </a:solidFill>
                <a:latin typeface="Arial" pitchFamily="34" charset="0"/>
                <a:ea typeface="ヒラギノ角ゴ Pro W3" pitchFamily="123" charset="-128"/>
              </a:defRPr>
            </a:lvl4pPr>
            <a:lvl5pPr marL="2015135" indent="-223903">
              <a:defRPr sz="2400">
                <a:solidFill>
                  <a:schemeClr val="tx1"/>
                </a:solidFill>
                <a:latin typeface="Arial" pitchFamily="34" charset="0"/>
                <a:ea typeface="ヒラギノ角ゴ Pro W3" pitchFamily="123" charset="-128"/>
              </a:defRPr>
            </a:lvl5pPr>
            <a:lvl6pPr marL="2462942" indent="-223903"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10748" indent="-223903"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358557" indent="-223903"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06364" indent="-223903"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pPr>
              <a:defRPr/>
            </a:pPr>
            <a:fld id="{B85F6221-1040-4C05-AA49-6D468553031A}" type="slidenum">
              <a:rPr lang="en-US" sz="1300">
                <a:solidFill>
                  <a:prstClr val="black"/>
                </a:solidFill>
              </a:rPr>
              <a:pPr>
                <a:defRPr/>
              </a:pPr>
              <a:t>1</a:t>
            </a:fld>
            <a:endParaRPr lang="fr-CA" sz="1300" dirty="0">
              <a:solidFill>
                <a:prstClr val="black"/>
              </a:solidFill>
            </a:endParaRPr>
          </a:p>
        </p:txBody>
      </p:sp>
      <p:sp>
        <p:nvSpPr>
          <p:cNvPr id="33794" name="Rectangle 1026"/>
          <p:cNvSpPr>
            <a:spLocks noGrp="1" noRot="1" noChangeAspect="1" noChangeArrowheads="1" noTextEdit="1"/>
          </p:cNvSpPr>
          <p:nvPr>
            <p:ph type="sldImg"/>
          </p:nvPr>
        </p:nvSpPr>
        <p:spPr>
          <a:ln/>
        </p:spPr>
      </p:sp>
      <p:sp>
        <p:nvSpPr>
          <p:cNvPr id="33795" name="Rectangle 1027"/>
          <p:cNvSpPr>
            <a:spLocks noGrp="1" noChangeArrowheads="1"/>
          </p:cNvSpPr>
          <p:nvPr>
            <p:ph type="body" idx="1"/>
          </p:nvPr>
        </p:nvSpPr>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539397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marL="342900" indent="-342900" eaLnBrk="1" fontAlgn="auto" hangingPunct="1">
              <a:spcBef>
                <a:spcPts val="0"/>
              </a:spcBef>
              <a:spcAft>
                <a:spcPts val="0"/>
              </a:spcAft>
              <a:buFont typeface="Arial" pitchFamily="34" charset="0"/>
              <a:buNone/>
              <a:defRPr/>
            </a:pPr>
            <a:r>
              <a:rPr lang="fr-CA" sz="1400" dirty="0" smtClean="0">
                <a:solidFill>
                  <a:srgbClr val="4BACC6"/>
                </a:solidFill>
                <a:latin typeface="Corbel" pitchFamily="34" charset="0"/>
              </a:rPr>
              <a:t>VEUILLEZ NOTER QUE LES DIAPOSITIVES 7 À 11 PEUVENT ÊTRE TRONQUÉS AVEC CE MATÉRIAU EN MODE </a:t>
            </a:r>
            <a:r>
              <a:rPr lang="fr-CA" sz="1400" dirty="0" err="1" smtClean="0">
                <a:solidFill>
                  <a:srgbClr val="4BACC6"/>
                </a:solidFill>
                <a:latin typeface="Corbel" pitchFamily="34" charset="0"/>
              </a:rPr>
              <a:t>PRÉLECTURE</a:t>
            </a:r>
            <a:endParaRPr lang="fr-CA" sz="1400" dirty="0" smtClean="0">
              <a:solidFill>
                <a:srgbClr val="4BACC6"/>
              </a:solidFill>
              <a:latin typeface="Corbel" pitchFamily="34" charset="0"/>
            </a:endParaRPr>
          </a:p>
          <a:p>
            <a:pPr marL="342900" indent="-342900" eaLnBrk="1" fontAlgn="auto" hangingPunct="1">
              <a:spcBef>
                <a:spcPts val="0"/>
              </a:spcBef>
              <a:spcAft>
                <a:spcPts val="0"/>
              </a:spcAft>
              <a:buFont typeface="Arial" pitchFamily="34" charset="0"/>
              <a:buNone/>
              <a:defRPr/>
            </a:pPr>
            <a:endParaRPr lang="fr-CA" sz="1400" dirty="0" smtClean="0">
              <a:solidFill>
                <a:srgbClr val="4BACC6"/>
              </a:solidFill>
              <a:latin typeface="Corbel" pitchFamily="34" charset="0"/>
            </a:endParaRPr>
          </a:p>
          <a:p>
            <a:pPr marL="342900" indent="-342900" eaLnBrk="1" fontAlgn="auto" hangingPunct="1">
              <a:spcBef>
                <a:spcPts val="0"/>
              </a:spcBef>
              <a:spcAft>
                <a:spcPts val="0"/>
              </a:spcAft>
              <a:buFont typeface="Arial" pitchFamily="34" charset="0"/>
              <a:buNone/>
              <a:defRPr/>
            </a:pPr>
            <a:r>
              <a:rPr lang="fr-CA" sz="1400" dirty="0" smtClean="0">
                <a:solidFill>
                  <a:srgbClr val="4BACC6"/>
                </a:solidFill>
                <a:latin typeface="Corbel" pitchFamily="34" charset="0"/>
              </a:rPr>
              <a:t>Solutions pour la sécurité des patients (SPS) de l’Hôpital pédiatrique</a:t>
            </a:r>
          </a:p>
          <a:p>
            <a:pPr eaLnBrk="1" hangingPunct="1">
              <a:defRPr/>
            </a:pPr>
            <a:r>
              <a:rPr lang="fr-CA" dirty="0" smtClean="0">
                <a:latin typeface="Corbel" pitchFamily="34" charset="0"/>
              </a:rPr>
              <a:t>Le Réseau SPS de l'Hôpital pédiatrique est un effort commun sans précédent parmi les hôpitaux pédiatriques travaillant à transformer la sécurité des patients pédiatriques dans la poursuite d'une mission urgente : </a:t>
            </a:r>
            <a:r>
              <a:rPr lang="fr-CA" b="1" dirty="0" smtClean="0">
                <a:latin typeface="Corbel" pitchFamily="34" charset="0"/>
              </a:rPr>
              <a:t>éliminer les préjudices graves dans tous les hôpitaux pour enfants aux États-Unis</a:t>
            </a:r>
            <a:r>
              <a:rPr lang="fr-CA" dirty="0" smtClean="0">
                <a:latin typeface="Corbel" pitchFamily="34" charset="0"/>
              </a:rPr>
              <a:t>. Avec l'appui de l'initiative fédérale du Partenariat pour les patients, le réseau est passé de 8 hôpitaux dans l’Ohio en 2011 à 78 hôpitaux dans tout le pays en 2013. </a:t>
            </a:r>
            <a:r>
              <a:rPr lang="fr-CA" dirty="0" smtClean="0"/>
              <a:t>Ses premiers efforts auraient sauvé 7 700 enfants de préjudices inutiles et évité 11,8 millions de dollars en coûts de soins de santé inutiles.</a:t>
            </a:r>
          </a:p>
          <a:p>
            <a:pPr eaLnBrk="1" hangingPunct="1">
              <a:defRPr/>
            </a:pPr>
            <a:endParaRPr lang="fr-CA" dirty="0" smtClean="0"/>
          </a:p>
          <a:p>
            <a:pPr eaLnBrk="1" hangingPunct="1">
              <a:defRPr/>
            </a:pPr>
            <a:r>
              <a:rPr lang="fr-CA" sz="1400" dirty="0" smtClean="0">
                <a:solidFill>
                  <a:srgbClr val="0099CC"/>
                </a:solidFill>
              </a:rPr>
              <a:t>Quel est l'origine du SPS?</a:t>
            </a:r>
          </a:p>
          <a:p>
            <a:pPr eaLnBrk="1" hangingPunct="1">
              <a:defRPr/>
            </a:pPr>
            <a:r>
              <a:rPr lang="fr-CA" dirty="0" smtClean="0">
                <a:latin typeface="Corbel" pitchFamily="34" charset="0"/>
              </a:rPr>
              <a:t>En 2005, six directeurs généraux d'hôpitaux pédiatriques en Ohio ont convenu de travailler ensemble sur la sécurité, en mettant de côté la concurrence et en se concentrant sur la sécurité du patient au lieu des autres aspects de la qualité. Ils ont formé l'Association des hôpitaux pédiatriques de l'Ohio (OCHA). À l’origine, l’objectif était d’éliminer les arrêts cardiaques et cardio-pulmonaires évitables à l’extérieur de l’unité de soins intensifs. </a:t>
            </a:r>
            <a:r>
              <a:rPr lang="fr-CA" b="1" dirty="0" smtClean="0">
                <a:latin typeface="Corbel" pitchFamily="34" charset="0"/>
              </a:rPr>
              <a:t>La collaboration a permis une réduction de 46 % dans tous les hôpitaux. </a:t>
            </a:r>
            <a:endParaRPr lang="fr-CA" dirty="0" smtClean="0"/>
          </a:p>
          <a:p>
            <a:pPr eaLnBrk="1" hangingPunct="1">
              <a:defRPr/>
            </a:pPr>
            <a:endParaRPr lang="fr-CA" b="1" dirty="0" smtClean="0">
              <a:latin typeface="Corbel" pitchFamily="34" charset="0"/>
            </a:endParaRPr>
          </a:p>
          <a:p>
            <a:pPr eaLnBrk="1" hangingPunct="1">
              <a:defRPr/>
            </a:pPr>
            <a:r>
              <a:rPr lang="fr-CA" dirty="0" smtClean="0">
                <a:latin typeface="Corbel" pitchFamily="34" charset="0"/>
              </a:rPr>
              <a:t>Avec ce succès réalisé en 2009, l’Ohio collaboratif s'est élargi pour inclure les huit centres régionaux pédiatriques de l’État et se concentrer sur des projets supplémentaires d’amélioration de qualité. </a:t>
            </a:r>
            <a:r>
              <a:rPr lang="fr-CA" dirty="0" smtClean="0"/>
              <a:t>Avec cet effort élargi et avec tous les hôpitaux pédiatriques participants de l'Ohio, le réseau Solutions pour la sécurité des patients (SPS) des hôpitaux pédiatriques de l’Ohio (</a:t>
            </a:r>
            <a:r>
              <a:rPr lang="fr-CA" dirty="0" err="1" smtClean="0"/>
              <a:t>OCHSPS</a:t>
            </a:r>
            <a:r>
              <a:rPr lang="fr-CA" dirty="0" smtClean="0"/>
              <a:t>) s'est formé.</a:t>
            </a:r>
            <a:endParaRPr lang="fr-CA" b="1" dirty="0" smtClean="0">
              <a:latin typeface="Corbel" pitchFamily="34" charset="0"/>
            </a:endParaRPr>
          </a:p>
          <a:p>
            <a:pPr eaLnBrk="1" hangingPunct="1">
              <a:defRPr/>
            </a:pPr>
            <a:endParaRPr lang="fr-CA" dirty="0" smtClean="0"/>
          </a:p>
          <a:p>
            <a:pPr eaLnBrk="1" hangingPunct="1">
              <a:defRPr/>
            </a:pPr>
            <a:r>
              <a:rPr lang="fr-CA" b="1" dirty="0" smtClean="0"/>
              <a:t>En conséquence, les infections du site opératoire chez les enfants à risque élevé ont été réduites de 60 % et les effets indésirables des médicaments ont été réduits de 50 % dans les huit hôpitaux pédiatriques de l’Ohio.</a:t>
            </a:r>
            <a:endParaRPr lang="fr-CA" dirty="0" smtClean="0">
              <a:latin typeface="Corbel" pitchFamily="34" charset="0"/>
            </a:endParaRPr>
          </a:p>
          <a:p>
            <a:pPr eaLnBrk="1" hangingPunct="1">
              <a:defRPr/>
            </a:pPr>
            <a:endParaRPr lang="fr-CA" dirty="0" smtClean="0"/>
          </a:p>
        </p:txBody>
      </p:sp>
      <p:sp>
        <p:nvSpPr>
          <p:cNvPr id="23556"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Glissement</a:t>
            </a:r>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E97B29-2CF8-465C-B6A4-F50C2FC60538}" type="slidenum">
              <a:rPr lang="en-US" altLang="en-US" smtClean="0"/>
              <a:pPr/>
              <a:t>10</a:t>
            </a:fld>
            <a:endParaRPr lang="fr-CA" altLang="en-US" smtClean="0"/>
          </a:p>
        </p:txBody>
      </p:sp>
    </p:spTree>
    <p:extLst>
      <p:ext uri="{BB962C8B-B14F-4D97-AF65-F5344CB8AC3E}">
        <p14:creationId xmlns:p14="http://schemas.microsoft.com/office/powerpoint/2010/main" val="2425225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6EB225D3-F828-4903-A23B-97F4746D1C57}" type="slidenum">
              <a:rPr lang="en-US" smtClean="0"/>
              <a:t>11</a:t>
            </a:fld>
            <a:endParaRPr lang="fr-CA"/>
          </a:p>
        </p:txBody>
      </p:sp>
    </p:spTree>
    <p:extLst>
      <p:ext uri="{BB962C8B-B14F-4D97-AF65-F5344CB8AC3E}">
        <p14:creationId xmlns:p14="http://schemas.microsoft.com/office/powerpoint/2010/main" val="3585705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6EB225D3-F828-4903-A23B-97F4746D1C57}" type="slidenum">
              <a:rPr lang="en-US" smtClean="0"/>
              <a:t>12</a:t>
            </a:fld>
            <a:endParaRPr lang="fr-CA"/>
          </a:p>
        </p:txBody>
      </p:sp>
    </p:spTree>
    <p:extLst>
      <p:ext uri="{BB962C8B-B14F-4D97-AF65-F5344CB8AC3E}">
        <p14:creationId xmlns:p14="http://schemas.microsoft.com/office/powerpoint/2010/main" val="516235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6EB225D3-F828-4903-A23B-97F4746D1C57}" type="slidenum">
              <a:rPr lang="en-US" smtClean="0"/>
              <a:t>13</a:t>
            </a:fld>
            <a:endParaRPr lang="fr-CA"/>
          </a:p>
        </p:txBody>
      </p:sp>
    </p:spTree>
    <p:extLst>
      <p:ext uri="{BB962C8B-B14F-4D97-AF65-F5344CB8AC3E}">
        <p14:creationId xmlns:p14="http://schemas.microsoft.com/office/powerpoint/2010/main" val="3314464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6EB225D3-F828-4903-A23B-97F4746D1C57}" type="slidenum">
              <a:rPr lang="en-US" smtClean="0"/>
              <a:t>14</a:t>
            </a:fld>
            <a:endParaRPr lang="fr-CA" dirty="0"/>
          </a:p>
        </p:txBody>
      </p:sp>
    </p:spTree>
    <p:extLst>
      <p:ext uri="{BB962C8B-B14F-4D97-AF65-F5344CB8AC3E}">
        <p14:creationId xmlns:p14="http://schemas.microsoft.com/office/powerpoint/2010/main" val="3870117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6EB225D3-F828-4903-A23B-97F4746D1C57}" type="slidenum">
              <a:rPr lang="en-US" smtClean="0"/>
              <a:t>15</a:t>
            </a:fld>
            <a:endParaRPr lang="fr-CA"/>
          </a:p>
        </p:txBody>
      </p:sp>
    </p:spTree>
    <p:extLst>
      <p:ext uri="{BB962C8B-B14F-4D97-AF65-F5344CB8AC3E}">
        <p14:creationId xmlns:p14="http://schemas.microsoft.com/office/powerpoint/2010/main" val="389209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6EB225D3-F828-4903-A23B-97F4746D1C57}" type="slidenum">
              <a:rPr lang="en-US" smtClean="0"/>
              <a:t>16</a:t>
            </a:fld>
            <a:endParaRPr lang="fr-CA" dirty="0"/>
          </a:p>
        </p:txBody>
      </p:sp>
    </p:spTree>
    <p:extLst>
      <p:ext uri="{BB962C8B-B14F-4D97-AF65-F5344CB8AC3E}">
        <p14:creationId xmlns:p14="http://schemas.microsoft.com/office/powerpoint/2010/main" val="3274827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6EB225D3-F828-4903-A23B-97F4746D1C57}" type="slidenum">
              <a:rPr lang="en-US" smtClean="0"/>
              <a:t>17</a:t>
            </a:fld>
            <a:endParaRPr lang="fr-CA" dirty="0"/>
          </a:p>
        </p:txBody>
      </p:sp>
    </p:spTree>
    <p:extLst>
      <p:ext uri="{BB962C8B-B14F-4D97-AF65-F5344CB8AC3E}">
        <p14:creationId xmlns:p14="http://schemas.microsoft.com/office/powerpoint/2010/main" val="3273623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pPr eaLnBrk="1" hangingPunct="1"/>
            <a:endParaRPr lang="en-US" altLang="en-US" smtClean="0">
              <a:latin typeface="Arial" panose="020B0604020202020204" pitchFamily="34" charset="0"/>
            </a:endParaRPr>
          </a:p>
        </p:txBody>
      </p:sp>
      <p:sp>
        <p:nvSpPr>
          <p:cNvPr id="3277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27D460-2356-4D13-BAAF-1063CCB0A400}" type="slidenum">
              <a:rPr lang="en-US" altLang="en-US" smtClean="0"/>
              <a:pPr/>
              <a:t>18</a:t>
            </a:fld>
            <a:endParaRPr lang="fr-CA" altLang="en-US" smtClean="0"/>
          </a:p>
        </p:txBody>
      </p:sp>
    </p:spTree>
    <p:extLst>
      <p:ext uri="{BB962C8B-B14F-4D97-AF65-F5344CB8AC3E}">
        <p14:creationId xmlns:p14="http://schemas.microsoft.com/office/powerpoint/2010/main" val="492164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6EB225D3-F828-4903-A23B-97F4746D1C57}" type="slidenum">
              <a:rPr lang="en-US" smtClean="0"/>
              <a:t>2</a:t>
            </a:fld>
            <a:endParaRPr lang="fr-CA" dirty="0"/>
          </a:p>
        </p:txBody>
      </p:sp>
    </p:spTree>
    <p:extLst>
      <p:ext uri="{BB962C8B-B14F-4D97-AF65-F5344CB8AC3E}">
        <p14:creationId xmlns:p14="http://schemas.microsoft.com/office/powerpoint/2010/main" val="4002527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endParaRPr lang="en-CA" dirty="0" smtClean="0">
              <a:latin typeface="Arial" panose="020B0604020202020204" pitchFamily="34" charset="0"/>
            </a:endParaRPr>
          </a:p>
        </p:txBody>
      </p:sp>
      <p:sp>
        <p:nvSpPr>
          <p:cNvPr id="1024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BA746E-A618-4CA3-9A7A-DF8092CFC762}" type="slidenum">
              <a:rPr lang="en-US" smtClean="0"/>
              <a:pPr/>
              <a:t>3</a:t>
            </a:fld>
            <a:endParaRPr lang="fr-CA" dirty="0" smtClean="0"/>
          </a:p>
        </p:txBody>
      </p:sp>
    </p:spTree>
    <p:extLst>
      <p:ext uri="{BB962C8B-B14F-4D97-AF65-F5344CB8AC3E}">
        <p14:creationId xmlns:p14="http://schemas.microsoft.com/office/powerpoint/2010/main" val="4180618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ndParaRPr>
          </a:p>
        </p:txBody>
      </p:sp>
      <p:sp>
        <p:nvSpPr>
          <p:cNvPr id="12292"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Diapositive</a:t>
            </a:r>
          </a:p>
        </p:txBody>
      </p:sp>
      <p:sp>
        <p:nvSpPr>
          <p:cNvPr id="1229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7DCD45-8EE6-4B4E-835E-EBC380F1EDA4}" type="slidenum">
              <a:rPr lang="en-US" altLang="en-US" smtClean="0"/>
              <a:pPr/>
              <a:t>4</a:t>
            </a:fld>
            <a:endParaRPr lang="fr-CA" altLang="en-US" smtClean="0"/>
          </a:p>
        </p:txBody>
      </p:sp>
    </p:spTree>
    <p:extLst>
      <p:ext uri="{BB962C8B-B14F-4D97-AF65-F5344CB8AC3E}">
        <p14:creationId xmlns:p14="http://schemas.microsoft.com/office/powerpoint/2010/main" val="3789846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6EB225D3-F828-4903-A23B-97F4746D1C57}" type="slidenum">
              <a:rPr lang="en-US" smtClean="0"/>
              <a:t>5</a:t>
            </a:fld>
            <a:endParaRPr lang="fr-CA"/>
          </a:p>
        </p:txBody>
      </p:sp>
    </p:spTree>
    <p:extLst>
      <p:ext uri="{BB962C8B-B14F-4D97-AF65-F5344CB8AC3E}">
        <p14:creationId xmlns:p14="http://schemas.microsoft.com/office/powerpoint/2010/main" val="3022574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046C15-A7E2-46CD-85B4-60B22FD7D2CA}" type="slidenum">
              <a:rPr lang="en-US" altLang="en-US" smtClean="0"/>
              <a:pPr/>
              <a:t>6</a:t>
            </a:fld>
            <a:endParaRPr lang="fr-CA" alt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defTabSz="760413"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06328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9F8350-FA21-4FD5-A99A-E6F953A7BF83}" type="slidenum">
              <a:rPr lang="en-US" altLang="en-US" smtClean="0"/>
              <a:pPr/>
              <a:t>7</a:t>
            </a:fld>
            <a:endParaRPr lang="fr-CA"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162049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0121F4-72AC-499F-85BA-9321BC2D18D5}" type="slidenum">
              <a:rPr lang="en-US" altLang="en-US" smtClean="0"/>
              <a:pPr/>
              <a:t>8</a:t>
            </a:fld>
            <a:endParaRPr lang="fr-CA" alt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923753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F52BF4-8BE3-4F6B-AAAE-C1E0D5F0E94F}" type="slidenum">
              <a:rPr lang="en-US" altLang="en-US" smtClean="0"/>
              <a:pPr/>
              <a:t>9</a:t>
            </a:fld>
            <a:endParaRPr lang="fr-CA" altLang="en-US" smtClean="0"/>
          </a:p>
        </p:txBody>
      </p:sp>
      <p:sp>
        <p:nvSpPr>
          <p:cNvPr id="21507" name="Rectangle 2"/>
          <p:cNvSpPr>
            <a:spLocks noGrp="1" noRot="1" noChangeAspect="1" noChangeArrowheads="1" noTextEdit="1"/>
          </p:cNvSpPr>
          <p:nvPr>
            <p:ph type="sldImg"/>
          </p:nvPr>
        </p:nvSpPr>
        <p:spPr>
          <a:xfrm>
            <a:off x="1143000" y="685800"/>
            <a:ext cx="4573588" cy="3430588"/>
          </a:xfrm>
          <a:ln/>
        </p:spPr>
      </p:sp>
      <p:sp>
        <p:nvSpPr>
          <p:cNvPr id="21508"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1231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Line 49"/>
          <p:cNvSpPr>
            <a:spLocks noChangeShapeType="1"/>
          </p:cNvSpPr>
          <p:nvPr userDrawn="1"/>
        </p:nvSpPr>
        <p:spPr bwMode="auto">
          <a:xfrm>
            <a:off x="1057275" y="5399088"/>
            <a:ext cx="0" cy="1457325"/>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0" fontAlgn="base" hangingPunct="0">
              <a:spcBef>
                <a:spcPct val="0"/>
              </a:spcBef>
              <a:spcAft>
                <a:spcPct val="0"/>
              </a:spcAft>
              <a:defRPr/>
            </a:pPr>
            <a:endParaRPr lang="en-US" sz="2400">
              <a:solidFill>
                <a:srgbClr val="FFFFFF"/>
              </a:solidFill>
              <a:cs typeface="ヒラギノ角ゴ Pro W3" charset="0"/>
            </a:endParaRPr>
          </a:p>
        </p:txBody>
      </p:sp>
      <p:pic>
        <p:nvPicPr>
          <p:cNvPr id="3" name="Picture 11" descr="SK_PMS.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89400" y="48006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58629.stat.BCAI wordmark FA.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00200" y="3200400"/>
            <a:ext cx="59705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042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7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02474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1676400" y="1577115"/>
            <a:ext cx="7051964" cy="4419600"/>
          </a:xfrm>
          <a:prstGeom prst="rect">
            <a:avLst/>
          </a:prstGeom>
        </p:spPr>
        <p:txBody>
          <a:bodyPr/>
          <a:lstStyle>
            <a:lvl1pPr>
              <a:buClrTx/>
              <a:buSzPct val="125000"/>
              <a:buFont typeface="Arial" pitchFamily="34" charset="0"/>
              <a:buChar char="•"/>
              <a:defRPr sz="2000">
                <a:solidFill>
                  <a:schemeClr val="tx1"/>
                </a:solidFill>
              </a:defRPr>
            </a:lvl1pPr>
            <a:lvl2pPr>
              <a:buClrTx/>
              <a:defRPr sz="1800">
                <a:solidFill>
                  <a:schemeClr val="tx1"/>
                </a:solidFill>
              </a:defRPr>
            </a:lvl2pPr>
            <a:lvl3pPr>
              <a:buClrTx/>
              <a:buSzPct val="95000"/>
              <a:defRPr sz="2000">
                <a:solidFill>
                  <a:schemeClr val="tx1"/>
                </a:solidFill>
              </a:defRPr>
            </a:lvl3pPr>
            <a:lvl4pPr>
              <a:buClrTx/>
              <a:buSzPct val="90000"/>
              <a:buFont typeface="Arial" pitchFamily="34" charset="0"/>
              <a:buChar char="•"/>
              <a:defRPr sz="1400">
                <a:solidFill>
                  <a:schemeClr val="tx1"/>
                </a:solidFill>
              </a:defRPr>
            </a:lvl4pPr>
            <a:lvl5pP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2"/>
          <p:cNvSpPr>
            <a:spLocks noGrp="1"/>
          </p:cNvSpPr>
          <p:nvPr>
            <p:ph type="dt" sz="half" idx="10"/>
          </p:nvPr>
        </p:nvSpPr>
        <p:spPr>
          <a:xfrm>
            <a:off x="1627188" y="6248400"/>
            <a:ext cx="1273175" cy="457200"/>
          </a:xfrm>
          <a:prstGeom prst="rect">
            <a:avLst/>
          </a:prstGeom>
        </p:spPr>
        <p:txBody>
          <a:bodyPr/>
          <a:lstStyle>
            <a:lvl1pPr>
              <a:defRPr/>
            </a:lvl1pPr>
          </a:lstStyle>
          <a:p>
            <a:pPr>
              <a:defRPr/>
            </a:pPr>
            <a:endParaRPr lang="en-US"/>
          </a:p>
        </p:txBody>
      </p:sp>
      <p:sp>
        <p:nvSpPr>
          <p:cNvPr id="5" name="Footer Placeholder 3"/>
          <p:cNvSpPr>
            <a:spLocks noGrp="1"/>
          </p:cNvSpPr>
          <p:nvPr>
            <p:ph type="ftr" sz="quarter" idx="11"/>
          </p:nvPr>
        </p:nvSpPr>
        <p:spPr>
          <a:xfrm>
            <a:off x="3835400" y="6248400"/>
            <a:ext cx="2895600" cy="457200"/>
          </a:xfrm>
          <a:prstGeom prst="rect">
            <a:avLst/>
          </a:prstGeo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7934325" y="6248400"/>
            <a:ext cx="1050925"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2975779-E65D-40BA-B0D8-06AC26070909}" type="slidenum">
              <a:rPr lang="en-US"/>
              <a:pPr>
                <a:defRPr/>
              </a:pPr>
              <a:t>‹#›</a:t>
            </a:fld>
            <a:endParaRPr lang="en-US"/>
          </a:p>
        </p:txBody>
      </p:sp>
    </p:spTree>
    <p:extLst>
      <p:ext uri="{BB962C8B-B14F-4D97-AF65-F5344CB8AC3E}">
        <p14:creationId xmlns:p14="http://schemas.microsoft.com/office/powerpoint/2010/main" val="4075202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69988"/>
            <a:ext cx="411480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9988"/>
            <a:ext cx="411480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7787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24163B3-493F-421D-A1B6-C60F9A06E9D5}" type="datetimeFigureOut">
              <a:rPr lang="en-CA" smtClean="0"/>
              <a:t>2016-10-05</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BAD16D5-879B-4C74-B925-8DDF7B931AFC}" type="slidenum">
              <a:rPr lang="en-CA" smtClean="0"/>
              <a:t>‹#›</a:t>
            </a:fld>
            <a:endParaRPr lang="en-CA"/>
          </a:p>
        </p:txBody>
      </p:sp>
    </p:spTree>
    <p:extLst>
      <p:ext uri="{BB962C8B-B14F-4D97-AF65-F5344CB8AC3E}">
        <p14:creationId xmlns:p14="http://schemas.microsoft.com/office/powerpoint/2010/main" val="1444282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052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206" name="Rectangle 14"/>
          <p:cNvSpPr>
            <a:spLocks noGrp="1" noRot="1" noChangeArrowheads="1"/>
          </p:cNvSpPr>
          <p:nvPr>
            <p:ph type="title"/>
          </p:nvPr>
        </p:nvSpPr>
        <p:spPr bwMode="auto">
          <a:xfrm>
            <a:off x="381000" y="457200"/>
            <a:ext cx="83851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8207" name="Rectangle 15"/>
          <p:cNvSpPr>
            <a:spLocks noGrp="1" noRot="1" noChangeArrowheads="1"/>
          </p:cNvSpPr>
          <p:nvPr>
            <p:ph type="body" idx="1"/>
          </p:nvPr>
        </p:nvSpPr>
        <p:spPr bwMode="auto">
          <a:xfrm>
            <a:off x="381000" y="1169988"/>
            <a:ext cx="8382000"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7" descr="SK_PMS.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72400" y="6259513"/>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8" descr="58629.stat.BCAI wordmark FA.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28600" y="6096000"/>
            <a:ext cx="2478088"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descr="colour bar.png"/>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90500" y="5934075"/>
            <a:ext cx="8742363"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414358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Lst>
  <p:hf sldNum="0" hdr="0" ftr="0" dt="0"/>
  <p:txStyles>
    <p:titleStyle>
      <a:lvl1pPr algn="l" rtl="0" eaLnBrk="0" fontAlgn="base" hangingPunct="0">
        <a:spcBef>
          <a:spcPct val="0"/>
        </a:spcBef>
        <a:spcAft>
          <a:spcPct val="0"/>
        </a:spcAft>
        <a:defRPr sz="2500" b="1">
          <a:solidFill>
            <a:srgbClr val="0046AD"/>
          </a:solidFill>
          <a:latin typeface="+mj-lt"/>
          <a:ea typeface="+mj-ea"/>
          <a:cs typeface="ヒラギノ角ゴ Pro W3" charset="0"/>
        </a:defRPr>
      </a:lvl1pPr>
      <a:lvl2pPr algn="l" rtl="0" eaLnBrk="0" fontAlgn="base" hangingPunct="0">
        <a:spcBef>
          <a:spcPct val="0"/>
        </a:spcBef>
        <a:spcAft>
          <a:spcPct val="0"/>
        </a:spcAft>
        <a:defRPr sz="2500" b="1">
          <a:solidFill>
            <a:srgbClr val="0046AD"/>
          </a:solidFill>
          <a:latin typeface="Arial" charset="0"/>
          <a:ea typeface="ヒラギノ角ゴ Pro W3" charset="0"/>
          <a:cs typeface="ヒラギノ角ゴ Pro W3" charset="0"/>
        </a:defRPr>
      </a:lvl2pPr>
      <a:lvl3pPr algn="l" rtl="0" eaLnBrk="0" fontAlgn="base" hangingPunct="0">
        <a:spcBef>
          <a:spcPct val="0"/>
        </a:spcBef>
        <a:spcAft>
          <a:spcPct val="0"/>
        </a:spcAft>
        <a:defRPr sz="2500" b="1">
          <a:solidFill>
            <a:srgbClr val="0046AD"/>
          </a:solidFill>
          <a:latin typeface="Arial" charset="0"/>
          <a:ea typeface="ヒラギノ角ゴ Pro W3" charset="0"/>
          <a:cs typeface="ヒラギノ角ゴ Pro W3" charset="0"/>
        </a:defRPr>
      </a:lvl3pPr>
      <a:lvl4pPr algn="l" rtl="0" eaLnBrk="0" fontAlgn="base" hangingPunct="0">
        <a:spcBef>
          <a:spcPct val="0"/>
        </a:spcBef>
        <a:spcAft>
          <a:spcPct val="0"/>
        </a:spcAft>
        <a:defRPr sz="2500" b="1">
          <a:solidFill>
            <a:srgbClr val="0046AD"/>
          </a:solidFill>
          <a:latin typeface="Arial" charset="0"/>
          <a:ea typeface="ヒラギノ角ゴ Pro W3" charset="0"/>
          <a:cs typeface="ヒラギノ角ゴ Pro W3" charset="0"/>
        </a:defRPr>
      </a:lvl4pPr>
      <a:lvl5pPr algn="l" rtl="0" eaLnBrk="0" fontAlgn="base" hangingPunct="0">
        <a:spcBef>
          <a:spcPct val="0"/>
        </a:spcBef>
        <a:spcAft>
          <a:spcPct val="0"/>
        </a:spcAft>
        <a:defRPr sz="2500" b="1">
          <a:solidFill>
            <a:srgbClr val="0046AD"/>
          </a:solidFill>
          <a:latin typeface="Arial" charset="0"/>
          <a:ea typeface="ヒラギノ角ゴ Pro W3" charset="0"/>
          <a:cs typeface="ヒラギノ角ゴ Pro W3" charset="0"/>
        </a:defRPr>
      </a:lvl5pPr>
      <a:lvl6pPr marL="457200" algn="l" rtl="0" fontAlgn="base">
        <a:spcBef>
          <a:spcPct val="0"/>
        </a:spcBef>
        <a:spcAft>
          <a:spcPct val="0"/>
        </a:spcAft>
        <a:defRPr sz="2500" b="1">
          <a:solidFill>
            <a:srgbClr val="0046AD"/>
          </a:solidFill>
          <a:latin typeface="Arial" charset="0"/>
          <a:ea typeface="ヒラギノ角ゴ Pro W3" charset="0"/>
        </a:defRPr>
      </a:lvl6pPr>
      <a:lvl7pPr marL="914400" algn="l" rtl="0" fontAlgn="base">
        <a:spcBef>
          <a:spcPct val="0"/>
        </a:spcBef>
        <a:spcAft>
          <a:spcPct val="0"/>
        </a:spcAft>
        <a:defRPr sz="2500" b="1">
          <a:solidFill>
            <a:srgbClr val="0046AD"/>
          </a:solidFill>
          <a:latin typeface="Arial" charset="0"/>
          <a:ea typeface="ヒラギノ角ゴ Pro W3" charset="0"/>
        </a:defRPr>
      </a:lvl7pPr>
      <a:lvl8pPr marL="1371600" algn="l" rtl="0" fontAlgn="base">
        <a:spcBef>
          <a:spcPct val="0"/>
        </a:spcBef>
        <a:spcAft>
          <a:spcPct val="0"/>
        </a:spcAft>
        <a:defRPr sz="2500" b="1">
          <a:solidFill>
            <a:srgbClr val="0046AD"/>
          </a:solidFill>
          <a:latin typeface="Arial" charset="0"/>
          <a:ea typeface="ヒラギノ角ゴ Pro W3" charset="0"/>
        </a:defRPr>
      </a:lvl8pPr>
      <a:lvl9pPr marL="1828800" algn="l" rtl="0" fontAlgn="base">
        <a:spcBef>
          <a:spcPct val="0"/>
        </a:spcBef>
        <a:spcAft>
          <a:spcPct val="0"/>
        </a:spcAft>
        <a:defRPr sz="2500" b="1">
          <a:solidFill>
            <a:srgbClr val="0046AD"/>
          </a:solidFill>
          <a:latin typeface="Arial" charset="0"/>
          <a:ea typeface="ヒラギノ角ゴ Pro W3" charset="0"/>
        </a:defRPr>
      </a:lvl9pPr>
    </p:titleStyle>
    <p:bodyStyle>
      <a:lvl1pPr marL="342900" indent="-342900" algn="l" rtl="0" eaLnBrk="0" fontAlgn="base" hangingPunct="0">
        <a:lnSpc>
          <a:spcPct val="120000"/>
        </a:lnSpc>
        <a:spcBef>
          <a:spcPct val="0"/>
        </a:spcBef>
        <a:spcAft>
          <a:spcPct val="0"/>
        </a:spcAft>
        <a:buClr>
          <a:schemeClr val="hlink"/>
        </a:buClr>
        <a:buFont typeface="Wingdings" pitchFamily="2" charset="2"/>
        <a:defRPr sz="1400">
          <a:solidFill>
            <a:srgbClr val="000000"/>
          </a:solidFill>
          <a:latin typeface="+mn-lt"/>
          <a:ea typeface="+mn-ea"/>
          <a:cs typeface="ヒラギノ角ゴ Pro W3" charset="0"/>
        </a:defRPr>
      </a:lvl1pPr>
      <a:lvl2pPr marL="742950" indent="-285750" algn="l" rtl="0" eaLnBrk="0" fontAlgn="base" hangingPunct="0">
        <a:spcBef>
          <a:spcPct val="20000"/>
        </a:spcBef>
        <a:spcAft>
          <a:spcPct val="0"/>
        </a:spcAft>
        <a:buClr>
          <a:srgbClr val="0046AD"/>
        </a:buClr>
        <a:buFont typeface="Wingdings" pitchFamily="2" charset="2"/>
        <a:defRPr sz="1200">
          <a:solidFill>
            <a:srgbClr val="0046AD"/>
          </a:solidFill>
          <a:latin typeface="+mn-lt"/>
          <a:ea typeface="+mn-ea"/>
        </a:defRPr>
      </a:lvl2pPr>
      <a:lvl3pPr marL="1143000" indent="-228600" algn="l" rtl="0" eaLnBrk="0" fontAlgn="base" hangingPunct="0">
        <a:spcBef>
          <a:spcPct val="20000"/>
        </a:spcBef>
        <a:spcAft>
          <a:spcPct val="0"/>
        </a:spcAft>
        <a:buClr>
          <a:srgbClr val="0046AD"/>
        </a:buClr>
        <a:buFont typeface="Wingdings" pitchFamily="2" charset="2"/>
        <a:defRPr sz="1200">
          <a:solidFill>
            <a:srgbClr val="000000"/>
          </a:solidFill>
          <a:latin typeface="+mn-lt"/>
          <a:ea typeface="+mn-ea"/>
        </a:defRPr>
      </a:lvl3pPr>
      <a:lvl4pPr marL="1600200" indent="-228600" algn="l" rtl="0" eaLnBrk="0" fontAlgn="base" hangingPunct="0">
        <a:spcBef>
          <a:spcPct val="20000"/>
        </a:spcBef>
        <a:spcAft>
          <a:spcPct val="0"/>
        </a:spcAft>
        <a:buClr>
          <a:srgbClr val="0046AD"/>
        </a:buClr>
        <a:buFont typeface="Wingdings" pitchFamily="2" charset="2"/>
        <a:defRPr sz="1200">
          <a:solidFill>
            <a:srgbClr val="0046AD"/>
          </a:solidFill>
          <a:latin typeface="+mn-lt"/>
          <a:ea typeface="+mn-ea"/>
        </a:defRPr>
      </a:lvl4pPr>
      <a:lvl5pPr marL="2057400" indent="-228600" algn="l" rtl="0" eaLnBrk="0" fontAlgn="base" hangingPunct="0">
        <a:spcBef>
          <a:spcPct val="20000"/>
        </a:spcBef>
        <a:spcAft>
          <a:spcPct val="0"/>
        </a:spcAft>
        <a:buClr>
          <a:srgbClr val="0046AD"/>
        </a:buClr>
        <a:buFont typeface="Wingdings" pitchFamily="2" charset="2"/>
        <a:defRPr sz="1200">
          <a:solidFill>
            <a:srgbClr val="000000"/>
          </a:solidFill>
          <a:latin typeface="+mn-lt"/>
          <a:ea typeface="+mn-ea"/>
        </a:defRPr>
      </a:lvl5pPr>
      <a:lvl6pPr marL="2514600" indent="-228600" algn="l" rtl="0" fontAlgn="base">
        <a:spcBef>
          <a:spcPct val="20000"/>
        </a:spcBef>
        <a:spcAft>
          <a:spcPct val="0"/>
        </a:spcAft>
        <a:buClr>
          <a:srgbClr val="0046AD"/>
        </a:buClr>
        <a:buFont typeface="Wingdings" charset="0"/>
        <a:defRPr sz="1200">
          <a:solidFill>
            <a:srgbClr val="000000"/>
          </a:solidFill>
          <a:latin typeface="+mn-lt"/>
          <a:ea typeface="+mn-ea"/>
        </a:defRPr>
      </a:lvl6pPr>
      <a:lvl7pPr marL="2971800" indent="-228600" algn="l" rtl="0" fontAlgn="base">
        <a:spcBef>
          <a:spcPct val="20000"/>
        </a:spcBef>
        <a:spcAft>
          <a:spcPct val="0"/>
        </a:spcAft>
        <a:buClr>
          <a:srgbClr val="0046AD"/>
        </a:buClr>
        <a:buFont typeface="Wingdings" charset="0"/>
        <a:defRPr sz="1200">
          <a:solidFill>
            <a:srgbClr val="000000"/>
          </a:solidFill>
          <a:latin typeface="+mn-lt"/>
          <a:ea typeface="+mn-ea"/>
        </a:defRPr>
      </a:lvl7pPr>
      <a:lvl8pPr marL="3429000" indent="-228600" algn="l" rtl="0" fontAlgn="base">
        <a:spcBef>
          <a:spcPct val="20000"/>
        </a:spcBef>
        <a:spcAft>
          <a:spcPct val="0"/>
        </a:spcAft>
        <a:buClr>
          <a:srgbClr val="0046AD"/>
        </a:buClr>
        <a:buFont typeface="Wingdings" charset="0"/>
        <a:defRPr sz="1200">
          <a:solidFill>
            <a:srgbClr val="000000"/>
          </a:solidFill>
          <a:latin typeface="+mn-lt"/>
          <a:ea typeface="+mn-ea"/>
        </a:defRPr>
      </a:lvl8pPr>
      <a:lvl9pPr marL="3886200" indent="-228600" algn="l" rtl="0" fontAlgn="base">
        <a:spcBef>
          <a:spcPct val="20000"/>
        </a:spcBef>
        <a:spcAft>
          <a:spcPct val="0"/>
        </a:spcAft>
        <a:buClr>
          <a:srgbClr val="0046AD"/>
        </a:buClr>
        <a:buFont typeface="Wingdings" charset="0"/>
        <a:defRPr sz="1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769938" y="2286000"/>
            <a:ext cx="738346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500" b="1">
                <a:solidFill>
                  <a:srgbClr val="0046AD"/>
                </a:solidFill>
                <a:latin typeface="+mj-lt"/>
                <a:ea typeface="+mj-ea"/>
                <a:cs typeface="ヒラギノ角ゴ Pro W3" charset="0"/>
              </a:defRPr>
            </a:lvl1pPr>
            <a:lvl2pPr algn="l" rtl="0" eaLnBrk="0" fontAlgn="base" hangingPunct="0">
              <a:spcBef>
                <a:spcPct val="0"/>
              </a:spcBef>
              <a:spcAft>
                <a:spcPct val="0"/>
              </a:spcAft>
              <a:defRPr sz="2500" b="1">
                <a:solidFill>
                  <a:srgbClr val="0046AD"/>
                </a:solidFill>
                <a:latin typeface="Arial" charset="0"/>
                <a:ea typeface="ヒラギノ角ゴ Pro W3" charset="0"/>
                <a:cs typeface="ヒラギノ角ゴ Pro W3" charset="0"/>
              </a:defRPr>
            </a:lvl2pPr>
            <a:lvl3pPr algn="l" rtl="0" eaLnBrk="0" fontAlgn="base" hangingPunct="0">
              <a:spcBef>
                <a:spcPct val="0"/>
              </a:spcBef>
              <a:spcAft>
                <a:spcPct val="0"/>
              </a:spcAft>
              <a:defRPr sz="2500" b="1">
                <a:solidFill>
                  <a:srgbClr val="0046AD"/>
                </a:solidFill>
                <a:latin typeface="Arial" charset="0"/>
                <a:ea typeface="ヒラギノ角ゴ Pro W3" charset="0"/>
                <a:cs typeface="ヒラギノ角ゴ Pro W3" charset="0"/>
              </a:defRPr>
            </a:lvl3pPr>
            <a:lvl4pPr algn="l" rtl="0" eaLnBrk="0" fontAlgn="base" hangingPunct="0">
              <a:spcBef>
                <a:spcPct val="0"/>
              </a:spcBef>
              <a:spcAft>
                <a:spcPct val="0"/>
              </a:spcAft>
              <a:defRPr sz="2500" b="1">
                <a:solidFill>
                  <a:srgbClr val="0046AD"/>
                </a:solidFill>
                <a:latin typeface="Arial" charset="0"/>
                <a:ea typeface="ヒラギノ角ゴ Pro W3" charset="0"/>
                <a:cs typeface="ヒラギノ角ゴ Pro W3" charset="0"/>
              </a:defRPr>
            </a:lvl4pPr>
            <a:lvl5pPr algn="l" rtl="0" eaLnBrk="0" fontAlgn="base" hangingPunct="0">
              <a:spcBef>
                <a:spcPct val="0"/>
              </a:spcBef>
              <a:spcAft>
                <a:spcPct val="0"/>
              </a:spcAft>
              <a:defRPr sz="2500" b="1">
                <a:solidFill>
                  <a:srgbClr val="0046AD"/>
                </a:solidFill>
                <a:latin typeface="Arial" charset="0"/>
                <a:ea typeface="ヒラギノ角ゴ Pro W3" charset="0"/>
                <a:cs typeface="ヒラギノ角ゴ Pro W3" charset="0"/>
              </a:defRPr>
            </a:lvl5pPr>
            <a:lvl6pPr marL="457200" algn="l" rtl="0" fontAlgn="base">
              <a:spcBef>
                <a:spcPct val="0"/>
              </a:spcBef>
              <a:spcAft>
                <a:spcPct val="0"/>
              </a:spcAft>
              <a:defRPr sz="2500" b="1">
                <a:solidFill>
                  <a:srgbClr val="0046AD"/>
                </a:solidFill>
                <a:latin typeface="Arial" charset="0"/>
                <a:ea typeface="ヒラギノ角ゴ Pro W3" charset="0"/>
              </a:defRPr>
            </a:lvl6pPr>
            <a:lvl7pPr marL="914400" algn="l" rtl="0" fontAlgn="base">
              <a:spcBef>
                <a:spcPct val="0"/>
              </a:spcBef>
              <a:spcAft>
                <a:spcPct val="0"/>
              </a:spcAft>
              <a:defRPr sz="2500" b="1">
                <a:solidFill>
                  <a:srgbClr val="0046AD"/>
                </a:solidFill>
                <a:latin typeface="Arial" charset="0"/>
                <a:ea typeface="ヒラギノ角ゴ Pro W3" charset="0"/>
              </a:defRPr>
            </a:lvl7pPr>
            <a:lvl8pPr marL="1371600" algn="l" rtl="0" fontAlgn="base">
              <a:spcBef>
                <a:spcPct val="0"/>
              </a:spcBef>
              <a:spcAft>
                <a:spcPct val="0"/>
              </a:spcAft>
              <a:defRPr sz="2500" b="1">
                <a:solidFill>
                  <a:srgbClr val="0046AD"/>
                </a:solidFill>
                <a:latin typeface="Arial" charset="0"/>
                <a:ea typeface="ヒラギノ角ゴ Pro W3" charset="0"/>
              </a:defRPr>
            </a:lvl8pPr>
            <a:lvl9pPr marL="1828800" algn="l" rtl="0" fontAlgn="base">
              <a:spcBef>
                <a:spcPct val="0"/>
              </a:spcBef>
              <a:spcAft>
                <a:spcPct val="0"/>
              </a:spcAft>
              <a:defRPr sz="2500" b="1">
                <a:solidFill>
                  <a:srgbClr val="0046AD"/>
                </a:solidFill>
                <a:latin typeface="Arial" charset="0"/>
                <a:ea typeface="ヒラギノ角ゴ Pro W3" charset="0"/>
              </a:defRPr>
            </a:lvl9pPr>
          </a:lstStyle>
          <a:p>
            <a:pPr algn="ctr" eaLnBrk="1" hangingPunct="1"/>
            <a:r>
              <a:rPr lang="fr-CA" dirty="0" smtClean="0"/>
              <a:t/>
            </a:r>
            <a:br>
              <a:rPr lang="fr-CA" dirty="0" smtClean="0"/>
            </a:br>
            <a:r>
              <a:rPr lang="fr-CA" altLang="en-US" sz="3200" kern="0" dirty="0" smtClean="0"/>
              <a:t>Occasions de leadership en matière </a:t>
            </a:r>
          </a:p>
          <a:p>
            <a:pPr algn="ctr" eaLnBrk="1" hangingPunct="1"/>
            <a:r>
              <a:rPr lang="fr-CA" altLang="en-US" sz="3200" kern="0" dirty="0" smtClean="0"/>
              <a:t>d'élimination des préjudices évitables grâce à la haute fiabilité</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219200"/>
            <a:ext cx="4343400" cy="1305859"/>
          </a:xfrm>
          <a:prstGeom prst="rect">
            <a:avLst/>
          </a:prstGeom>
        </p:spPr>
      </p:pic>
    </p:spTree>
    <p:extLst>
      <p:ext uri="{BB962C8B-B14F-4D97-AF65-F5344CB8AC3E}">
        <p14:creationId xmlns:p14="http://schemas.microsoft.com/office/powerpoint/2010/main" val="2702742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34400" cy="4724400"/>
          </a:xfrm>
        </p:spPr>
        <p:txBody>
          <a:bodyPr/>
          <a:lstStyle/>
          <a:p>
            <a:pPr eaLnBrk="1" fontAlgn="auto" hangingPunct="1">
              <a:lnSpc>
                <a:spcPct val="100000"/>
              </a:lnSpc>
              <a:spcBef>
                <a:spcPts val="0"/>
              </a:spcBef>
              <a:spcAft>
                <a:spcPts val="0"/>
              </a:spcAft>
              <a:buClrTx/>
              <a:buFont typeface="Wingdings" pitchFamily="28" charset="2"/>
              <a:buNone/>
              <a:defRPr/>
            </a:pPr>
            <a:r>
              <a:rPr lang="fr-CA" sz="1600" b="1" kern="1200" dirty="0" smtClean="0">
                <a:solidFill>
                  <a:srgbClr val="0099CC"/>
                </a:solidFill>
              </a:rPr>
              <a:t>Solutions pour la sécurité des patients (SPS) de l’Hôpital pédiatrique: </a:t>
            </a:r>
            <a:endParaRPr lang="fr-CA" sz="1600" b="1" kern="1200" dirty="0">
              <a:solidFill>
                <a:srgbClr val="0099CC"/>
              </a:solidFill>
              <a:cs typeface="Arial" panose="020B0604020202020204" pitchFamily="34" charset="0"/>
            </a:endParaRPr>
          </a:p>
          <a:p>
            <a:pPr eaLnBrk="1" fontAlgn="auto" hangingPunct="1">
              <a:lnSpc>
                <a:spcPct val="100000"/>
              </a:lnSpc>
              <a:spcBef>
                <a:spcPts val="0"/>
              </a:spcBef>
              <a:spcAft>
                <a:spcPts val="0"/>
              </a:spcAft>
              <a:buClrTx/>
              <a:buFont typeface="Wingdings" pitchFamily="28" charset="2"/>
              <a:buNone/>
              <a:defRPr/>
            </a:pPr>
            <a:endParaRPr lang="fr-CA" sz="1600" b="1" dirty="0" smtClean="0"/>
          </a:p>
          <a:p>
            <a:pPr marL="0" indent="0" eaLnBrk="1" hangingPunct="1">
              <a:buClrTx/>
              <a:defRPr/>
            </a:pPr>
            <a:r>
              <a:rPr lang="fr-CA" sz="1600" b="1" dirty="0" smtClean="0"/>
              <a:t>Mission: éliminer les préjudices graves dans tous les hôpitaux pédiatriques </a:t>
            </a:r>
            <a:br>
              <a:rPr lang="fr-CA" sz="1600" b="1" dirty="0" smtClean="0"/>
            </a:br>
            <a:r>
              <a:rPr lang="fr-CA" sz="1600" b="1" dirty="0" smtClean="0"/>
              <a:t>aux États-Unis.</a:t>
            </a:r>
          </a:p>
          <a:p>
            <a:pPr marL="0" indent="0" eaLnBrk="1" hangingPunct="1">
              <a:buClrTx/>
              <a:defRPr/>
            </a:pPr>
            <a:endParaRPr lang="fr-CA" sz="1600" b="1" dirty="0" smtClean="0">
              <a:cs typeface="Arial" panose="020B0604020202020204" pitchFamily="34" charset="0"/>
            </a:endParaRPr>
          </a:p>
          <a:p>
            <a:pPr marL="1085850" lvl="2" indent="-285750" eaLnBrk="1" hangingPunct="1">
              <a:buClrTx/>
              <a:buFont typeface="Wingdings" panose="05000000000000000000" pitchFamily="2" charset="2"/>
              <a:buChar char="Ø"/>
              <a:defRPr/>
            </a:pPr>
            <a:r>
              <a:rPr lang="fr-CA" sz="1400" b="1" dirty="0" smtClean="0"/>
              <a:t>2005 : 6 PDG d'hôpitaux pédiatriques de l'Ohio forment l'Association des hôpitaux pédiatriques de l'Ohio (OCHA)</a:t>
            </a:r>
          </a:p>
          <a:p>
            <a:pPr marL="1085850" lvl="2" indent="-285750" eaLnBrk="1" hangingPunct="1">
              <a:buClrTx/>
              <a:buFont typeface="Wingdings" panose="05000000000000000000" pitchFamily="2" charset="2"/>
              <a:buChar char="Ø"/>
              <a:defRPr/>
            </a:pPr>
            <a:r>
              <a:rPr lang="fr-CA" sz="1400" b="1" dirty="0" smtClean="0"/>
              <a:t>2009 : Elle s’étend à l’ensemble des 8 hôpitaux pédiatriques </a:t>
            </a:r>
          </a:p>
          <a:p>
            <a:pPr marL="1085850" lvl="2" indent="-285750" eaLnBrk="1" hangingPunct="1">
              <a:buClrTx/>
              <a:buFont typeface="Wingdings" panose="05000000000000000000" pitchFamily="2" charset="2"/>
              <a:buChar char="Ø"/>
              <a:defRPr/>
            </a:pPr>
            <a:r>
              <a:rPr lang="fr-CA" sz="1400" b="1" dirty="0" smtClean="0"/>
              <a:t>2012 : Financement fédéral américain octroyé à 25 hôpitaux pédiatriques pour former le Réseau de l'engagement hospitalier</a:t>
            </a:r>
          </a:p>
          <a:p>
            <a:pPr marL="1085850" lvl="2" indent="-285750" eaLnBrk="1" hangingPunct="1">
              <a:buClrTx/>
              <a:buFont typeface="Wingdings" panose="05000000000000000000" pitchFamily="2" charset="2"/>
              <a:buChar char="Ø"/>
              <a:defRPr/>
            </a:pPr>
            <a:r>
              <a:rPr lang="fr-CA" sz="1400" b="1" dirty="0" smtClean="0"/>
              <a:t>2013 : SPS s’élargit pour inclure 80 hôpitaux pédiatriques américains</a:t>
            </a:r>
          </a:p>
          <a:p>
            <a:pPr marL="1085850" lvl="2" indent="-285750" eaLnBrk="1" hangingPunct="1">
              <a:buClrTx/>
              <a:buFont typeface="Wingdings" panose="05000000000000000000" pitchFamily="2" charset="2"/>
              <a:buChar char="Ø"/>
              <a:defRPr/>
            </a:pPr>
            <a:r>
              <a:rPr lang="fr-CA" sz="1400" b="1" dirty="0" smtClean="0"/>
              <a:t>2014 : </a:t>
            </a:r>
            <a:r>
              <a:rPr lang="fr-CA" sz="1400" b="1" dirty="0" err="1" smtClean="0">
                <a:solidFill>
                  <a:srgbClr val="FF0000"/>
                </a:solidFill>
              </a:rPr>
              <a:t>SickKids</a:t>
            </a:r>
            <a:r>
              <a:rPr lang="fr-CA" sz="1400" b="1" dirty="0" smtClean="0">
                <a:solidFill>
                  <a:srgbClr val="FF0000"/>
                </a:solidFill>
              </a:rPr>
              <a:t> rejoint SPS dont il devient le 1</a:t>
            </a:r>
            <a:r>
              <a:rPr lang="fr-CA" sz="1400" b="1" baseline="30000" dirty="0" smtClean="0">
                <a:solidFill>
                  <a:srgbClr val="FF0000"/>
                </a:solidFill>
              </a:rPr>
              <a:t>er</a:t>
            </a:r>
            <a:r>
              <a:rPr lang="fr-CA" sz="1400" b="1" dirty="0" smtClean="0">
                <a:solidFill>
                  <a:srgbClr val="FF0000"/>
                </a:solidFill>
              </a:rPr>
              <a:t> partenaire international</a:t>
            </a:r>
          </a:p>
          <a:p>
            <a:pPr eaLnBrk="1" fontAlgn="auto" hangingPunct="1">
              <a:lnSpc>
                <a:spcPct val="100000"/>
              </a:lnSpc>
              <a:spcBef>
                <a:spcPts val="0"/>
              </a:spcBef>
              <a:spcAft>
                <a:spcPts val="0"/>
              </a:spcAft>
              <a:buClrTx/>
              <a:defRPr/>
            </a:pPr>
            <a:endParaRPr lang="fr-CA" sz="1800" b="1" dirty="0" smtClean="0">
              <a:cs typeface="Arial" panose="020B0604020202020204" pitchFamily="34" charset="0"/>
            </a:endParaRPr>
          </a:p>
          <a:p>
            <a:pPr eaLnBrk="1" fontAlgn="auto" hangingPunct="1">
              <a:lnSpc>
                <a:spcPct val="100000"/>
              </a:lnSpc>
              <a:spcBef>
                <a:spcPts val="0"/>
              </a:spcBef>
              <a:spcAft>
                <a:spcPts val="0"/>
              </a:spcAft>
              <a:buClrTx/>
              <a:defRPr/>
            </a:pPr>
            <a:endParaRPr lang="fr-CA" sz="2000" b="1" kern="1200" dirty="0" smtClean="0">
              <a:solidFill>
                <a:srgbClr val="0099CC"/>
              </a:solidFill>
            </a:endParaRPr>
          </a:p>
          <a:p>
            <a:pPr eaLnBrk="1" fontAlgn="auto" hangingPunct="1">
              <a:lnSpc>
                <a:spcPct val="100000"/>
              </a:lnSpc>
              <a:spcBef>
                <a:spcPts val="0"/>
              </a:spcBef>
              <a:spcAft>
                <a:spcPts val="0"/>
              </a:spcAft>
              <a:buClrTx/>
              <a:defRPr/>
            </a:pPr>
            <a:r>
              <a:rPr lang="fr-CA" sz="2000" b="1" kern="1200" dirty="0" smtClean="0">
                <a:solidFill>
                  <a:srgbClr val="0099CC"/>
                </a:solidFill>
              </a:rPr>
              <a:t>Partenariat avec Toronto : Haute fiabilité pour éliminer le préjudice</a:t>
            </a:r>
            <a:endParaRPr lang="fr-CA" sz="2000" b="1" kern="1200" dirty="0" smtClean="0">
              <a:solidFill>
                <a:srgbClr val="0099CC"/>
              </a:solidFill>
              <a:cs typeface="Arial" panose="020B0604020202020204" pitchFamily="34" charset="0"/>
            </a:endParaRPr>
          </a:p>
          <a:p>
            <a:pPr marL="284163" indent="-284163" eaLnBrk="1" hangingPunct="1">
              <a:buClrTx/>
              <a:buFont typeface="Arial" pitchFamily="34" charset="0"/>
              <a:buChar char="•"/>
              <a:defRPr/>
            </a:pPr>
            <a:endParaRPr lang="fr-CA" sz="1600" b="1" dirty="0" smtClean="0">
              <a:cs typeface="Arial" panose="020B0604020202020204" pitchFamily="34" charset="0"/>
            </a:endParaRPr>
          </a:p>
          <a:p>
            <a:pPr marL="0" indent="0" eaLnBrk="1" hangingPunct="1">
              <a:buFont typeface="Wingdings" pitchFamily="28" charset="2"/>
              <a:buNone/>
              <a:defRPr/>
            </a:pPr>
            <a:endParaRPr lang="fr-CA" dirty="0" smtClean="0">
              <a:cs typeface="Arial" panose="020B0604020202020204" pitchFamily="34" charset="0"/>
            </a:endParaRPr>
          </a:p>
        </p:txBody>
      </p:sp>
      <p:sp>
        <p:nvSpPr>
          <p:cNvPr id="22531" name="TextBox 4"/>
          <p:cNvSpPr txBox="1">
            <a:spLocks noChangeArrowheads="1"/>
          </p:cNvSpPr>
          <p:nvPr/>
        </p:nvSpPr>
        <p:spPr bwMode="auto">
          <a:xfrm>
            <a:off x="8839200" y="6611938"/>
            <a:ext cx="457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r>
              <a:rPr lang="fr-CA" altLang="en-US" sz="1000" dirty="0" smtClean="0">
                <a:solidFill>
                  <a:schemeClr val="bg2"/>
                </a:solidFill>
              </a:rPr>
              <a:t>15</a:t>
            </a:r>
            <a:endParaRPr lang="fr-CA" altLang="en-US" sz="1000" dirty="0">
              <a:solidFill>
                <a:schemeClr val="bg2"/>
              </a:solidFill>
            </a:endParaRPr>
          </a:p>
        </p:txBody>
      </p:sp>
      <p:sp>
        <p:nvSpPr>
          <p:cNvPr id="7" name="Rectangle 3"/>
          <p:cNvSpPr txBox="1">
            <a:spLocks noChangeArrowheads="1"/>
          </p:cNvSpPr>
          <p:nvPr/>
        </p:nvSpPr>
        <p:spPr bwMode="auto">
          <a:xfrm>
            <a:off x="282575" y="228600"/>
            <a:ext cx="8556625" cy="685800"/>
          </a:xfrm>
          <a:prstGeom prst="rect">
            <a:avLst/>
          </a:prstGeom>
          <a:solidFill>
            <a:srgbClr val="FFFFFF"/>
          </a:solidFill>
          <a:ln w="9525">
            <a:noFill/>
            <a:miter lim="800000"/>
            <a:headEnd/>
            <a:tailEnd/>
          </a:ln>
        </p:spPr>
        <p:txBody>
          <a:bodyPr lIns="91405" tIns="45702" rIns="91405" bIns="45702" anchor="ctr"/>
          <a:lstStyle/>
          <a:p>
            <a:pPr eaLnBrk="1" hangingPunct="1">
              <a:defRPr/>
            </a:pPr>
            <a:r>
              <a:rPr lang="fr-CA" sz="2800" b="1" kern="0" dirty="0" smtClean="0">
                <a:solidFill>
                  <a:srgbClr val="0046AD"/>
                </a:solidFill>
                <a:latin typeface="Arial"/>
              </a:rPr>
              <a:t>Nous collaborons (localement et internationalement) pour accélérer le progrès</a:t>
            </a:r>
            <a:endParaRPr lang="fr-CA" sz="2800" b="1" kern="0" dirty="0">
              <a:solidFill>
                <a:srgbClr val="0046AD"/>
              </a:solidFill>
              <a:latin typeface="Arial"/>
            </a:endParaRPr>
          </a:p>
        </p:txBody>
      </p:sp>
      <p:pic>
        <p:nvPicPr>
          <p:cNvPr id="225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334000"/>
            <a:ext cx="27432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4" name="Picture 47" descr="SK_HSC_PMS [Converted]"/>
          <p:cNvPicPr>
            <a:picLocks noChangeAspect="1" noChangeArrowheads="1"/>
          </p:cNvPicPr>
          <p:nvPr/>
        </p:nvPicPr>
        <p:blipFill>
          <a:blip r:embed="rId4">
            <a:extLst>
              <a:ext uri="{28A0092B-C50C-407E-A947-70E740481C1C}">
                <a14:useLocalDpi xmlns:a14="http://schemas.microsoft.com/office/drawing/2010/main" val="0"/>
              </a:ext>
            </a:extLst>
          </a:blip>
          <a:srcRect b="43427"/>
          <a:stretch>
            <a:fillRect/>
          </a:stretch>
        </p:blipFill>
        <p:spPr bwMode="auto">
          <a:xfrm>
            <a:off x="4321175" y="5257800"/>
            <a:ext cx="22320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510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81000" y="228600"/>
            <a:ext cx="8385175" cy="762000"/>
          </a:xfrm>
        </p:spPr>
        <p:txBody>
          <a:bodyPr/>
          <a:lstStyle/>
          <a:p>
            <a:r>
              <a:rPr lang="fr-CA" altLang="en-US" sz="2200" dirty="0" smtClean="0"/>
              <a:t>Mise en œuvre d’un programme complet : </a:t>
            </a:r>
            <a:br>
              <a:rPr lang="fr-CA" altLang="en-US" sz="2200" dirty="0" smtClean="0"/>
            </a:br>
            <a:r>
              <a:rPr lang="fr-CA" altLang="en-US" sz="2200" dirty="0" smtClean="0"/>
              <a:t>Méthodes de leadership et amélioration du soutien </a:t>
            </a:r>
            <a:br>
              <a:rPr lang="fr-CA" altLang="en-US" sz="2200" dirty="0" smtClean="0"/>
            </a:br>
            <a:r>
              <a:rPr lang="fr-CA" altLang="en-US" sz="2200" dirty="0" smtClean="0"/>
              <a:t>à la formation du personnel</a:t>
            </a:r>
          </a:p>
        </p:txBody>
      </p:sp>
      <p:graphicFrame>
        <p:nvGraphicFramePr>
          <p:cNvPr id="4" name="Table 3"/>
          <p:cNvGraphicFramePr>
            <a:graphicFrameLocks noGrp="1"/>
          </p:cNvGraphicFramePr>
          <p:nvPr>
            <p:extLst>
              <p:ext uri="{D42A27DB-BD31-4B8C-83A1-F6EECF244321}">
                <p14:modId xmlns:p14="http://schemas.microsoft.com/office/powerpoint/2010/main" val="2714180222"/>
              </p:ext>
            </p:extLst>
          </p:nvPr>
        </p:nvGraphicFramePr>
        <p:xfrm>
          <a:off x="304800" y="1158875"/>
          <a:ext cx="8610600" cy="4784725"/>
        </p:xfrm>
        <a:graphic>
          <a:graphicData uri="http://schemas.openxmlformats.org/drawingml/2006/table">
            <a:tbl>
              <a:tblPr firstRow="1" bandRow="1">
                <a:tableStyleId>{5C22544A-7EE6-4342-B048-85BDC9FD1C3A}</a:tableStyleId>
              </a:tblPr>
              <a:tblGrid>
                <a:gridCol w="4305300"/>
                <a:gridCol w="4305300"/>
              </a:tblGrid>
              <a:tr h="396173">
                <a:tc>
                  <a:txBody>
                    <a:bodyPr/>
                    <a:lstStyle/>
                    <a:p>
                      <a:r>
                        <a:rPr lang="fr-CA" sz="1800" noProof="0" dirty="0" smtClean="0"/>
                        <a:t>Objectif</a:t>
                      </a:r>
                      <a:endParaRPr lang="fr-CA" sz="1800" noProof="0" dirty="0"/>
                    </a:p>
                  </a:txBody>
                  <a:tcPr marT="45690" marB="45690"/>
                </a:tc>
                <a:tc>
                  <a:txBody>
                    <a:bodyPr/>
                    <a:lstStyle/>
                    <a:p>
                      <a:r>
                        <a:rPr lang="fr-CA" sz="1800" noProof="0" dirty="0" smtClean="0"/>
                        <a:t>Instruments de soutien</a:t>
                      </a:r>
                      <a:endParaRPr lang="fr-CA" sz="1800" noProof="0" dirty="0"/>
                    </a:p>
                  </a:txBody>
                  <a:tcPr marT="45690" marB="45690"/>
                </a:tc>
              </a:tr>
              <a:tr h="700965">
                <a:tc>
                  <a:txBody>
                    <a:bodyPr/>
                    <a:lstStyle/>
                    <a:p>
                      <a:r>
                        <a:rPr lang="fr-CA" sz="1800" noProof="0" dirty="0" smtClean="0"/>
                        <a:t>Travail d’équipe et communication</a:t>
                      </a:r>
                      <a:endParaRPr lang="fr-CA" sz="1800" noProof="0" dirty="0"/>
                    </a:p>
                  </a:txBody>
                  <a:tcPr marT="45690" marB="45690"/>
                </a:tc>
                <a:tc>
                  <a:txBody>
                    <a:bodyPr/>
                    <a:lstStyle/>
                    <a:p>
                      <a:r>
                        <a:rPr lang="fr-CA" sz="1800" noProof="0" dirty="0" smtClean="0"/>
                        <a:t>Assertion appropriée</a:t>
                      </a:r>
                    </a:p>
                    <a:p>
                      <a:r>
                        <a:rPr lang="fr-CA" sz="1800" baseline="0" noProof="0" dirty="0" smtClean="0"/>
                        <a:t>Communication structurée</a:t>
                      </a:r>
                      <a:endParaRPr lang="fr-CA" sz="1800" noProof="0" dirty="0"/>
                    </a:p>
                  </a:txBody>
                  <a:tcPr marT="45690" marB="45690"/>
                </a:tc>
              </a:tr>
              <a:tr h="396173">
                <a:tc>
                  <a:txBody>
                    <a:bodyPr/>
                    <a:lstStyle/>
                    <a:p>
                      <a:r>
                        <a:rPr lang="fr-CA" sz="1800" noProof="0" dirty="0" smtClean="0"/>
                        <a:t>Apprendre de ses échecs</a:t>
                      </a:r>
                      <a:endParaRPr lang="fr-CA" sz="1800" noProof="0" dirty="0"/>
                    </a:p>
                  </a:txBody>
                  <a:tcPr marT="45690" marB="45690"/>
                </a:tc>
                <a:tc>
                  <a:txBody>
                    <a:bodyPr/>
                    <a:lstStyle/>
                    <a:p>
                      <a:r>
                        <a:rPr lang="fr-CA" sz="1800" noProof="0" dirty="0" smtClean="0"/>
                        <a:t>Rapports et cause fondamentale</a:t>
                      </a:r>
                      <a:endParaRPr lang="fr-CA" sz="1800" noProof="0" dirty="0"/>
                    </a:p>
                  </a:txBody>
                  <a:tcPr marT="45690" marB="45690"/>
                </a:tc>
              </a:tr>
              <a:tr h="396173">
                <a:tc>
                  <a:txBody>
                    <a:bodyPr/>
                    <a:lstStyle/>
                    <a:p>
                      <a:r>
                        <a:rPr lang="fr-CA" sz="1800" noProof="0" dirty="0" smtClean="0"/>
                        <a:t>Culture juste et équitable</a:t>
                      </a:r>
                      <a:endParaRPr lang="fr-CA" sz="1800" noProof="0" dirty="0"/>
                    </a:p>
                  </a:txBody>
                  <a:tcPr marT="45690" marB="45690"/>
                </a:tc>
                <a:tc>
                  <a:txBody>
                    <a:bodyPr/>
                    <a:lstStyle/>
                    <a:p>
                      <a:r>
                        <a:rPr lang="fr-CA" sz="1800" noProof="0" dirty="0" smtClean="0"/>
                        <a:t>Leadership et gestion du rendement</a:t>
                      </a:r>
                      <a:endParaRPr lang="fr-CA" sz="1800" noProof="0" dirty="0"/>
                    </a:p>
                  </a:txBody>
                  <a:tcPr marT="45690" marB="45690"/>
                </a:tc>
              </a:tr>
              <a:tr h="396173">
                <a:tc>
                  <a:txBody>
                    <a:bodyPr/>
                    <a:lstStyle/>
                    <a:p>
                      <a:r>
                        <a:rPr lang="fr-CA" sz="1800" noProof="0" dirty="0" smtClean="0"/>
                        <a:t>Prise de décisions éclairées</a:t>
                      </a:r>
                      <a:endParaRPr lang="fr-CA" sz="1800" noProof="0" dirty="0"/>
                    </a:p>
                  </a:txBody>
                  <a:tcPr marT="45690" marB="45690"/>
                </a:tc>
                <a:tc>
                  <a:txBody>
                    <a:bodyPr/>
                    <a:lstStyle/>
                    <a:p>
                      <a:r>
                        <a:rPr lang="fr-CA" sz="1800" noProof="0" dirty="0" smtClean="0"/>
                        <a:t>Pratique attentive</a:t>
                      </a:r>
                      <a:endParaRPr lang="fr-CA" sz="1800" noProof="0" dirty="0"/>
                    </a:p>
                  </a:txBody>
                  <a:tcPr marT="45690" marB="45690"/>
                </a:tc>
              </a:tr>
              <a:tr h="700965">
                <a:tc>
                  <a:txBody>
                    <a:bodyPr/>
                    <a:lstStyle/>
                    <a:p>
                      <a:r>
                        <a:rPr lang="fr-CA" sz="1800" noProof="0" dirty="0" smtClean="0"/>
                        <a:t>Anticipation de l’échec</a:t>
                      </a:r>
                      <a:endParaRPr lang="fr-CA" sz="1800" noProof="0" dirty="0"/>
                    </a:p>
                  </a:txBody>
                  <a:tcPr marT="45690" marB="45690"/>
                </a:tc>
                <a:tc>
                  <a:txBody>
                    <a:bodyPr/>
                    <a:lstStyle/>
                    <a:p>
                      <a:r>
                        <a:rPr lang="fr-CA" sz="1800" noProof="0" dirty="0" smtClean="0"/>
                        <a:t>Connaissance de la situation – séances d'information quotidiennes</a:t>
                      </a:r>
                      <a:endParaRPr lang="fr-CA" sz="1800" noProof="0" dirty="0"/>
                    </a:p>
                  </a:txBody>
                  <a:tcPr marT="45690" marB="45690"/>
                </a:tc>
              </a:tr>
              <a:tr h="700965">
                <a:tc>
                  <a:txBody>
                    <a:bodyPr/>
                    <a:lstStyle/>
                    <a:p>
                      <a:r>
                        <a:rPr lang="fr-CA" sz="1800" noProof="0" dirty="0" smtClean="0"/>
                        <a:t>Évaluation, analyse et rétroaction</a:t>
                      </a:r>
                      <a:endParaRPr lang="fr-CA" sz="1800" noProof="0" dirty="0"/>
                    </a:p>
                  </a:txBody>
                  <a:tcPr marT="45690" marB="45690"/>
                </a:tc>
                <a:tc>
                  <a:txBody>
                    <a:bodyPr/>
                    <a:lstStyle/>
                    <a:p>
                      <a:r>
                        <a:rPr lang="fr-CA" sz="1800" noProof="0" dirty="0" smtClean="0"/>
                        <a:t>Transparence</a:t>
                      </a:r>
                      <a:endParaRPr lang="fr-CA" sz="1800" noProof="0" dirty="0"/>
                    </a:p>
                  </a:txBody>
                  <a:tcPr marT="45690" marB="45690"/>
                </a:tc>
              </a:tr>
              <a:tr h="396173">
                <a:tc>
                  <a:txBody>
                    <a:bodyPr/>
                    <a:lstStyle/>
                    <a:p>
                      <a:r>
                        <a:rPr lang="fr-CA" sz="1800" noProof="0" dirty="0" smtClean="0"/>
                        <a:t>Normes de travail</a:t>
                      </a:r>
                      <a:endParaRPr lang="fr-CA" sz="1800" noProof="0" dirty="0"/>
                    </a:p>
                  </a:txBody>
                  <a:tcPr marT="45690" marB="45690"/>
                </a:tc>
                <a:tc>
                  <a:txBody>
                    <a:bodyPr/>
                    <a:lstStyle/>
                    <a:p>
                      <a:r>
                        <a:rPr lang="fr-CA" sz="1800" noProof="0" dirty="0" smtClean="0"/>
                        <a:t>Ensembles de soins, lignes directrices</a:t>
                      </a:r>
                      <a:endParaRPr lang="fr-CA" sz="1800" noProof="0" dirty="0"/>
                    </a:p>
                  </a:txBody>
                  <a:tcPr marT="45690" marB="45690"/>
                </a:tc>
              </a:tr>
              <a:tr h="700965">
                <a:tc>
                  <a:txBody>
                    <a:bodyPr/>
                    <a:lstStyle/>
                    <a:p>
                      <a:r>
                        <a:rPr lang="fr-CA" sz="1800" noProof="0" dirty="0" smtClean="0"/>
                        <a:t>Recherche constante de la perfection</a:t>
                      </a:r>
                      <a:endParaRPr lang="fr-CA" sz="1800" noProof="0" dirty="0"/>
                    </a:p>
                  </a:txBody>
                  <a:tcPr marT="45690" marB="45690"/>
                </a:tc>
                <a:tc>
                  <a:txBody>
                    <a:bodyPr/>
                    <a:lstStyle/>
                    <a:p>
                      <a:r>
                        <a:rPr lang="fr-CA" sz="1800" noProof="0" dirty="0" smtClean="0"/>
                        <a:t>Amélioration continue</a:t>
                      </a:r>
                    </a:p>
                    <a:p>
                      <a:r>
                        <a:rPr lang="fr-CA" sz="1800" noProof="0" dirty="0" smtClean="0"/>
                        <a:t>Pensée allégée</a:t>
                      </a:r>
                      <a:endParaRPr lang="fr-CA" sz="1800" noProof="0" dirty="0"/>
                    </a:p>
                  </a:txBody>
                  <a:tcPr marT="45690" marB="45690"/>
                </a:tc>
              </a:tr>
            </a:tbl>
          </a:graphicData>
        </a:graphic>
      </p:graphicFrame>
    </p:spTree>
    <p:extLst>
      <p:ext uri="{BB962C8B-B14F-4D97-AF65-F5344CB8AC3E}">
        <p14:creationId xmlns:p14="http://schemas.microsoft.com/office/powerpoint/2010/main" val="147128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891"/>
          <a:stretch/>
        </p:blipFill>
        <p:spPr bwMode="auto">
          <a:xfrm>
            <a:off x="152400" y="901484"/>
            <a:ext cx="8799369" cy="5956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381000" y="114300"/>
            <a:ext cx="8385175" cy="533400"/>
          </a:xfrm>
          <a:prstGeom prst="rect">
            <a:avLst/>
          </a:prstGeom>
        </p:spPr>
        <p:txBody>
          <a:bodyPr/>
          <a:lstStyle>
            <a:lvl1pPr algn="l" rtl="0" eaLnBrk="0" fontAlgn="base" hangingPunct="0">
              <a:spcBef>
                <a:spcPct val="0"/>
              </a:spcBef>
              <a:spcAft>
                <a:spcPct val="0"/>
              </a:spcAft>
              <a:defRPr sz="2500" b="1">
                <a:solidFill>
                  <a:srgbClr val="0046AD"/>
                </a:solidFill>
                <a:latin typeface="+mj-lt"/>
                <a:ea typeface="+mj-ea"/>
                <a:cs typeface="+mj-cs"/>
              </a:defRPr>
            </a:lvl1pPr>
            <a:lvl2pPr algn="l" rtl="0" eaLnBrk="0" fontAlgn="base" hangingPunct="0">
              <a:spcBef>
                <a:spcPct val="0"/>
              </a:spcBef>
              <a:spcAft>
                <a:spcPct val="0"/>
              </a:spcAft>
              <a:defRPr sz="2500" b="1">
                <a:solidFill>
                  <a:srgbClr val="0046AD"/>
                </a:solidFill>
                <a:latin typeface="Arial" charset="0"/>
              </a:defRPr>
            </a:lvl2pPr>
            <a:lvl3pPr algn="l" rtl="0" eaLnBrk="0" fontAlgn="base" hangingPunct="0">
              <a:spcBef>
                <a:spcPct val="0"/>
              </a:spcBef>
              <a:spcAft>
                <a:spcPct val="0"/>
              </a:spcAft>
              <a:defRPr sz="2500" b="1">
                <a:solidFill>
                  <a:srgbClr val="0046AD"/>
                </a:solidFill>
                <a:latin typeface="Arial" charset="0"/>
              </a:defRPr>
            </a:lvl3pPr>
            <a:lvl4pPr algn="l" rtl="0" eaLnBrk="0" fontAlgn="base" hangingPunct="0">
              <a:spcBef>
                <a:spcPct val="0"/>
              </a:spcBef>
              <a:spcAft>
                <a:spcPct val="0"/>
              </a:spcAft>
              <a:defRPr sz="2500" b="1">
                <a:solidFill>
                  <a:srgbClr val="0046AD"/>
                </a:solidFill>
                <a:latin typeface="Arial" charset="0"/>
              </a:defRPr>
            </a:lvl4pPr>
            <a:lvl5pPr algn="l" rtl="0" eaLnBrk="0" fontAlgn="base" hangingPunct="0">
              <a:spcBef>
                <a:spcPct val="0"/>
              </a:spcBef>
              <a:spcAft>
                <a:spcPct val="0"/>
              </a:spcAft>
              <a:defRPr sz="2500" b="1">
                <a:solidFill>
                  <a:srgbClr val="0046AD"/>
                </a:solidFill>
                <a:latin typeface="Arial" charset="0"/>
              </a:defRPr>
            </a:lvl5pPr>
            <a:lvl6pPr marL="457200" algn="l" rtl="0" fontAlgn="base">
              <a:spcBef>
                <a:spcPct val="0"/>
              </a:spcBef>
              <a:spcAft>
                <a:spcPct val="0"/>
              </a:spcAft>
              <a:defRPr sz="2500" b="1">
                <a:solidFill>
                  <a:srgbClr val="0046AD"/>
                </a:solidFill>
                <a:latin typeface="Arial" charset="0"/>
              </a:defRPr>
            </a:lvl6pPr>
            <a:lvl7pPr marL="914400" algn="l" rtl="0" fontAlgn="base">
              <a:spcBef>
                <a:spcPct val="0"/>
              </a:spcBef>
              <a:spcAft>
                <a:spcPct val="0"/>
              </a:spcAft>
              <a:defRPr sz="2500" b="1">
                <a:solidFill>
                  <a:srgbClr val="0046AD"/>
                </a:solidFill>
                <a:latin typeface="Arial" charset="0"/>
              </a:defRPr>
            </a:lvl7pPr>
            <a:lvl8pPr marL="1371600" algn="l" rtl="0" fontAlgn="base">
              <a:spcBef>
                <a:spcPct val="0"/>
              </a:spcBef>
              <a:spcAft>
                <a:spcPct val="0"/>
              </a:spcAft>
              <a:defRPr sz="2500" b="1">
                <a:solidFill>
                  <a:srgbClr val="0046AD"/>
                </a:solidFill>
                <a:latin typeface="Arial" charset="0"/>
              </a:defRPr>
            </a:lvl8pPr>
            <a:lvl9pPr marL="1828800" algn="l" rtl="0" fontAlgn="base">
              <a:spcBef>
                <a:spcPct val="0"/>
              </a:spcBef>
              <a:spcAft>
                <a:spcPct val="0"/>
              </a:spcAft>
              <a:defRPr sz="2500" b="1">
                <a:solidFill>
                  <a:srgbClr val="0046AD"/>
                </a:solidFill>
                <a:latin typeface="Arial" charset="0"/>
              </a:defRPr>
            </a:lvl9pPr>
          </a:lstStyle>
          <a:p>
            <a:r>
              <a:rPr lang="fr-CA" sz="2400" kern="0" dirty="0" smtClean="0"/>
              <a:t>Réunions d’information quotidiennes sur la sécurité pour mieux connaître la situation</a:t>
            </a:r>
          </a:p>
        </p:txBody>
      </p:sp>
    </p:spTree>
    <p:extLst>
      <p:ext uri="{BB962C8B-B14F-4D97-AF65-F5344CB8AC3E}">
        <p14:creationId xmlns:p14="http://schemas.microsoft.com/office/powerpoint/2010/main" val="2691566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76200"/>
            <a:ext cx="8385175" cy="810547"/>
          </a:xfrm>
        </p:spPr>
        <p:txBody>
          <a:bodyPr/>
          <a:lstStyle/>
          <a:p>
            <a:r>
              <a:rPr lang="fr-CA" sz="2800" dirty="0" smtClean="0"/>
              <a:t>Rapports sur les échecs mettant en évidence </a:t>
            </a:r>
            <a:br>
              <a:rPr lang="fr-CA" sz="2800" dirty="0" smtClean="0"/>
            </a:br>
            <a:r>
              <a:rPr lang="fr-CA" sz="2800" dirty="0" smtClean="0"/>
              <a:t>les enfants plutôt que les statistiques</a:t>
            </a:r>
          </a:p>
        </p:txBody>
      </p:sp>
      <p:pic>
        <p:nvPicPr>
          <p:cNvPr id="11" name="Picture 10"/>
          <p:cNvPicPr>
            <a:picLocks noChangeAspect="1"/>
          </p:cNvPicPr>
          <p:nvPr/>
        </p:nvPicPr>
        <p:blipFill>
          <a:blip r:embed="rId3"/>
          <a:stretch>
            <a:fillRect/>
          </a:stretch>
        </p:blipFill>
        <p:spPr>
          <a:xfrm>
            <a:off x="273947" y="886747"/>
            <a:ext cx="8596105" cy="5084505"/>
          </a:xfrm>
          <a:prstGeom prst="rect">
            <a:avLst/>
          </a:prstGeom>
        </p:spPr>
      </p:pic>
    </p:spTree>
    <p:extLst>
      <p:ext uri="{BB962C8B-B14F-4D97-AF65-F5344CB8AC3E}">
        <p14:creationId xmlns:p14="http://schemas.microsoft.com/office/powerpoint/2010/main" val="3276222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228600"/>
            <a:ext cx="8534400" cy="533400"/>
          </a:xfrm>
        </p:spPr>
        <p:txBody>
          <a:bodyPr/>
          <a:lstStyle/>
          <a:p>
            <a:r>
              <a:rPr lang="fr-CA" altLang="en-US" sz="2000" dirty="0" smtClean="0"/>
              <a:t/>
            </a:r>
            <a:br>
              <a:rPr lang="fr-CA" altLang="en-US" sz="2000" dirty="0" smtClean="0"/>
            </a:br>
            <a:r>
              <a:rPr lang="fr-CA" altLang="en-US" sz="2000" dirty="0" smtClean="0"/>
              <a:t>Introduction d’un changement de mentalité : </a:t>
            </a:r>
            <a:br>
              <a:rPr lang="fr-CA" altLang="en-US" sz="2000" dirty="0" smtClean="0"/>
            </a:br>
            <a:r>
              <a:rPr lang="fr-CA" altLang="en-US" sz="2000" dirty="0" smtClean="0"/>
              <a:t>Les patients et les familles font partie de l’équipe </a:t>
            </a:r>
            <a:br>
              <a:rPr lang="fr-CA" altLang="en-US" sz="2000" dirty="0" smtClean="0"/>
            </a:br>
            <a:r>
              <a:rPr lang="fr-CA" altLang="en-US" sz="2000" dirty="0" smtClean="0"/>
              <a:t>ou « Rien de ce qui me concerne ne doit être fait sans me consulter »</a:t>
            </a:r>
          </a:p>
        </p:txBody>
      </p:sp>
      <p:sp>
        <p:nvSpPr>
          <p:cNvPr id="4" name="Rectangle 3"/>
          <p:cNvSpPr>
            <a:spLocks noGrp="1" noChangeArrowheads="1"/>
          </p:cNvSpPr>
          <p:nvPr>
            <p:ph idx="1"/>
          </p:nvPr>
        </p:nvSpPr>
        <p:spPr>
          <a:xfrm>
            <a:off x="343968" y="1295400"/>
            <a:ext cx="8382000" cy="4392613"/>
          </a:xfrm>
        </p:spPr>
        <p:txBody>
          <a:bodyPr/>
          <a:lstStyle/>
          <a:p>
            <a:pPr marL="457200" indent="-457200">
              <a:buClr>
                <a:srgbClr val="0046AD"/>
              </a:buClr>
              <a:buFont typeface="Arial" panose="020B0604020202020204" pitchFamily="34" charset="0"/>
              <a:buChar char="•"/>
              <a:defRPr/>
            </a:pPr>
            <a:r>
              <a:rPr lang="fr-CA" sz="1600" dirty="0" smtClean="0"/>
              <a:t>Les patients et les familles ont des perspectives uniques</a:t>
            </a:r>
          </a:p>
          <a:p>
            <a:pPr marL="914400" lvl="1" indent="-457200">
              <a:buFont typeface="Arial" panose="020B0604020202020204" pitchFamily="34" charset="0"/>
              <a:buChar char="−"/>
              <a:defRPr/>
            </a:pPr>
            <a:r>
              <a:rPr lang="fr-CA" sz="1600" dirty="0" smtClean="0"/>
              <a:t>Renseignements essentiels, dont leur opinion</a:t>
            </a:r>
          </a:p>
          <a:p>
            <a:pPr marL="914400" lvl="1" indent="-457200">
              <a:buFont typeface="Arial" panose="020B0604020202020204" pitchFamily="34" charset="0"/>
              <a:buChar char="−"/>
              <a:defRPr/>
            </a:pPr>
            <a:r>
              <a:rPr lang="fr-CA" sz="1600" dirty="0" smtClean="0"/>
              <a:t>Objectifs de soins</a:t>
            </a:r>
          </a:p>
          <a:p>
            <a:pPr marL="914400" lvl="1" indent="-457200">
              <a:buFont typeface="Arial" panose="020B0604020202020204" pitchFamily="34" charset="0"/>
              <a:buChar char="−"/>
              <a:defRPr/>
            </a:pPr>
            <a:r>
              <a:rPr lang="fr-CA" sz="1600" dirty="0" smtClean="0"/>
              <a:t>Priorisation des objectifs concurrentiels</a:t>
            </a:r>
          </a:p>
          <a:p>
            <a:pPr marL="914400" lvl="1" indent="-457200">
              <a:buFont typeface="Arial" panose="020B0604020202020204" pitchFamily="34" charset="0"/>
              <a:buChar char="−"/>
              <a:defRPr/>
            </a:pPr>
            <a:endParaRPr lang="fr-CA" sz="1600" dirty="0" smtClean="0"/>
          </a:p>
          <a:p>
            <a:pPr marL="457200" indent="-457200">
              <a:buClr>
                <a:srgbClr val="0046AD"/>
              </a:buClr>
              <a:buFont typeface="Arial" panose="020B0604020202020204" pitchFamily="34" charset="0"/>
              <a:buChar char="•"/>
              <a:defRPr/>
            </a:pPr>
            <a:r>
              <a:rPr lang="fr-CA" sz="1600" dirty="0" smtClean="0"/>
              <a:t>Les patients et les familles canalisent l'information vers les autres membres de l’équipe</a:t>
            </a:r>
          </a:p>
          <a:p>
            <a:pPr marL="857250" lvl="1" indent="-457200">
              <a:buFont typeface="Arial" panose="020B0604020202020204" pitchFamily="34" charset="0"/>
              <a:buChar char="•"/>
              <a:defRPr/>
            </a:pPr>
            <a:r>
              <a:rPr lang="fr-CA" sz="1600" dirty="0" smtClean="0"/>
              <a:t>Conduit longitudinal uniforme entre les disciplines, les spécialités et les lieux</a:t>
            </a:r>
          </a:p>
          <a:p>
            <a:pPr marL="857250" lvl="1" indent="-457200">
              <a:buFont typeface="Arial" panose="020B0604020202020204" pitchFamily="34" charset="0"/>
              <a:buChar char="•"/>
              <a:defRPr/>
            </a:pPr>
            <a:endParaRPr lang="fr-CA" sz="1600" dirty="0" smtClean="0"/>
          </a:p>
          <a:p>
            <a:pPr marL="457200" indent="-457200">
              <a:buClr>
                <a:srgbClr val="0046AD"/>
              </a:buClr>
              <a:buFont typeface="Arial" panose="020B0604020202020204" pitchFamily="34" charset="0"/>
              <a:buChar char="•"/>
              <a:defRPr/>
            </a:pPr>
            <a:r>
              <a:rPr lang="fr-CA" sz="1600" dirty="0" smtClean="0"/>
              <a:t>Les soins de santé sont une « coproduction » des soignants et des patients</a:t>
            </a:r>
          </a:p>
          <a:p>
            <a:pPr marL="857250" lvl="1" indent="-457200">
              <a:buFont typeface="Arial" panose="020B0604020202020204" pitchFamily="34" charset="0"/>
              <a:buChar char="•"/>
              <a:defRPr/>
            </a:pPr>
            <a:r>
              <a:rPr lang="fr-CA" sz="1600" dirty="0" smtClean="0"/>
              <a:t>Les familles et les patients deviennent des soignants</a:t>
            </a:r>
          </a:p>
          <a:p>
            <a:pPr marL="857250" lvl="1" indent="-457200">
              <a:buFont typeface="Arial" panose="020B0604020202020204" pitchFamily="34" charset="0"/>
              <a:buChar char="•"/>
              <a:defRPr/>
            </a:pPr>
            <a:r>
              <a:rPr lang="fr-CA" sz="1600" dirty="0" smtClean="0"/>
              <a:t>Les résultats dépendent de la conformité et de la mobilisation</a:t>
            </a:r>
          </a:p>
          <a:p>
            <a:pPr marL="857250" lvl="1" indent="-457200">
              <a:buFont typeface="Arial" panose="020B0604020202020204" pitchFamily="34" charset="0"/>
              <a:buChar char="•"/>
              <a:defRPr/>
            </a:pPr>
            <a:endParaRPr lang="fr-CA" sz="1600" dirty="0" smtClean="0"/>
          </a:p>
          <a:p>
            <a:pPr marL="857250" lvl="1" indent="-457200">
              <a:buFont typeface="Arial" panose="020B0604020202020204" pitchFamily="34" charset="0"/>
              <a:buChar char="•"/>
              <a:defRPr/>
            </a:pPr>
            <a:endParaRPr lang="fr-CA" sz="1600" dirty="0"/>
          </a:p>
          <a:p>
            <a:pPr marL="857250" lvl="1" indent="-457200">
              <a:buFont typeface="Arial" panose="020B0604020202020204" pitchFamily="34" charset="0"/>
              <a:buChar char="•"/>
              <a:defRPr/>
            </a:pPr>
            <a:endParaRPr lang="fr-CA" sz="1600" dirty="0" smtClean="0"/>
          </a:p>
          <a:p>
            <a:pPr marL="857250" lvl="1" indent="-457200">
              <a:buFont typeface="Arial" panose="020B0604020202020204" pitchFamily="34" charset="0"/>
              <a:buChar char="•"/>
              <a:defRPr/>
            </a:pPr>
            <a:endParaRPr lang="fr-CA" sz="1600" dirty="0" smtClean="0"/>
          </a:p>
        </p:txBody>
      </p:sp>
      <p:sp>
        <p:nvSpPr>
          <p:cNvPr id="27652" name="TextBox 1"/>
          <p:cNvSpPr txBox="1">
            <a:spLocks noChangeArrowheads="1"/>
          </p:cNvSpPr>
          <p:nvPr/>
        </p:nvSpPr>
        <p:spPr bwMode="auto">
          <a:xfrm>
            <a:off x="533400" y="4724400"/>
            <a:ext cx="77073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buClrTx/>
              <a:buFontTx/>
              <a:buNone/>
            </a:pPr>
            <a:r>
              <a:rPr lang="fr-CA" altLang="en-US" sz="1600" b="1" dirty="0" smtClean="0">
                <a:solidFill>
                  <a:srgbClr val="FF0000"/>
                </a:solidFill>
              </a:rPr>
              <a:t>Mobiliser les patients et les familles et en faire des partenaires </a:t>
            </a:r>
            <a:br>
              <a:rPr lang="fr-CA" altLang="en-US" sz="1600" b="1" dirty="0" smtClean="0">
                <a:solidFill>
                  <a:srgbClr val="FF0000"/>
                </a:solidFill>
              </a:rPr>
            </a:br>
            <a:r>
              <a:rPr lang="fr-CA" altLang="en-US" sz="1600" b="1" dirty="0" smtClean="0">
                <a:solidFill>
                  <a:srgbClr val="FF0000"/>
                </a:solidFill>
              </a:rPr>
              <a:t>nécessite des mentalités différentes et des processus différents </a:t>
            </a:r>
            <a:endParaRPr lang="fr-CA" altLang="en-US" sz="1600" b="1" dirty="0">
              <a:solidFill>
                <a:srgbClr val="FF0000"/>
              </a:solidFill>
            </a:endParaRPr>
          </a:p>
        </p:txBody>
      </p:sp>
    </p:spTree>
    <p:extLst>
      <p:ext uri="{BB962C8B-B14F-4D97-AF65-F5344CB8AC3E}">
        <p14:creationId xmlns:p14="http://schemas.microsoft.com/office/powerpoint/2010/main" val="385286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228600"/>
            <a:ext cx="8385175" cy="685800"/>
          </a:xfrm>
        </p:spPr>
        <p:txBody>
          <a:bodyPr/>
          <a:lstStyle/>
          <a:p>
            <a:r>
              <a:rPr lang="fr-CA" sz="2800" dirty="0" smtClean="0"/>
              <a:t>La résistance est la réponse naturelle au changement – trouvez le bon niveau pour résoudre le problème</a:t>
            </a:r>
          </a:p>
        </p:txBody>
      </p:sp>
      <p:graphicFrame>
        <p:nvGraphicFramePr>
          <p:cNvPr id="4" name="Content Placeholder 3"/>
          <p:cNvGraphicFramePr>
            <a:graphicFrameLocks noGrp="1"/>
          </p:cNvGraphicFramePr>
          <p:nvPr>
            <p:ph sz="half" idx="1"/>
          </p:nvPr>
        </p:nvGraphicFramePr>
        <p:xfrm>
          <a:off x="381000" y="1169988"/>
          <a:ext cx="4114800" cy="439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6" name="Content Placeholder 4"/>
          <p:cNvSpPr>
            <a:spLocks noGrp="1"/>
          </p:cNvSpPr>
          <p:nvPr>
            <p:ph sz="half" idx="2"/>
          </p:nvPr>
        </p:nvSpPr>
        <p:spPr>
          <a:xfrm>
            <a:off x="4597088" y="945022"/>
            <a:ext cx="4114800" cy="4392612"/>
          </a:xfrm>
        </p:spPr>
        <p:txBody>
          <a:bodyPr/>
          <a:lstStyle/>
          <a:p>
            <a:pPr marL="457200" indent="-457200">
              <a:buClrTx/>
              <a:buFont typeface="Arial" panose="020B0604020202020204" pitchFamily="34" charset="0"/>
              <a:buChar char="•"/>
            </a:pPr>
            <a:r>
              <a:rPr lang="fr-CA" sz="1600" dirty="0" smtClean="0"/>
              <a:t>Il n’y a pas de problème</a:t>
            </a:r>
          </a:p>
          <a:p>
            <a:pPr marL="457200" indent="-457200">
              <a:buClrTx/>
              <a:buFont typeface="Arial" panose="020B0604020202020204" pitchFamily="34" charset="0"/>
              <a:buChar char="•"/>
            </a:pPr>
            <a:r>
              <a:rPr lang="fr-CA" sz="1600" dirty="0" smtClean="0"/>
              <a:t>Désaccord sur le problème</a:t>
            </a:r>
          </a:p>
          <a:p>
            <a:pPr marL="457200" indent="-457200">
              <a:buClrTx/>
              <a:buFont typeface="Arial" panose="020B0604020202020204" pitchFamily="34" charset="0"/>
              <a:buChar char="•"/>
            </a:pPr>
            <a:r>
              <a:rPr lang="fr-CA" sz="1600" dirty="0" smtClean="0"/>
              <a:t>Problème indépendant de ma </a:t>
            </a:r>
            <a:r>
              <a:rPr lang="fr-CA" sz="1600" dirty="0" smtClean="0"/>
              <a:t>volonté</a:t>
            </a:r>
          </a:p>
          <a:p>
            <a:pPr marL="457200" indent="-457200">
              <a:buClrTx/>
              <a:buFont typeface="Arial" panose="020B0604020202020204" pitchFamily="34" charset="0"/>
              <a:buChar char="•"/>
            </a:pPr>
            <a:r>
              <a:rPr lang="fr-CA" sz="1600" dirty="0" smtClean="0"/>
              <a:t>Désaccord </a:t>
            </a:r>
            <a:r>
              <a:rPr lang="fr-CA" sz="1600" dirty="0" smtClean="0"/>
              <a:t>sur le sens de la solution</a:t>
            </a:r>
          </a:p>
          <a:p>
            <a:pPr marL="457200" indent="-457200">
              <a:buClrTx/>
              <a:buFont typeface="Arial" panose="020B0604020202020204" pitchFamily="34" charset="0"/>
              <a:buChar char="•"/>
            </a:pPr>
            <a:r>
              <a:rPr lang="fr-CA" sz="1600" dirty="0" smtClean="0"/>
              <a:t>Désaccord sur les détails de la solution</a:t>
            </a:r>
          </a:p>
          <a:p>
            <a:pPr marL="457200" indent="-457200">
              <a:buClrTx/>
              <a:buFont typeface="Arial" panose="020B0604020202020204" pitchFamily="34" charset="0"/>
              <a:buChar char="•"/>
            </a:pPr>
            <a:r>
              <a:rPr lang="fr-CA" sz="1600" dirty="0" smtClean="0"/>
              <a:t>Oui mais... Répercussions </a:t>
            </a:r>
            <a:r>
              <a:rPr lang="fr-CA" sz="1600" dirty="0" smtClean="0"/>
              <a:t>négatives</a:t>
            </a:r>
            <a:endParaRPr lang="fr-CA" sz="1600" dirty="0"/>
          </a:p>
          <a:p>
            <a:pPr marL="457200" indent="-457200">
              <a:buClrTx/>
              <a:buFont typeface="Arial" panose="020B0604020202020204" pitchFamily="34" charset="0"/>
              <a:buChar char="•"/>
            </a:pPr>
            <a:r>
              <a:rPr lang="fr-CA" sz="1600" dirty="0" smtClean="0"/>
              <a:t>Oui </a:t>
            </a:r>
            <a:r>
              <a:rPr lang="fr-CA" sz="1600" dirty="0" smtClean="0"/>
              <a:t>mais... Nous ne pouvons pas mettre en œuvre</a:t>
            </a:r>
          </a:p>
          <a:p>
            <a:pPr marL="457200" indent="-457200">
              <a:buClrTx/>
              <a:buFont typeface="Arial" panose="020B0604020202020204" pitchFamily="34" charset="0"/>
              <a:buChar char="•"/>
            </a:pPr>
            <a:r>
              <a:rPr lang="fr-CA" sz="1600" dirty="0" smtClean="0"/>
              <a:t>Désaccord sur les détails de la mise </a:t>
            </a:r>
            <a:br>
              <a:rPr lang="fr-CA" sz="1600" dirty="0" smtClean="0"/>
            </a:br>
            <a:r>
              <a:rPr lang="fr-CA" sz="1600" dirty="0" smtClean="0"/>
              <a:t>en œuvre </a:t>
            </a:r>
          </a:p>
          <a:p>
            <a:pPr marL="457200" indent="-457200">
              <a:buClrTx/>
              <a:buFont typeface="Arial" panose="020B0604020202020204" pitchFamily="34" charset="0"/>
              <a:buChar char="•"/>
            </a:pPr>
            <a:r>
              <a:rPr lang="fr-CA" sz="1600" dirty="0" smtClean="0"/>
              <a:t>Vous savez que la solution comporte des </a:t>
            </a:r>
            <a:r>
              <a:rPr lang="fr-CA" sz="1600" dirty="0" smtClean="0"/>
              <a:t>risques</a:t>
            </a:r>
          </a:p>
          <a:p>
            <a:pPr marL="457200" indent="-457200">
              <a:buClrTx/>
              <a:buFont typeface="Arial" panose="020B0604020202020204" pitchFamily="34" charset="0"/>
              <a:buChar char="•"/>
            </a:pPr>
            <a:r>
              <a:rPr lang="fr-FR" sz="1600" dirty="0"/>
              <a:t>Je ne le crois pas – barrières socio-psychologiques</a:t>
            </a:r>
          </a:p>
          <a:p>
            <a:pPr marL="457200" indent="-457200">
              <a:buClrTx/>
              <a:buFont typeface="Arial" panose="020B0604020202020204" pitchFamily="34" charset="0"/>
              <a:buChar char="•"/>
            </a:pPr>
            <a:endParaRPr lang="fr-CA" sz="1600" dirty="0" smtClean="0"/>
          </a:p>
        </p:txBody>
      </p:sp>
      <p:cxnSp>
        <p:nvCxnSpPr>
          <p:cNvPr id="28677" name="Straight Connector 8"/>
          <p:cNvCxnSpPr>
            <a:cxnSpLocks noChangeShapeType="1"/>
          </p:cNvCxnSpPr>
          <p:nvPr/>
        </p:nvCxnSpPr>
        <p:spPr bwMode="auto">
          <a:xfrm>
            <a:off x="4368488" y="1828800"/>
            <a:ext cx="4572000" cy="0"/>
          </a:xfrm>
          <a:prstGeom prst="line">
            <a:avLst/>
          </a:prstGeom>
          <a:noFill/>
          <a:ln w="285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78" name="Straight Connector 9"/>
          <p:cNvCxnSpPr>
            <a:cxnSpLocks noChangeShapeType="1"/>
          </p:cNvCxnSpPr>
          <p:nvPr/>
        </p:nvCxnSpPr>
        <p:spPr bwMode="auto">
          <a:xfrm>
            <a:off x="4495800" y="2743200"/>
            <a:ext cx="4572000" cy="0"/>
          </a:xfrm>
          <a:prstGeom prst="line">
            <a:avLst/>
          </a:prstGeom>
          <a:noFill/>
          <a:ln w="285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79" name="Straight Connector 10"/>
          <p:cNvCxnSpPr>
            <a:cxnSpLocks noChangeShapeType="1"/>
          </p:cNvCxnSpPr>
          <p:nvPr/>
        </p:nvCxnSpPr>
        <p:spPr bwMode="auto">
          <a:xfrm>
            <a:off x="4495800" y="4495800"/>
            <a:ext cx="4495800" cy="0"/>
          </a:xfrm>
          <a:prstGeom prst="line">
            <a:avLst/>
          </a:prstGeom>
          <a:noFill/>
          <a:ln w="285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80" name="TextBox 11"/>
          <p:cNvSpPr txBox="1">
            <a:spLocks noChangeArrowheads="1"/>
          </p:cNvSpPr>
          <p:nvPr/>
        </p:nvSpPr>
        <p:spPr bwMode="auto">
          <a:xfrm>
            <a:off x="1066800" y="5486400"/>
            <a:ext cx="3335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r>
              <a:rPr lang="en-CA" sz="1800"/>
              <a:t>Goldratt : Théorie des contraintes</a:t>
            </a:r>
          </a:p>
        </p:txBody>
      </p:sp>
    </p:spTree>
    <p:extLst>
      <p:ext uri="{BB962C8B-B14F-4D97-AF65-F5344CB8AC3E}">
        <p14:creationId xmlns:p14="http://schemas.microsoft.com/office/powerpoint/2010/main" val="4010077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381000" y="865188"/>
            <a:ext cx="8534400" cy="4392612"/>
          </a:xfrm>
        </p:spPr>
        <p:txBody>
          <a:bodyPr/>
          <a:lstStyle/>
          <a:p>
            <a:pPr>
              <a:buClrTx/>
              <a:buFont typeface="Arial" panose="020B0604020202020204" pitchFamily="34" charset="0"/>
              <a:buChar char="•"/>
            </a:pPr>
            <a:r>
              <a:rPr lang="fr-CA" altLang="en-US" dirty="0" smtClean="0"/>
              <a:t>L'échec fait mal – dissonance cognitive d'un échec évitable </a:t>
            </a:r>
          </a:p>
          <a:p>
            <a:pPr lvl="1">
              <a:buFont typeface="Arial" panose="020B0604020202020204" pitchFamily="34" charset="0"/>
              <a:buChar char="•"/>
            </a:pPr>
            <a:r>
              <a:rPr lang="fr-CA" altLang="en-US" sz="1400" dirty="0" smtClean="0"/>
              <a:t>La transparence accélère l’apprentissage mais amplifie la honte</a:t>
            </a:r>
          </a:p>
          <a:p>
            <a:pPr lvl="1">
              <a:buFont typeface="Arial" panose="020B0604020202020204" pitchFamily="34" charset="0"/>
              <a:buChar char="•"/>
            </a:pPr>
            <a:r>
              <a:rPr lang="fr-CA" altLang="en-US" sz="1400" dirty="0" smtClean="0"/>
              <a:t>Faire prévaloir la « résolution de problème » sur la « recherche de confort »</a:t>
            </a:r>
          </a:p>
          <a:p>
            <a:pPr lvl="1">
              <a:buFont typeface="Arial" panose="020B0604020202020204" pitchFamily="34" charset="0"/>
              <a:buChar char="•"/>
            </a:pPr>
            <a:r>
              <a:rPr lang="fr-CA" altLang="en-US" sz="1400" dirty="0" smtClean="0"/>
              <a:t>Célébrer l’excellence et le succès davantage plutôt que l’échec</a:t>
            </a:r>
          </a:p>
          <a:p>
            <a:pPr>
              <a:buClrTx/>
              <a:buFont typeface="Arial" panose="020B0604020202020204" pitchFamily="34" charset="0"/>
              <a:buChar char="•"/>
            </a:pPr>
            <a:r>
              <a:rPr lang="fr-CA" altLang="en-US" dirty="0" smtClean="0"/>
              <a:t>Certains ne participeront pas au même rythme</a:t>
            </a:r>
          </a:p>
          <a:p>
            <a:pPr lvl="1">
              <a:buFont typeface="Arial" panose="020B0604020202020204" pitchFamily="34" charset="0"/>
              <a:buChar char="•"/>
            </a:pPr>
            <a:r>
              <a:rPr lang="fr-CA" altLang="en-US" sz="1400" dirty="0" smtClean="0"/>
              <a:t>Les premiers participants seront impatients avec les employés plus réticents</a:t>
            </a:r>
          </a:p>
          <a:p>
            <a:pPr lvl="1">
              <a:buFont typeface="Arial" panose="020B0604020202020204" pitchFamily="34" charset="0"/>
              <a:buChar char="•"/>
            </a:pPr>
            <a:r>
              <a:rPr lang="fr-CA" altLang="en-US" sz="1400" dirty="0" smtClean="0"/>
              <a:t>Gérer le rythme du changement et reconnaître que le problème ne peut pas être réglé du jour </a:t>
            </a:r>
            <a:br>
              <a:rPr lang="fr-CA" altLang="en-US" sz="1400" dirty="0" smtClean="0"/>
            </a:br>
            <a:r>
              <a:rPr lang="fr-CA" altLang="en-US" sz="1400" dirty="0" smtClean="0"/>
              <a:t>au lendemain</a:t>
            </a:r>
          </a:p>
          <a:p>
            <a:pPr>
              <a:buClr>
                <a:srgbClr val="000000"/>
              </a:buClr>
              <a:buFont typeface="Arial" panose="020B0604020202020204" pitchFamily="34" charset="0"/>
              <a:buChar char="•"/>
            </a:pPr>
            <a:r>
              <a:rPr lang="fr-CA" altLang="en-US" dirty="0" smtClean="0"/>
              <a:t>L’affirmation des besoins des intervenants (notamment les patients et les familles) créera des conflits</a:t>
            </a:r>
          </a:p>
          <a:p>
            <a:pPr lvl="1">
              <a:buClr>
                <a:srgbClr val="000000"/>
              </a:buClr>
              <a:buFont typeface="Arial" panose="020B0604020202020204" pitchFamily="34" charset="0"/>
              <a:buChar char="•"/>
            </a:pPr>
            <a:r>
              <a:rPr lang="fr-CA" altLang="en-US" sz="1400" dirty="0" smtClean="0"/>
              <a:t>Gérer les conflits au lieu de les éviter</a:t>
            </a:r>
          </a:p>
          <a:p>
            <a:pPr>
              <a:buClr>
                <a:srgbClr val="000000"/>
              </a:buClr>
              <a:buFont typeface="Arial" panose="020B0604020202020204" pitchFamily="34" charset="0"/>
              <a:buChar char="•"/>
            </a:pPr>
            <a:r>
              <a:rPr lang="fr-CA" altLang="en-US" dirty="0" smtClean="0"/>
              <a:t>La gestion du rendement cernera la normalisation des écarts</a:t>
            </a:r>
          </a:p>
          <a:p>
            <a:pPr lvl="1">
              <a:buClr>
                <a:srgbClr val="000000"/>
              </a:buClr>
              <a:buFont typeface="Arial" panose="020B0604020202020204" pitchFamily="34" charset="0"/>
              <a:buChar char="•"/>
            </a:pPr>
            <a:r>
              <a:rPr lang="fr-CA" altLang="en-US" sz="1400" dirty="0" smtClean="0"/>
              <a:t>Veiller à la cohérence et aux systèmes de gestion avant la responsabilité personnelle</a:t>
            </a:r>
            <a:r>
              <a:rPr lang="fr-CA" altLang="en-US" sz="1400" dirty="0" smtClean="0"/>
              <a:t>, mais </a:t>
            </a:r>
            <a:r>
              <a:rPr lang="fr-CA" altLang="en-US" sz="1400" dirty="0" smtClean="0"/>
              <a:t>il faut veiller à la responsabilisation</a:t>
            </a:r>
          </a:p>
          <a:p>
            <a:pPr>
              <a:buClr>
                <a:srgbClr val="000000"/>
              </a:buClr>
              <a:buFont typeface="Arial" panose="020B0604020202020204" pitchFamily="34" charset="0"/>
              <a:buChar char="•"/>
            </a:pPr>
            <a:r>
              <a:rPr lang="fr-CA" altLang="en-US" dirty="0" smtClean="0"/>
              <a:t>Les gens questionneront les priorités – prise de décisions à travers le prisme de la sécurité</a:t>
            </a:r>
          </a:p>
          <a:p>
            <a:pPr lvl="1">
              <a:buClr>
                <a:srgbClr val="000000"/>
              </a:buClr>
              <a:buFont typeface="Arial" panose="020B0604020202020204" pitchFamily="34" charset="0"/>
              <a:buChar char="•"/>
            </a:pPr>
            <a:r>
              <a:rPr lang="fr-CA" altLang="en-US" sz="1400" dirty="0" smtClean="0"/>
              <a:t>Trouver l'équilibre entre, d’une part, les objectifs à court terme et une perspective étroite et, d’autre part, les objectifs à long terme et la vue d’ensemble </a:t>
            </a:r>
          </a:p>
        </p:txBody>
      </p:sp>
      <p:sp>
        <p:nvSpPr>
          <p:cNvPr id="29699" name="Title 1"/>
          <p:cNvSpPr>
            <a:spLocks noGrp="1"/>
          </p:cNvSpPr>
          <p:nvPr>
            <p:ph type="title"/>
          </p:nvPr>
        </p:nvSpPr>
        <p:spPr>
          <a:xfrm>
            <a:off x="381000" y="152400"/>
            <a:ext cx="8677275" cy="533400"/>
          </a:xfrm>
        </p:spPr>
        <p:txBody>
          <a:bodyPr/>
          <a:lstStyle/>
          <a:p>
            <a:r>
              <a:rPr lang="fr-CA" altLang="en-US" sz="2000" dirty="0" smtClean="0"/>
              <a:t>Les dirigeants peuvent s’attendre à créer (et à gérer) certaines tensions ou les choses que les dirigeants savaient avant de commencer</a:t>
            </a:r>
          </a:p>
        </p:txBody>
      </p:sp>
      <p:sp>
        <p:nvSpPr>
          <p:cNvPr id="29700" name="TextBox 1"/>
          <p:cNvSpPr txBox="1">
            <a:spLocks noChangeArrowheads="1"/>
          </p:cNvSpPr>
          <p:nvPr/>
        </p:nvSpPr>
        <p:spPr bwMode="auto">
          <a:xfrm>
            <a:off x="225408" y="5252815"/>
            <a:ext cx="88328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r>
              <a:rPr lang="fr-CA" altLang="en-US" sz="1600" b="1" dirty="0" smtClean="0">
                <a:solidFill>
                  <a:srgbClr val="FF0000"/>
                </a:solidFill>
              </a:rPr>
              <a:t>Ces tensions créent des « occasions » de leadership qui définiront la réussite ou l’échec</a:t>
            </a:r>
            <a:endParaRPr lang="fr-CA" altLang="en-US" sz="1600" b="1" dirty="0">
              <a:solidFill>
                <a:srgbClr val="FF0000"/>
              </a:solidFill>
            </a:endParaRPr>
          </a:p>
        </p:txBody>
      </p:sp>
    </p:spTree>
    <p:extLst>
      <p:ext uri="{BB962C8B-B14F-4D97-AF65-F5344CB8AC3E}">
        <p14:creationId xmlns:p14="http://schemas.microsoft.com/office/powerpoint/2010/main" val="930283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1000" y="228600"/>
            <a:ext cx="8385175" cy="533400"/>
          </a:xfrm>
        </p:spPr>
        <p:txBody>
          <a:bodyPr/>
          <a:lstStyle/>
          <a:p>
            <a:r>
              <a:rPr lang="en-CA" altLang="en-US" sz="2800" dirty="0" smtClean="0"/>
              <a:t>Viser une réduction significative des préjudices</a:t>
            </a: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t="1334" b="17525"/>
          <a:stretch>
            <a:fillRect/>
          </a:stretch>
        </p:blipFill>
        <p:spPr bwMode="auto">
          <a:xfrm>
            <a:off x="762000" y="1143000"/>
            <a:ext cx="7620000" cy="463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9679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http://nirmalsasidharan.files.wordpress.com/2010/10/targ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1165" y="838200"/>
            <a:ext cx="5187950" cy="38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6"/>
          <p:cNvSpPr txBox="1">
            <a:spLocks noChangeArrowheads="1"/>
          </p:cNvSpPr>
          <p:nvPr/>
        </p:nvSpPr>
        <p:spPr bwMode="auto">
          <a:xfrm>
            <a:off x="533400" y="2209800"/>
            <a:ext cx="1676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r>
              <a:rPr lang="en-US" altLang="en-US" sz="2000" b="1" dirty="0">
                <a:solidFill>
                  <a:srgbClr val="FF0000"/>
                </a:solidFill>
              </a:rPr>
              <a:t>Éliminez les préjudices évitables</a:t>
            </a:r>
          </a:p>
        </p:txBody>
      </p:sp>
      <p:sp>
        <p:nvSpPr>
          <p:cNvPr id="31748" name="TextBox 7"/>
          <p:cNvSpPr txBox="1">
            <a:spLocks noChangeArrowheads="1"/>
          </p:cNvSpPr>
          <p:nvPr/>
        </p:nvSpPr>
        <p:spPr bwMode="auto">
          <a:xfrm>
            <a:off x="6553200" y="1600200"/>
            <a:ext cx="22145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r>
              <a:rPr lang="en-US" altLang="en-US" sz="1800" b="1" dirty="0">
                <a:solidFill>
                  <a:srgbClr val="FF0000"/>
                </a:solidFill>
              </a:rPr>
              <a:t>Éliminez les échecs pour offrir des soins efficaces</a:t>
            </a:r>
          </a:p>
        </p:txBody>
      </p:sp>
      <p:sp>
        <p:nvSpPr>
          <p:cNvPr id="31749" name="TextBox 1"/>
          <p:cNvSpPr txBox="1">
            <a:spLocks noChangeArrowheads="1"/>
          </p:cNvSpPr>
          <p:nvPr/>
        </p:nvSpPr>
        <p:spPr bwMode="auto">
          <a:xfrm>
            <a:off x="495300" y="4362267"/>
            <a:ext cx="7924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r>
              <a:rPr lang="fr-CA" altLang="en-US" sz="1600" i="1" dirty="0" smtClean="0"/>
              <a:t>« </a:t>
            </a:r>
            <a:r>
              <a:rPr lang="fr-CA" sz="1600" i="1" dirty="0" smtClean="0"/>
              <a:t>Nous n'accomplirons pas tout cela dans les cent premiers jours. Ni dans les mille premiers jours, ni sous ce gouvernement, ni même peut-être au cours de notre existence sur cette planète. Mais nous pouvons commencer.</a:t>
            </a:r>
            <a:r>
              <a:rPr lang="fr-CA" sz="1600" dirty="0" smtClean="0"/>
              <a:t> </a:t>
            </a:r>
            <a:r>
              <a:rPr lang="fr-CA" altLang="en-US" sz="1600" i="1" dirty="0" smtClean="0"/>
              <a:t>»</a:t>
            </a:r>
          </a:p>
          <a:p>
            <a:pPr>
              <a:lnSpc>
                <a:spcPct val="100000"/>
              </a:lnSpc>
              <a:buClrTx/>
              <a:buFontTx/>
              <a:buNone/>
            </a:pPr>
            <a:r>
              <a:rPr lang="fr-CA" altLang="en-US" sz="1600" dirty="0" smtClean="0"/>
              <a:t>					Discours inaugural de </a:t>
            </a:r>
            <a:r>
              <a:rPr lang="fr-CA" altLang="en-US" sz="1600" dirty="0" err="1" smtClean="0"/>
              <a:t>J.F.K</a:t>
            </a:r>
            <a:r>
              <a:rPr lang="fr-CA" altLang="en-US" sz="1600" dirty="0" smtClean="0"/>
              <a:t> </a:t>
            </a:r>
            <a:r>
              <a:rPr lang="fr-CA" altLang="en-US" sz="1800" dirty="0" smtClean="0"/>
              <a:t>1961</a:t>
            </a:r>
          </a:p>
          <a:p>
            <a:pPr>
              <a:lnSpc>
                <a:spcPct val="100000"/>
              </a:lnSpc>
              <a:buClrTx/>
              <a:buFontTx/>
              <a:buNone/>
            </a:pPr>
            <a:endParaRPr lang="fr-CA" altLang="en-US" sz="1800" dirty="0"/>
          </a:p>
        </p:txBody>
      </p:sp>
      <p:sp>
        <p:nvSpPr>
          <p:cNvPr id="31750" name="TextBox 6"/>
          <p:cNvSpPr txBox="1">
            <a:spLocks noChangeArrowheads="1"/>
          </p:cNvSpPr>
          <p:nvPr/>
        </p:nvSpPr>
        <p:spPr bwMode="auto">
          <a:xfrm>
            <a:off x="1143000" y="5562600"/>
            <a:ext cx="662940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buClrTx/>
              <a:buFontTx/>
              <a:buNone/>
            </a:pPr>
            <a:r>
              <a:rPr lang="fr-CA" altLang="en-US" sz="1800" b="1" dirty="0" smtClean="0">
                <a:solidFill>
                  <a:srgbClr val="FF0000"/>
                </a:solidFill>
              </a:rPr>
              <a:t>Négociez les échéanciers et non les objectifs</a:t>
            </a:r>
            <a:endParaRPr lang="fr-CA" altLang="en-US" sz="1800" b="1" dirty="0">
              <a:solidFill>
                <a:srgbClr val="FF0000"/>
              </a:solidFill>
            </a:endParaRPr>
          </a:p>
        </p:txBody>
      </p:sp>
      <p:sp>
        <p:nvSpPr>
          <p:cNvPr id="31751" name="TextBox 7"/>
          <p:cNvSpPr txBox="1">
            <a:spLocks noChangeArrowheads="1"/>
          </p:cNvSpPr>
          <p:nvPr/>
        </p:nvSpPr>
        <p:spPr bwMode="auto">
          <a:xfrm>
            <a:off x="6396038" y="3352800"/>
            <a:ext cx="2214562" cy="92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r>
              <a:rPr lang="fr-CA" altLang="en-US" sz="1800" b="1" dirty="0" smtClean="0">
                <a:solidFill>
                  <a:srgbClr val="FF0000"/>
                </a:solidFill>
              </a:rPr>
              <a:t>Assurez l’excellence </a:t>
            </a:r>
            <a:br>
              <a:rPr lang="fr-CA" altLang="en-US" sz="1800" b="1" dirty="0" smtClean="0">
                <a:solidFill>
                  <a:srgbClr val="FF0000"/>
                </a:solidFill>
              </a:rPr>
            </a:br>
            <a:r>
              <a:rPr lang="fr-CA" altLang="en-US" sz="1800" b="1" dirty="0" smtClean="0">
                <a:solidFill>
                  <a:srgbClr val="FF0000"/>
                </a:solidFill>
              </a:rPr>
              <a:t>du service</a:t>
            </a:r>
            <a:endParaRPr lang="fr-CA" altLang="en-US" sz="1800" b="1" dirty="0">
              <a:solidFill>
                <a:srgbClr val="FF0000"/>
              </a:solidFill>
            </a:endParaRPr>
          </a:p>
        </p:txBody>
      </p:sp>
      <p:sp>
        <p:nvSpPr>
          <p:cNvPr id="31752" name="Title 1"/>
          <p:cNvSpPr>
            <a:spLocks noGrp="1"/>
          </p:cNvSpPr>
          <p:nvPr>
            <p:ph type="title"/>
          </p:nvPr>
        </p:nvSpPr>
        <p:spPr>
          <a:xfrm>
            <a:off x="381000" y="304800"/>
            <a:ext cx="8385175" cy="685800"/>
          </a:xfrm>
        </p:spPr>
        <p:txBody>
          <a:bodyPr/>
          <a:lstStyle/>
          <a:p>
            <a:pPr algn="ctr" eaLnBrk="1" hangingPunct="1"/>
            <a:r>
              <a:rPr lang="fr-CA" altLang="en-US" sz="2000" dirty="0" smtClean="0"/>
              <a:t>L'objectif, c’est la perfection, mais chaque étape est importante :</a:t>
            </a:r>
            <a:r>
              <a:rPr lang="fr-CA" sz="2000" dirty="0" smtClean="0"/>
              <a:t/>
            </a:r>
            <a:br>
              <a:rPr lang="fr-CA" sz="2000" dirty="0" smtClean="0"/>
            </a:br>
            <a:r>
              <a:rPr lang="fr-CA" sz="2000" dirty="0" smtClean="0"/>
              <a:t>f</a:t>
            </a:r>
            <a:r>
              <a:rPr lang="fr-CA" altLang="en-US" sz="2000" dirty="0" smtClean="0"/>
              <a:t>aites le premier pas</a:t>
            </a:r>
          </a:p>
        </p:txBody>
      </p:sp>
    </p:spTree>
    <p:extLst>
      <p:ext uri="{BB962C8B-B14F-4D97-AF65-F5344CB8AC3E}">
        <p14:creationId xmlns:p14="http://schemas.microsoft.com/office/powerpoint/2010/main" val="4080484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CA" sz="3200" dirty="0" smtClean="0"/>
              <a:t>Certaines questions doivent d'abord être posées</a:t>
            </a:r>
          </a:p>
        </p:txBody>
      </p:sp>
      <p:sp>
        <p:nvSpPr>
          <p:cNvPr id="8195" name="Content Placeholder 2"/>
          <p:cNvSpPr>
            <a:spLocks noGrp="1"/>
          </p:cNvSpPr>
          <p:nvPr>
            <p:ph idx="1"/>
          </p:nvPr>
        </p:nvSpPr>
        <p:spPr>
          <a:xfrm>
            <a:off x="381000" y="1295400"/>
            <a:ext cx="8382000" cy="4267200"/>
          </a:xfrm>
        </p:spPr>
        <p:txBody>
          <a:bodyPr/>
          <a:lstStyle/>
          <a:p>
            <a:pPr>
              <a:buClrTx/>
              <a:buFont typeface="Arial" panose="020B0604020202020204" pitchFamily="34" charset="0"/>
              <a:buChar char="•"/>
            </a:pPr>
            <a:r>
              <a:rPr lang="fr-CA" sz="2400" dirty="0" smtClean="0"/>
              <a:t>Où en sommes-nous?</a:t>
            </a:r>
          </a:p>
          <a:p>
            <a:pPr>
              <a:buClrTx/>
              <a:buFont typeface="Arial" panose="020B0604020202020204" pitchFamily="34" charset="0"/>
              <a:buChar char="•"/>
            </a:pPr>
            <a:r>
              <a:rPr lang="fr-CA" sz="2400" dirty="0" smtClean="0"/>
              <a:t>Comment le savons-nous?</a:t>
            </a:r>
          </a:p>
          <a:p>
            <a:pPr>
              <a:buClrTx/>
              <a:buFont typeface="Arial" panose="020B0604020202020204" pitchFamily="34" charset="0"/>
              <a:buChar char="•"/>
            </a:pPr>
            <a:r>
              <a:rPr lang="fr-CA" sz="2400" dirty="0" smtClean="0"/>
              <a:t>Comment pouvons-nous faire mieux?</a:t>
            </a:r>
          </a:p>
          <a:p>
            <a:pPr>
              <a:buClrTx/>
              <a:buFont typeface="Arial" panose="020B0604020202020204" pitchFamily="34" charset="0"/>
              <a:buChar char="•"/>
            </a:pPr>
            <a:r>
              <a:rPr lang="fr-CA" sz="2400" dirty="0" smtClean="0"/>
              <a:t>Comment maintenir et favoriser nos améliorations?</a:t>
            </a:r>
          </a:p>
        </p:txBody>
      </p:sp>
    </p:spTree>
    <p:extLst>
      <p:ext uri="{BB962C8B-B14F-4D97-AF65-F5344CB8AC3E}">
        <p14:creationId xmlns:p14="http://schemas.microsoft.com/office/powerpoint/2010/main" val="2701494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228600"/>
            <a:ext cx="8385175" cy="762000"/>
          </a:xfrm>
        </p:spPr>
        <p:txBody>
          <a:bodyPr/>
          <a:lstStyle/>
          <a:p>
            <a:r>
              <a:rPr lang="en-CA" altLang="en-US" sz="3200" dirty="0" smtClean="0"/>
              <a:t>L'essentiel : Notre performance est impérative dans l'esprit du patient</a:t>
            </a:r>
          </a:p>
        </p:txBody>
      </p:sp>
      <p:sp>
        <p:nvSpPr>
          <p:cNvPr id="9219" name="Content Placeholder 2"/>
          <p:cNvSpPr>
            <a:spLocks noGrp="1"/>
          </p:cNvSpPr>
          <p:nvPr>
            <p:ph idx="1"/>
          </p:nvPr>
        </p:nvSpPr>
        <p:spPr>
          <a:xfrm>
            <a:off x="381000" y="1398588"/>
            <a:ext cx="8382000" cy="1573212"/>
          </a:xfrm>
        </p:spPr>
        <p:txBody>
          <a:bodyPr/>
          <a:lstStyle/>
          <a:p>
            <a:pPr>
              <a:buClrTx/>
              <a:buFont typeface="Arial" panose="020B0604020202020204" pitchFamily="34" charset="0"/>
              <a:buChar char="•"/>
            </a:pPr>
            <a:r>
              <a:rPr lang="fr-CA" altLang="en-US" sz="2400" dirty="0" smtClean="0"/>
              <a:t>Ne me faites pas mal!</a:t>
            </a:r>
          </a:p>
          <a:p>
            <a:pPr>
              <a:buClrTx/>
              <a:buFont typeface="Arial" panose="020B0604020202020204" pitchFamily="34" charset="0"/>
              <a:buChar char="•"/>
            </a:pPr>
            <a:r>
              <a:rPr lang="fr-CA" altLang="en-US" sz="2400" dirty="0" smtClean="0"/>
              <a:t>Soignez-moi</a:t>
            </a:r>
          </a:p>
          <a:p>
            <a:pPr>
              <a:buClrTx/>
              <a:buFont typeface="Arial" panose="020B0604020202020204" pitchFamily="34" charset="0"/>
              <a:buChar char="•"/>
            </a:pPr>
            <a:r>
              <a:rPr lang="fr-CA" altLang="en-US" sz="2400" dirty="0" smtClean="0"/>
              <a:t>Soyez gentil avec moi</a:t>
            </a:r>
          </a:p>
        </p:txBody>
      </p:sp>
      <p:sp>
        <p:nvSpPr>
          <p:cNvPr id="4" name="Content Placeholder 2"/>
          <p:cNvSpPr txBox="1">
            <a:spLocks/>
          </p:cNvSpPr>
          <p:nvPr/>
        </p:nvSpPr>
        <p:spPr bwMode="auto">
          <a:xfrm>
            <a:off x="1752600" y="2971800"/>
            <a:ext cx="6629400"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lgn="l" rtl="0" eaLnBrk="0" fontAlgn="base" hangingPunct="0">
              <a:lnSpc>
                <a:spcPct val="120000"/>
              </a:lnSpc>
              <a:spcBef>
                <a:spcPct val="0"/>
              </a:spcBef>
              <a:spcAft>
                <a:spcPct val="0"/>
              </a:spcAft>
              <a:buClr>
                <a:schemeClr val="hlink"/>
              </a:buClr>
              <a:buFont typeface="Wingdings" pitchFamily="2" charset="2"/>
              <a:defRPr sz="1400">
                <a:solidFill>
                  <a:srgbClr val="000000"/>
                </a:solidFill>
                <a:latin typeface="+mn-lt"/>
                <a:ea typeface="+mn-ea"/>
                <a:cs typeface="+mn-cs"/>
              </a:defRPr>
            </a:lvl1pPr>
            <a:lvl2pPr marL="742950" indent="-285750" algn="l" rtl="0" eaLnBrk="0" fontAlgn="base" hangingPunct="0">
              <a:spcBef>
                <a:spcPct val="20000"/>
              </a:spcBef>
              <a:spcAft>
                <a:spcPct val="0"/>
              </a:spcAft>
              <a:buClr>
                <a:srgbClr val="0046AD"/>
              </a:buClr>
              <a:buFont typeface="Wingdings" pitchFamily="2" charset="2"/>
              <a:defRPr sz="1200">
                <a:solidFill>
                  <a:srgbClr val="0046AD"/>
                </a:solidFill>
                <a:latin typeface="+mn-lt"/>
              </a:defRPr>
            </a:lvl2pPr>
            <a:lvl3pPr marL="1143000" indent="-228600" algn="l" rtl="0" eaLnBrk="0" fontAlgn="base" hangingPunct="0">
              <a:spcBef>
                <a:spcPct val="20000"/>
              </a:spcBef>
              <a:spcAft>
                <a:spcPct val="0"/>
              </a:spcAft>
              <a:buClr>
                <a:srgbClr val="0046AD"/>
              </a:buClr>
              <a:buFont typeface="Wingdings" pitchFamily="2" charset="2"/>
              <a:defRPr sz="1200">
                <a:solidFill>
                  <a:srgbClr val="000000"/>
                </a:solidFill>
                <a:latin typeface="+mn-lt"/>
              </a:defRPr>
            </a:lvl3pPr>
            <a:lvl4pPr marL="1600200" indent="-228600" algn="l" rtl="0" eaLnBrk="0" fontAlgn="base" hangingPunct="0">
              <a:spcBef>
                <a:spcPct val="20000"/>
              </a:spcBef>
              <a:spcAft>
                <a:spcPct val="0"/>
              </a:spcAft>
              <a:buClr>
                <a:srgbClr val="0046AD"/>
              </a:buClr>
              <a:buFont typeface="Wingdings" pitchFamily="2" charset="2"/>
              <a:defRPr sz="1200">
                <a:solidFill>
                  <a:srgbClr val="0046AD"/>
                </a:solidFill>
                <a:latin typeface="+mn-lt"/>
              </a:defRPr>
            </a:lvl4pPr>
            <a:lvl5pPr marL="2057400" indent="-228600" algn="l" rtl="0" eaLnBrk="0" fontAlgn="base" hangingPunct="0">
              <a:spcBef>
                <a:spcPct val="20000"/>
              </a:spcBef>
              <a:spcAft>
                <a:spcPct val="0"/>
              </a:spcAft>
              <a:buClr>
                <a:srgbClr val="0046AD"/>
              </a:buClr>
              <a:buFont typeface="Wingdings" pitchFamily="2" charset="2"/>
              <a:defRPr sz="1200">
                <a:solidFill>
                  <a:srgbClr val="000000"/>
                </a:solidFill>
                <a:latin typeface="+mn-lt"/>
              </a:defRPr>
            </a:lvl5pPr>
            <a:lvl6pPr marL="2514600" indent="-228600" algn="l" rtl="0" fontAlgn="base">
              <a:spcBef>
                <a:spcPct val="20000"/>
              </a:spcBef>
              <a:spcAft>
                <a:spcPct val="0"/>
              </a:spcAft>
              <a:buClr>
                <a:srgbClr val="0046AD"/>
              </a:buClr>
              <a:buFont typeface="Wingdings" pitchFamily="2" charset="2"/>
              <a:defRPr sz="1200">
                <a:solidFill>
                  <a:srgbClr val="000000"/>
                </a:solidFill>
                <a:latin typeface="+mn-lt"/>
              </a:defRPr>
            </a:lvl6pPr>
            <a:lvl7pPr marL="2971800" indent="-228600" algn="l" rtl="0" fontAlgn="base">
              <a:spcBef>
                <a:spcPct val="20000"/>
              </a:spcBef>
              <a:spcAft>
                <a:spcPct val="0"/>
              </a:spcAft>
              <a:buClr>
                <a:srgbClr val="0046AD"/>
              </a:buClr>
              <a:buFont typeface="Wingdings" pitchFamily="2" charset="2"/>
              <a:defRPr sz="1200">
                <a:solidFill>
                  <a:srgbClr val="000000"/>
                </a:solidFill>
                <a:latin typeface="+mn-lt"/>
              </a:defRPr>
            </a:lvl7pPr>
            <a:lvl8pPr marL="3429000" indent="-228600" algn="l" rtl="0" fontAlgn="base">
              <a:spcBef>
                <a:spcPct val="20000"/>
              </a:spcBef>
              <a:spcAft>
                <a:spcPct val="0"/>
              </a:spcAft>
              <a:buClr>
                <a:srgbClr val="0046AD"/>
              </a:buClr>
              <a:buFont typeface="Wingdings" pitchFamily="2" charset="2"/>
              <a:defRPr sz="1200">
                <a:solidFill>
                  <a:srgbClr val="000000"/>
                </a:solidFill>
                <a:latin typeface="+mn-lt"/>
              </a:defRPr>
            </a:lvl8pPr>
            <a:lvl9pPr marL="3886200" indent="-228600" algn="l" rtl="0" fontAlgn="base">
              <a:spcBef>
                <a:spcPct val="20000"/>
              </a:spcBef>
              <a:spcAft>
                <a:spcPct val="0"/>
              </a:spcAft>
              <a:buClr>
                <a:srgbClr val="0046AD"/>
              </a:buClr>
              <a:buFont typeface="Wingdings" pitchFamily="2" charset="2"/>
              <a:defRPr sz="1200">
                <a:solidFill>
                  <a:srgbClr val="000000"/>
                </a:solidFill>
                <a:latin typeface="+mn-lt"/>
              </a:defRPr>
            </a:lvl9pPr>
          </a:lstStyle>
          <a:p>
            <a:pPr>
              <a:buClrTx/>
              <a:buFont typeface="Arial" panose="020B0604020202020204" pitchFamily="34" charset="0"/>
              <a:buChar char="•"/>
              <a:defRPr/>
            </a:pPr>
            <a:r>
              <a:rPr lang="fr-CA" sz="2000" kern="0" dirty="0" smtClean="0"/>
              <a:t>L'ordonnance a de l'importance, mais elle n'a pas à être linéaire</a:t>
            </a:r>
          </a:p>
          <a:p>
            <a:pPr>
              <a:buClrTx/>
              <a:buFont typeface="Arial" panose="020B0604020202020204" pitchFamily="34" charset="0"/>
              <a:buChar char="•"/>
              <a:defRPr/>
            </a:pPr>
            <a:r>
              <a:rPr lang="fr-CA" sz="2000" kern="0" dirty="0" smtClean="0"/>
              <a:t>Tout est une question de performance</a:t>
            </a:r>
          </a:p>
          <a:p>
            <a:pPr>
              <a:buClrTx/>
              <a:buFont typeface="Arial" panose="020B0604020202020204" pitchFamily="34" charset="0"/>
              <a:buChar char="•"/>
              <a:defRPr/>
            </a:pPr>
            <a:r>
              <a:rPr lang="fr-CA" sz="2000" kern="0" dirty="0" smtClean="0"/>
              <a:t>Le leadership a de l'importance – l'attention est primordiale</a:t>
            </a:r>
          </a:p>
          <a:p>
            <a:pPr>
              <a:buClrTx/>
              <a:buFont typeface="Arial" panose="020B0604020202020204" pitchFamily="34" charset="0"/>
              <a:buChar char="•"/>
              <a:defRPr/>
            </a:pPr>
            <a:r>
              <a:rPr lang="fr-CA" sz="2000" kern="0" dirty="0" smtClean="0"/>
              <a:t>L'attention, la communication efficace et la responsabilité sont des comportements fondamentaux, mais qui sont difficiles à adopter </a:t>
            </a:r>
            <a:endParaRPr lang="fr-CA" sz="2000" kern="0" dirty="0"/>
          </a:p>
        </p:txBody>
      </p:sp>
    </p:spTree>
    <p:extLst>
      <p:ext uri="{BB962C8B-B14F-4D97-AF65-F5344CB8AC3E}">
        <p14:creationId xmlns:p14="http://schemas.microsoft.com/office/powerpoint/2010/main" val="2474957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228600"/>
            <a:ext cx="8385175" cy="787400"/>
          </a:xfrm>
        </p:spPr>
        <p:txBody>
          <a:bodyPr/>
          <a:lstStyle/>
          <a:p>
            <a:r>
              <a:rPr lang="fr-CA" altLang="en-US" sz="2000" dirty="0" smtClean="0"/>
              <a:t>Les soins sont trop souvent compromis par des préjudices causés en raison d'échecs et de complications de soins </a:t>
            </a:r>
            <a:r>
              <a:rPr lang="fr-CA" altLang="en-US" sz="2000" dirty="0" smtClean="0">
                <a:solidFill>
                  <a:srgbClr val="FF0000"/>
                </a:solidFill>
              </a:rPr>
              <a:t>p</a:t>
            </a:r>
            <a:r>
              <a:rPr lang="fr-CA" sz="2000" dirty="0" smtClean="0">
                <a:solidFill>
                  <a:srgbClr val="FF0000"/>
                </a:solidFill>
              </a:rPr>
              <a:t>otentiellement </a:t>
            </a:r>
            <a:r>
              <a:rPr lang="fr-CA" altLang="en-US" sz="2000" dirty="0" smtClean="0"/>
              <a:t>évitables</a:t>
            </a:r>
          </a:p>
        </p:txBody>
      </p:sp>
      <p:sp>
        <p:nvSpPr>
          <p:cNvPr id="3" name="Content Placeholder 2"/>
          <p:cNvSpPr>
            <a:spLocks noGrp="1"/>
          </p:cNvSpPr>
          <p:nvPr>
            <p:ph idx="1"/>
          </p:nvPr>
        </p:nvSpPr>
        <p:spPr>
          <a:xfrm>
            <a:off x="0" y="1676400"/>
            <a:ext cx="3619500" cy="3352800"/>
          </a:xfrm>
        </p:spPr>
        <p:txBody>
          <a:bodyPr/>
          <a:lstStyle/>
          <a:p>
            <a:pPr lvl="1" eaLnBrk="1" hangingPunct="1">
              <a:buClrTx/>
              <a:buFont typeface="Arial" panose="020B0604020202020204" pitchFamily="34" charset="0"/>
              <a:buChar char="•"/>
              <a:defRPr/>
            </a:pPr>
            <a:r>
              <a:rPr lang="fr-CA" sz="1600" b="1" dirty="0" smtClean="0"/>
              <a:t>Effets indésirables des médicaments </a:t>
            </a:r>
            <a:endParaRPr lang="fr-CA" sz="1600" b="1" dirty="0" smtClean="0">
              <a:cs typeface="Arial" panose="020B0604020202020204" pitchFamily="34" charset="0"/>
            </a:endParaRPr>
          </a:p>
          <a:p>
            <a:pPr lvl="1" eaLnBrk="1" hangingPunct="1">
              <a:buClrTx/>
              <a:buFont typeface="Arial" panose="020B0604020202020204" pitchFamily="34" charset="0"/>
              <a:buChar char="•"/>
              <a:defRPr/>
            </a:pPr>
            <a:r>
              <a:rPr lang="fr-CA" sz="1600" b="1" dirty="0" smtClean="0"/>
              <a:t>Chutes</a:t>
            </a:r>
            <a:endParaRPr lang="fr-CA" sz="1600" b="1" dirty="0" smtClean="0">
              <a:cs typeface="Arial" panose="020B0604020202020204" pitchFamily="34" charset="0"/>
            </a:endParaRPr>
          </a:p>
          <a:p>
            <a:pPr marL="741363" lvl="1" indent="-284163" eaLnBrk="1" hangingPunct="1">
              <a:buClrTx/>
              <a:buFont typeface="Arial" pitchFamily="34" charset="0"/>
              <a:buChar char="•"/>
              <a:defRPr/>
            </a:pPr>
            <a:r>
              <a:rPr lang="fr-CA" sz="1600" b="1" dirty="0" smtClean="0"/>
              <a:t>Infections par cathéter</a:t>
            </a:r>
          </a:p>
          <a:p>
            <a:pPr marL="741363" lvl="1" indent="-284163" eaLnBrk="1" hangingPunct="1">
              <a:buClrTx/>
              <a:buFont typeface="Arial" pitchFamily="34" charset="0"/>
              <a:buChar char="•"/>
              <a:defRPr/>
            </a:pPr>
            <a:r>
              <a:rPr lang="fr-CA" sz="1600" b="1" dirty="0" err="1" smtClean="0"/>
              <a:t>Thromboembolie</a:t>
            </a:r>
            <a:r>
              <a:rPr lang="fr-CA" sz="1600" b="1" dirty="0" smtClean="0"/>
              <a:t> </a:t>
            </a:r>
            <a:endParaRPr lang="fr-CA" sz="1600" b="1" dirty="0" smtClean="0">
              <a:cs typeface="Arial" panose="020B0604020202020204" pitchFamily="34" charset="0"/>
            </a:endParaRPr>
          </a:p>
          <a:p>
            <a:pPr marL="741363" lvl="1" indent="-284163" eaLnBrk="1" hangingPunct="1">
              <a:buClrTx/>
              <a:buFont typeface="Arial" pitchFamily="34" charset="0"/>
              <a:buChar char="•"/>
              <a:defRPr/>
            </a:pPr>
            <a:r>
              <a:rPr lang="fr-CA" sz="1600" b="1" dirty="0" smtClean="0"/>
              <a:t>Infections du champ opératoire</a:t>
            </a:r>
          </a:p>
          <a:p>
            <a:pPr marL="741363" lvl="1" indent="-284163" eaLnBrk="1" hangingPunct="1">
              <a:buClrTx/>
              <a:buFont typeface="Arial" pitchFamily="34" charset="0"/>
              <a:buChar char="•"/>
              <a:defRPr/>
            </a:pPr>
            <a:r>
              <a:rPr lang="fr-CA" sz="1600" b="1" dirty="0" smtClean="0"/>
              <a:t>Infections urinaires associées à une sonde</a:t>
            </a:r>
            <a:endParaRPr lang="fr-CA" sz="1600" b="1" dirty="0" smtClean="0">
              <a:cs typeface="Arial" panose="020B0604020202020204" pitchFamily="34" charset="0"/>
            </a:endParaRPr>
          </a:p>
          <a:p>
            <a:pPr marL="741363" lvl="1" indent="-284163" eaLnBrk="1" hangingPunct="1">
              <a:buClrTx/>
              <a:buFont typeface="Arial" pitchFamily="34" charset="0"/>
              <a:buChar char="•"/>
              <a:defRPr/>
            </a:pPr>
            <a:r>
              <a:rPr lang="fr-CA" sz="1600" b="1" dirty="0" smtClean="0"/>
              <a:t>Pneumonie sous ventilation assistée</a:t>
            </a:r>
          </a:p>
          <a:p>
            <a:pPr marL="741363" lvl="1" indent="-284163" eaLnBrk="1" hangingPunct="1">
              <a:buClrTx/>
              <a:buFont typeface="Arial" pitchFamily="34" charset="0"/>
              <a:buChar char="•"/>
              <a:defRPr/>
            </a:pPr>
            <a:r>
              <a:rPr lang="fr-CA" sz="1600" b="1" dirty="0" smtClean="0"/>
              <a:t>Plaies de pression</a:t>
            </a:r>
          </a:p>
          <a:p>
            <a:pPr marL="457200" lvl="1" indent="0" eaLnBrk="1" hangingPunct="1">
              <a:buClrTx/>
              <a:defRPr/>
            </a:pPr>
            <a:endParaRPr lang="fr-CA" sz="1600" dirty="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641178229"/>
              </p:ext>
            </p:extLst>
          </p:nvPr>
        </p:nvGraphicFramePr>
        <p:xfrm>
          <a:off x="1066800" y="1066800"/>
          <a:ext cx="7086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bwMode="auto">
          <a:xfrm>
            <a:off x="5524500" y="1676400"/>
            <a:ext cx="3619500" cy="2590800"/>
          </a:xfrm>
          <a:prstGeom prst="rect">
            <a:avLst/>
          </a:prstGeom>
          <a:noFill/>
          <a:ln>
            <a:noFill/>
          </a:ln>
          <a:extLst/>
        </p:spPr>
        <p:txBody>
          <a:bodyPr lIns="0" tIns="0" rIns="0" bIns="0"/>
          <a:lstStyle>
            <a:lvl1pPr marL="342900" indent="-342900" algn="l" rtl="0" eaLnBrk="0" fontAlgn="base" hangingPunct="0">
              <a:lnSpc>
                <a:spcPct val="120000"/>
              </a:lnSpc>
              <a:spcBef>
                <a:spcPct val="0"/>
              </a:spcBef>
              <a:spcAft>
                <a:spcPct val="0"/>
              </a:spcAft>
              <a:buClr>
                <a:schemeClr val="hlink"/>
              </a:buClr>
              <a:buFont typeface="Wingdings" pitchFamily="2" charset="2"/>
              <a:defRPr sz="1800" baseline="0">
                <a:solidFill>
                  <a:srgbClr val="000000"/>
                </a:solidFill>
                <a:latin typeface="+mn-lt"/>
                <a:ea typeface="+mn-ea"/>
                <a:cs typeface="+mn-cs"/>
              </a:defRPr>
            </a:lvl1pPr>
            <a:lvl2pPr marL="742950" indent="-285750" algn="l" rtl="0" eaLnBrk="0" fontAlgn="base" hangingPunct="0">
              <a:spcBef>
                <a:spcPct val="20000"/>
              </a:spcBef>
              <a:spcAft>
                <a:spcPct val="0"/>
              </a:spcAft>
              <a:buClr>
                <a:srgbClr val="0046AD"/>
              </a:buClr>
              <a:buFont typeface="Wingdings" pitchFamily="2" charset="2"/>
              <a:defRPr sz="1600" baseline="0">
                <a:solidFill>
                  <a:schemeClr val="bg2"/>
                </a:solidFill>
                <a:latin typeface="+mn-lt"/>
              </a:defRPr>
            </a:lvl2pPr>
            <a:lvl3pPr marL="1143000" indent="-228600" algn="l" rtl="0" eaLnBrk="0" fontAlgn="base" hangingPunct="0">
              <a:spcBef>
                <a:spcPct val="20000"/>
              </a:spcBef>
              <a:spcAft>
                <a:spcPct val="0"/>
              </a:spcAft>
              <a:buClr>
                <a:srgbClr val="0046AD"/>
              </a:buClr>
              <a:buFont typeface="Wingdings" pitchFamily="2" charset="2"/>
              <a:defRPr sz="1600">
                <a:solidFill>
                  <a:srgbClr val="000000"/>
                </a:solidFill>
                <a:latin typeface="+mn-lt"/>
              </a:defRPr>
            </a:lvl3pPr>
            <a:lvl4pPr marL="1600200" indent="-228600" algn="l" rtl="0" eaLnBrk="0" fontAlgn="base" hangingPunct="0">
              <a:spcBef>
                <a:spcPct val="20000"/>
              </a:spcBef>
              <a:spcAft>
                <a:spcPct val="0"/>
              </a:spcAft>
              <a:buClr>
                <a:srgbClr val="0046AD"/>
              </a:buClr>
              <a:buFont typeface="Wingdings" pitchFamily="2" charset="2"/>
              <a:defRPr sz="1600" baseline="0">
                <a:solidFill>
                  <a:srgbClr val="000000"/>
                </a:solidFill>
                <a:latin typeface="+mn-lt"/>
              </a:defRPr>
            </a:lvl4pPr>
            <a:lvl5pPr marL="2057400" indent="-228600" algn="l" rtl="0" eaLnBrk="0" fontAlgn="base" hangingPunct="0">
              <a:spcBef>
                <a:spcPct val="20000"/>
              </a:spcBef>
              <a:spcAft>
                <a:spcPct val="0"/>
              </a:spcAft>
              <a:buClr>
                <a:srgbClr val="0046AD"/>
              </a:buClr>
              <a:buFont typeface="Wingdings" pitchFamily="2" charset="2"/>
              <a:defRPr sz="1600">
                <a:solidFill>
                  <a:srgbClr val="000000"/>
                </a:solidFill>
                <a:latin typeface="+mn-lt"/>
              </a:defRPr>
            </a:lvl5pPr>
            <a:lvl6pPr marL="2514600" indent="-228600" algn="l" rtl="0" fontAlgn="base">
              <a:spcBef>
                <a:spcPct val="20000"/>
              </a:spcBef>
              <a:spcAft>
                <a:spcPct val="0"/>
              </a:spcAft>
              <a:buClr>
                <a:srgbClr val="0046AD"/>
              </a:buClr>
              <a:buFont typeface="Wingdings" pitchFamily="28" charset="2"/>
              <a:defRPr sz="1200">
                <a:solidFill>
                  <a:srgbClr val="000000"/>
                </a:solidFill>
                <a:latin typeface="+mn-lt"/>
              </a:defRPr>
            </a:lvl6pPr>
            <a:lvl7pPr marL="2971800" indent="-228600" algn="l" rtl="0" fontAlgn="base">
              <a:spcBef>
                <a:spcPct val="20000"/>
              </a:spcBef>
              <a:spcAft>
                <a:spcPct val="0"/>
              </a:spcAft>
              <a:buClr>
                <a:srgbClr val="0046AD"/>
              </a:buClr>
              <a:buFont typeface="Wingdings" pitchFamily="28" charset="2"/>
              <a:defRPr sz="1200">
                <a:solidFill>
                  <a:srgbClr val="000000"/>
                </a:solidFill>
                <a:latin typeface="+mn-lt"/>
              </a:defRPr>
            </a:lvl7pPr>
            <a:lvl8pPr marL="3429000" indent="-228600" algn="l" rtl="0" fontAlgn="base">
              <a:spcBef>
                <a:spcPct val="20000"/>
              </a:spcBef>
              <a:spcAft>
                <a:spcPct val="0"/>
              </a:spcAft>
              <a:buClr>
                <a:srgbClr val="0046AD"/>
              </a:buClr>
              <a:buFont typeface="Wingdings" pitchFamily="28" charset="2"/>
              <a:defRPr sz="1200">
                <a:solidFill>
                  <a:srgbClr val="000000"/>
                </a:solidFill>
                <a:latin typeface="+mn-lt"/>
              </a:defRPr>
            </a:lvl8pPr>
            <a:lvl9pPr marL="3886200" indent="-228600" algn="l" rtl="0" fontAlgn="base">
              <a:spcBef>
                <a:spcPct val="20000"/>
              </a:spcBef>
              <a:spcAft>
                <a:spcPct val="0"/>
              </a:spcAft>
              <a:buClr>
                <a:srgbClr val="0046AD"/>
              </a:buClr>
              <a:buFont typeface="Wingdings" pitchFamily="28" charset="2"/>
              <a:defRPr sz="1200">
                <a:solidFill>
                  <a:srgbClr val="000000"/>
                </a:solidFill>
                <a:latin typeface="+mn-lt"/>
              </a:defRPr>
            </a:lvl9pPr>
          </a:lstStyle>
          <a:p>
            <a:pPr marL="741363" lvl="1" indent="-284163" eaLnBrk="1" hangingPunct="1">
              <a:buClrTx/>
              <a:buFont typeface="Arial" pitchFamily="34" charset="0"/>
              <a:buChar char="•"/>
              <a:defRPr/>
            </a:pPr>
            <a:r>
              <a:rPr lang="fr-CA" b="1" kern="0" dirty="0" smtClean="0"/>
              <a:t>Erreurs de diagnostic</a:t>
            </a:r>
          </a:p>
          <a:p>
            <a:pPr marL="741363" lvl="1" indent="-284163" eaLnBrk="1" hangingPunct="1">
              <a:buClrTx/>
              <a:buFont typeface="Arial" pitchFamily="34" charset="0"/>
              <a:buChar char="•"/>
              <a:defRPr/>
            </a:pPr>
            <a:r>
              <a:rPr lang="fr-CA" b="1" kern="0" dirty="0" smtClean="0"/>
              <a:t>Retards dans les soins définitifs</a:t>
            </a:r>
          </a:p>
          <a:p>
            <a:pPr marL="741363" lvl="1" indent="-284163" eaLnBrk="1" hangingPunct="1">
              <a:buClrTx/>
              <a:buFont typeface="Arial" pitchFamily="34" charset="0"/>
              <a:buChar char="•"/>
              <a:defRPr/>
            </a:pPr>
            <a:r>
              <a:rPr lang="fr-CA" b="1" kern="0" dirty="0" smtClean="0"/>
              <a:t>Retards dans la reconnaissance de la détérioration</a:t>
            </a:r>
          </a:p>
          <a:p>
            <a:pPr marL="741363" lvl="1" indent="-284163" eaLnBrk="1" hangingPunct="1">
              <a:buClrTx/>
              <a:buFont typeface="Arial" pitchFamily="34" charset="0"/>
              <a:buChar char="•"/>
              <a:defRPr/>
            </a:pPr>
            <a:r>
              <a:rPr lang="fr-CA" b="1" kern="0" dirty="0" smtClean="0"/>
              <a:t>Erreurs dans la prise de décision médicale ou chirurgicale</a:t>
            </a:r>
          </a:p>
          <a:p>
            <a:pPr marL="741363" lvl="1" indent="-284163" eaLnBrk="1" hangingPunct="1">
              <a:buClrTx/>
              <a:buFont typeface="Arial" pitchFamily="34" charset="0"/>
              <a:buChar char="•"/>
              <a:defRPr/>
            </a:pPr>
            <a:r>
              <a:rPr lang="fr-CA" b="1" kern="0" dirty="0" smtClean="0"/>
              <a:t>Erreurs techniques</a:t>
            </a:r>
          </a:p>
          <a:p>
            <a:pPr marL="741363" lvl="1" indent="-284163" eaLnBrk="1" hangingPunct="1">
              <a:buClrTx/>
              <a:buFont typeface="Arial" pitchFamily="34" charset="0"/>
              <a:buChar char="•"/>
              <a:defRPr/>
            </a:pPr>
            <a:r>
              <a:rPr lang="fr-CA" b="1" kern="0" dirty="0" smtClean="0"/>
              <a:t>Écarts/manquements</a:t>
            </a:r>
          </a:p>
          <a:p>
            <a:pPr marL="741363" lvl="1" indent="-284163" eaLnBrk="1" hangingPunct="1">
              <a:buClrTx/>
              <a:buFont typeface="Arial" pitchFamily="34" charset="0"/>
              <a:buChar char="•"/>
              <a:defRPr/>
            </a:pPr>
            <a:endParaRPr lang="fr-CA" b="1" kern="0" dirty="0" smtClean="0">
              <a:cs typeface="Arial" panose="020B0604020202020204" pitchFamily="34" charset="0"/>
            </a:endParaRPr>
          </a:p>
          <a:p>
            <a:pPr marL="457200" lvl="1" indent="0" eaLnBrk="1" hangingPunct="1">
              <a:buClrTx/>
              <a:defRPr/>
            </a:pPr>
            <a:endParaRPr lang="fr-CA" b="1" kern="0" dirty="0">
              <a:cs typeface="Arial" panose="020B0604020202020204" pitchFamily="34" charset="0"/>
            </a:endParaRPr>
          </a:p>
        </p:txBody>
      </p:sp>
      <p:sp>
        <p:nvSpPr>
          <p:cNvPr id="11270" name="TextBox 1"/>
          <p:cNvSpPr txBox="1">
            <a:spLocks noChangeArrowheads="1"/>
          </p:cNvSpPr>
          <p:nvPr/>
        </p:nvSpPr>
        <p:spPr bwMode="auto">
          <a:xfrm>
            <a:off x="1143000" y="4943475"/>
            <a:ext cx="777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buClrTx/>
              <a:buFontTx/>
              <a:buNone/>
            </a:pPr>
            <a:r>
              <a:rPr lang="fr-CA" sz="1800" dirty="0" smtClean="0">
                <a:solidFill>
                  <a:srgbClr val="FF0000"/>
                </a:solidFill>
              </a:rPr>
              <a:t>Voir ces erreurs comme des erreurs évitables résultant des soins susceptibles d'être améliorés et non pas comme des conséquences inévitables des soins prodigués à des patients fragiles </a:t>
            </a:r>
            <a:endParaRPr lang="fr-CA" sz="1800" dirty="0">
              <a:solidFill>
                <a:srgbClr val="FF0000"/>
              </a:solidFill>
            </a:endParaRPr>
          </a:p>
        </p:txBody>
      </p:sp>
    </p:spTree>
    <p:extLst>
      <p:ext uri="{BB962C8B-B14F-4D97-AF65-F5344CB8AC3E}">
        <p14:creationId xmlns:p14="http://schemas.microsoft.com/office/powerpoint/2010/main" val="2301361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228600" y="304800"/>
            <a:ext cx="8763000" cy="1143000"/>
          </a:xfrm>
        </p:spPr>
        <p:txBody>
          <a:bodyPr/>
          <a:lstStyle/>
          <a:p>
            <a:pPr eaLnBrk="1" hangingPunct="1"/>
            <a:r>
              <a:rPr lang="fr-CA" altLang="en-US" sz="2200" dirty="0" smtClean="0"/>
              <a:t>Les préjudices évitables par la vaccination sont plus fréquents que nous pourrions penser (ou reconnaître) : Étude canadienne sur les événements indésirables en soins pédiatriques</a:t>
            </a:r>
          </a:p>
        </p:txBody>
      </p:sp>
      <p:sp>
        <p:nvSpPr>
          <p:cNvPr id="13315" name="Content Placeholder 17"/>
          <p:cNvSpPr>
            <a:spLocks noGrp="1"/>
          </p:cNvSpPr>
          <p:nvPr>
            <p:ph idx="1"/>
          </p:nvPr>
        </p:nvSpPr>
        <p:spPr>
          <a:xfrm>
            <a:off x="5181600" y="1228725"/>
            <a:ext cx="3352800" cy="2795588"/>
          </a:xfrm>
        </p:spPr>
        <p:txBody>
          <a:bodyPr/>
          <a:lstStyle/>
          <a:p>
            <a:pPr eaLnBrk="1" hangingPunct="1"/>
            <a:endParaRPr lang="fr-CA" altLang="en-US" sz="2000" dirty="0" smtClean="0">
              <a:ea typeface="MS PGothic" panose="020B0600070205080204" pitchFamily="34" charset="-128"/>
              <a:cs typeface="Arial" panose="020B0604020202020204" pitchFamily="34" charset="0"/>
            </a:endParaRPr>
          </a:p>
          <a:p>
            <a:pPr eaLnBrk="1" hangingPunct="1"/>
            <a:endParaRPr lang="fr-CA" altLang="en-US" sz="2000" dirty="0" smtClean="0">
              <a:ea typeface="MS PGothic" panose="020B0600070205080204" pitchFamily="34" charset="-128"/>
              <a:cs typeface="Arial" panose="020B0604020202020204" pitchFamily="34" charset="0"/>
            </a:endParaRPr>
          </a:p>
          <a:p>
            <a:pPr eaLnBrk="1" hangingPunct="1"/>
            <a:r>
              <a:rPr lang="fr-CA" sz="2000" dirty="0" smtClean="0"/>
              <a:t>     </a:t>
            </a:r>
            <a:r>
              <a:rPr lang="fr-CA" altLang="en-US" sz="2000" dirty="0" smtClean="0"/>
              <a:t>3,6 % des admissions en pédiatrie au Canada impliquent un événement indésirable évitable</a:t>
            </a: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 y="1558925"/>
            <a:ext cx="4278313"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17" name="Rectangle 4"/>
          <p:cNvSpPr>
            <a:spLocks/>
          </p:cNvSpPr>
          <p:nvPr/>
        </p:nvSpPr>
        <p:spPr bwMode="auto">
          <a:xfrm>
            <a:off x="1331913" y="1377950"/>
            <a:ext cx="684053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marL="187325" indent="-187325">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spcBef>
                <a:spcPts val="3375"/>
              </a:spcBef>
              <a:buClr>
                <a:srgbClr val="747474"/>
              </a:buClr>
              <a:buFont typeface="Helvetica Neue"/>
              <a:buChar char="•"/>
            </a:pPr>
            <a:endParaRPr lang="en-US" altLang="en-US" sz="3200">
              <a:solidFill>
                <a:schemeClr val="tx2"/>
              </a:solidFill>
              <a:latin typeface="Helvetica Neue"/>
              <a:ea typeface="Helvetica Neue"/>
              <a:cs typeface="Helvetica Neue"/>
              <a:sym typeface="Helvetica Neue"/>
            </a:endParaRPr>
          </a:p>
        </p:txBody>
      </p:sp>
      <p:sp>
        <p:nvSpPr>
          <p:cNvPr id="13318" name="AutoShape 5"/>
          <p:cNvSpPr>
            <a:spLocks/>
          </p:cNvSpPr>
          <p:nvPr/>
        </p:nvSpPr>
        <p:spPr bwMode="auto">
          <a:xfrm>
            <a:off x="919163" y="4000500"/>
            <a:ext cx="231775" cy="249238"/>
          </a:xfrm>
          <a:custGeom>
            <a:avLst/>
            <a:gdLst>
              <a:gd name="T0" fmla="*/ 2147483646 w 22712"/>
              <a:gd name="T1" fmla="*/ 0 h 23880"/>
              <a:gd name="T2" fmla="*/ 2147483646 w 22712"/>
              <a:gd name="T3" fmla="*/ 2147483646 h 23880"/>
              <a:gd name="T4" fmla="*/ 2147483646 w 22712"/>
              <a:gd name="T5" fmla="*/ 2147483646 h 23880"/>
              <a:gd name="T6" fmla="*/ 2147483646 w 22712"/>
              <a:gd name="T7" fmla="*/ 2147483646 h 23880"/>
              <a:gd name="T8" fmla="*/ 2147483646 w 22712"/>
              <a:gd name="T9" fmla="*/ 2147483646 h 23880"/>
              <a:gd name="T10" fmla="*/ 2147483646 w 22712"/>
              <a:gd name="T11" fmla="*/ 2147483646 h 23880"/>
              <a:gd name="T12" fmla="*/ 2147483646 w 22712"/>
              <a:gd name="T13" fmla="*/ 2147483646 h 23880"/>
              <a:gd name="T14" fmla="*/ 2147483646 w 22712"/>
              <a:gd name="T15" fmla="*/ 2147483646 h 23880"/>
              <a:gd name="T16" fmla="*/ 2147483646 w 22712"/>
              <a:gd name="T17" fmla="*/ 2147483646 h 23880"/>
              <a:gd name="T18" fmla="*/ 2147483646 w 22712"/>
              <a:gd name="T19" fmla="*/ 2147483646 h 23880"/>
              <a:gd name="T20" fmla="*/ 2147483646 w 22712"/>
              <a:gd name="T21" fmla="*/ 0 h 23880"/>
              <a:gd name="T22" fmla="*/ 2147483646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D90B00"/>
          </a:solidFill>
          <a:ln>
            <a:noFill/>
          </a:ln>
          <a:extLst>
            <a:ext uri="{91240B29-F687-4F45-9708-019B960494DF}">
              <a14:hiddenLine xmlns:a14="http://schemas.microsoft.com/office/drawing/2010/main" w="25400">
                <a:solidFill>
                  <a:srgbClr val="000000"/>
                </a:solidFill>
                <a:miter lim="800000"/>
                <a:headEnd type="none" w="med" len="med"/>
                <a:tailEnd type="none" w="med" len="med"/>
              </a14:hiddenLine>
            </a:ext>
          </a:extLst>
        </p:spPr>
        <p:txBody>
          <a:bodyPr lIns="0" tIns="0" rIns="0" bIns="0"/>
          <a:lstStyle/>
          <a:p>
            <a:endParaRPr lang="en-US"/>
          </a:p>
        </p:txBody>
      </p:sp>
      <p:sp>
        <p:nvSpPr>
          <p:cNvPr id="13319" name="AutoShape 6"/>
          <p:cNvSpPr>
            <a:spLocks/>
          </p:cNvSpPr>
          <p:nvPr/>
        </p:nvSpPr>
        <p:spPr bwMode="auto">
          <a:xfrm>
            <a:off x="3810000" y="4273550"/>
            <a:ext cx="231775" cy="250825"/>
          </a:xfrm>
          <a:custGeom>
            <a:avLst/>
            <a:gdLst>
              <a:gd name="T0" fmla="*/ 2147483646 w 22712"/>
              <a:gd name="T1" fmla="*/ 0 h 23880"/>
              <a:gd name="T2" fmla="*/ 2147483646 w 22712"/>
              <a:gd name="T3" fmla="*/ 2147483646 h 23880"/>
              <a:gd name="T4" fmla="*/ 2147483646 w 22712"/>
              <a:gd name="T5" fmla="*/ 2147483646 h 23880"/>
              <a:gd name="T6" fmla="*/ 2147483646 w 22712"/>
              <a:gd name="T7" fmla="*/ 2147483646 h 23880"/>
              <a:gd name="T8" fmla="*/ 2147483646 w 22712"/>
              <a:gd name="T9" fmla="*/ 2147483646 h 23880"/>
              <a:gd name="T10" fmla="*/ 2147483646 w 22712"/>
              <a:gd name="T11" fmla="*/ 2147483646 h 23880"/>
              <a:gd name="T12" fmla="*/ 2147483646 w 22712"/>
              <a:gd name="T13" fmla="*/ 2147483646 h 23880"/>
              <a:gd name="T14" fmla="*/ 2147483646 w 22712"/>
              <a:gd name="T15" fmla="*/ 2147483646 h 23880"/>
              <a:gd name="T16" fmla="*/ 2147483646 w 22712"/>
              <a:gd name="T17" fmla="*/ 2147483646 h 23880"/>
              <a:gd name="T18" fmla="*/ 2147483646 w 22712"/>
              <a:gd name="T19" fmla="*/ 2147483646 h 23880"/>
              <a:gd name="T20" fmla="*/ 2147483646 w 22712"/>
              <a:gd name="T21" fmla="*/ 0 h 23880"/>
              <a:gd name="T22" fmla="*/ 2147483646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D90B00"/>
          </a:solidFill>
          <a:ln>
            <a:noFill/>
          </a:ln>
          <a:extLst>
            <a:ext uri="{91240B29-F687-4F45-9708-019B960494DF}">
              <a14:hiddenLine xmlns:a14="http://schemas.microsoft.com/office/drawing/2010/main" w="25400">
                <a:solidFill>
                  <a:srgbClr val="000000"/>
                </a:solidFill>
                <a:miter lim="800000"/>
                <a:headEnd type="none" w="med" len="med"/>
                <a:tailEnd type="none" w="med" len="med"/>
              </a14:hiddenLine>
            </a:ext>
          </a:extLst>
        </p:spPr>
        <p:txBody>
          <a:bodyPr lIns="0" tIns="0" rIns="0" bIns="0"/>
          <a:lstStyle/>
          <a:p>
            <a:endParaRPr lang="en-US"/>
          </a:p>
        </p:txBody>
      </p:sp>
      <p:sp>
        <p:nvSpPr>
          <p:cNvPr id="13320" name="AutoShape 7"/>
          <p:cNvSpPr>
            <a:spLocks/>
          </p:cNvSpPr>
          <p:nvPr/>
        </p:nvSpPr>
        <p:spPr bwMode="auto">
          <a:xfrm>
            <a:off x="3429000" y="4275138"/>
            <a:ext cx="231775" cy="250825"/>
          </a:xfrm>
          <a:custGeom>
            <a:avLst/>
            <a:gdLst>
              <a:gd name="T0" fmla="*/ 2147483646 w 22712"/>
              <a:gd name="T1" fmla="*/ 0 h 23880"/>
              <a:gd name="T2" fmla="*/ 2147483646 w 22712"/>
              <a:gd name="T3" fmla="*/ 2147483646 h 23880"/>
              <a:gd name="T4" fmla="*/ 2147483646 w 22712"/>
              <a:gd name="T5" fmla="*/ 2147483646 h 23880"/>
              <a:gd name="T6" fmla="*/ 2147483646 w 22712"/>
              <a:gd name="T7" fmla="*/ 2147483646 h 23880"/>
              <a:gd name="T8" fmla="*/ 2147483646 w 22712"/>
              <a:gd name="T9" fmla="*/ 2147483646 h 23880"/>
              <a:gd name="T10" fmla="*/ 2147483646 w 22712"/>
              <a:gd name="T11" fmla="*/ 2147483646 h 23880"/>
              <a:gd name="T12" fmla="*/ 2147483646 w 22712"/>
              <a:gd name="T13" fmla="*/ 2147483646 h 23880"/>
              <a:gd name="T14" fmla="*/ 2147483646 w 22712"/>
              <a:gd name="T15" fmla="*/ 2147483646 h 23880"/>
              <a:gd name="T16" fmla="*/ 2147483646 w 22712"/>
              <a:gd name="T17" fmla="*/ 2147483646 h 23880"/>
              <a:gd name="T18" fmla="*/ 2147483646 w 22712"/>
              <a:gd name="T19" fmla="*/ 2147483646 h 23880"/>
              <a:gd name="T20" fmla="*/ 2147483646 w 22712"/>
              <a:gd name="T21" fmla="*/ 0 h 23880"/>
              <a:gd name="T22" fmla="*/ 2147483646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D90B00"/>
          </a:solidFill>
          <a:ln>
            <a:noFill/>
          </a:ln>
          <a:extLst>
            <a:ext uri="{91240B29-F687-4F45-9708-019B960494DF}">
              <a14:hiddenLine xmlns:a14="http://schemas.microsoft.com/office/drawing/2010/main" w="25400">
                <a:solidFill>
                  <a:srgbClr val="000000"/>
                </a:solidFill>
                <a:miter lim="800000"/>
                <a:headEnd type="none" w="med" len="med"/>
                <a:tailEnd type="none" w="med" len="med"/>
              </a14:hiddenLine>
            </a:ext>
          </a:extLst>
        </p:spPr>
        <p:txBody>
          <a:bodyPr lIns="0" tIns="0" rIns="0" bIns="0"/>
          <a:lstStyle/>
          <a:p>
            <a:endParaRPr lang="en-US"/>
          </a:p>
        </p:txBody>
      </p:sp>
      <p:sp>
        <p:nvSpPr>
          <p:cNvPr id="13321" name="AutoShape 8"/>
          <p:cNvSpPr>
            <a:spLocks/>
          </p:cNvSpPr>
          <p:nvPr/>
        </p:nvSpPr>
        <p:spPr bwMode="auto">
          <a:xfrm>
            <a:off x="3200400" y="4624388"/>
            <a:ext cx="233363" cy="250825"/>
          </a:xfrm>
          <a:custGeom>
            <a:avLst/>
            <a:gdLst>
              <a:gd name="T0" fmla="*/ 2147483646 w 22712"/>
              <a:gd name="T1" fmla="*/ 0 h 23880"/>
              <a:gd name="T2" fmla="*/ 2147483646 w 22712"/>
              <a:gd name="T3" fmla="*/ 2147483646 h 23880"/>
              <a:gd name="T4" fmla="*/ 2147483646 w 22712"/>
              <a:gd name="T5" fmla="*/ 2147483646 h 23880"/>
              <a:gd name="T6" fmla="*/ 2147483646 w 22712"/>
              <a:gd name="T7" fmla="*/ 2147483646 h 23880"/>
              <a:gd name="T8" fmla="*/ 2147483646 w 22712"/>
              <a:gd name="T9" fmla="*/ 2147483646 h 23880"/>
              <a:gd name="T10" fmla="*/ 2147483646 w 22712"/>
              <a:gd name="T11" fmla="*/ 2147483646 h 23880"/>
              <a:gd name="T12" fmla="*/ 2147483646 w 22712"/>
              <a:gd name="T13" fmla="*/ 2147483646 h 23880"/>
              <a:gd name="T14" fmla="*/ 2147483646 w 22712"/>
              <a:gd name="T15" fmla="*/ 2147483646 h 23880"/>
              <a:gd name="T16" fmla="*/ 2147483646 w 22712"/>
              <a:gd name="T17" fmla="*/ 2147483646 h 23880"/>
              <a:gd name="T18" fmla="*/ 2147483646 w 22712"/>
              <a:gd name="T19" fmla="*/ 2147483646 h 23880"/>
              <a:gd name="T20" fmla="*/ 2147483646 w 22712"/>
              <a:gd name="T21" fmla="*/ 0 h 23880"/>
              <a:gd name="T22" fmla="*/ 2147483646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D90B00"/>
          </a:solidFill>
          <a:ln>
            <a:noFill/>
          </a:ln>
          <a:extLst>
            <a:ext uri="{91240B29-F687-4F45-9708-019B960494DF}">
              <a14:hiddenLine xmlns:a14="http://schemas.microsoft.com/office/drawing/2010/main" w="25400">
                <a:solidFill>
                  <a:srgbClr val="000000"/>
                </a:solidFill>
                <a:miter lim="800000"/>
                <a:headEnd type="none" w="med" len="med"/>
                <a:tailEnd type="none" w="med" len="med"/>
              </a14:hiddenLine>
            </a:ext>
          </a:extLst>
        </p:spPr>
        <p:txBody>
          <a:bodyPr lIns="0" tIns="0" rIns="0" bIns="0"/>
          <a:lstStyle/>
          <a:p>
            <a:endParaRPr lang="en-US"/>
          </a:p>
        </p:txBody>
      </p:sp>
      <p:sp>
        <p:nvSpPr>
          <p:cNvPr id="13322" name="AutoShape 9"/>
          <p:cNvSpPr>
            <a:spLocks/>
          </p:cNvSpPr>
          <p:nvPr/>
        </p:nvSpPr>
        <p:spPr bwMode="auto">
          <a:xfrm>
            <a:off x="1490663" y="4149725"/>
            <a:ext cx="231775" cy="249238"/>
          </a:xfrm>
          <a:custGeom>
            <a:avLst/>
            <a:gdLst>
              <a:gd name="T0" fmla="*/ 2147483646 w 22712"/>
              <a:gd name="T1" fmla="*/ 0 h 23880"/>
              <a:gd name="T2" fmla="*/ 2147483646 w 22712"/>
              <a:gd name="T3" fmla="*/ 2147483646 h 23880"/>
              <a:gd name="T4" fmla="*/ 2147483646 w 22712"/>
              <a:gd name="T5" fmla="*/ 2147483646 h 23880"/>
              <a:gd name="T6" fmla="*/ 2147483646 w 22712"/>
              <a:gd name="T7" fmla="*/ 2147483646 h 23880"/>
              <a:gd name="T8" fmla="*/ 2147483646 w 22712"/>
              <a:gd name="T9" fmla="*/ 2147483646 h 23880"/>
              <a:gd name="T10" fmla="*/ 2147483646 w 22712"/>
              <a:gd name="T11" fmla="*/ 2147483646 h 23880"/>
              <a:gd name="T12" fmla="*/ 2147483646 w 22712"/>
              <a:gd name="T13" fmla="*/ 2147483646 h 23880"/>
              <a:gd name="T14" fmla="*/ 2147483646 w 22712"/>
              <a:gd name="T15" fmla="*/ 2147483646 h 23880"/>
              <a:gd name="T16" fmla="*/ 2147483646 w 22712"/>
              <a:gd name="T17" fmla="*/ 2147483646 h 23880"/>
              <a:gd name="T18" fmla="*/ 2147483646 w 22712"/>
              <a:gd name="T19" fmla="*/ 2147483646 h 23880"/>
              <a:gd name="T20" fmla="*/ 2147483646 w 22712"/>
              <a:gd name="T21" fmla="*/ 0 h 23880"/>
              <a:gd name="T22" fmla="*/ 2147483646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D90B00"/>
          </a:solidFill>
          <a:ln>
            <a:noFill/>
          </a:ln>
          <a:extLst>
            <a:ext uri="{91240B29-F687-4F45-9708-019B960494DF}">
              <a14:hiddenLine xmlns:a14="http://schemas.microsoft.com/office/drawing/2010/main" w="25400">
                <a:solidFill>
                  <a:srgbClr val="000000"/>
                </a:solidFill>
                <a:miter lim="800000"/>
                <a:headEnd type="none" w="med" len="med"/>
                <a:tailEnd type="none" w="med" len="med"/>
              </a14:hiddenLine>
            </a:ext>
          </a:extLst>
        </p:spPr>
        <p:txBody>
          <a:bodyPr lIns="0" tIns="0" rIns="0" bIns="0"/>
          <a:lstStyle/>
          <a:p>
            <a:endParaRPr lang="en-US"/>
          </a:p>
        </p:txBody>
      </p:sp>
      <p:sp>
        <p:nvSpPr>
          <p:cNvPr id="13323" name="AutoShape 10"/>
          <p:cNvSpPr>
            <a:spLocks/>
          </p:cNvSpPr>
          <p:nvPr/>
        </p:nvSpPr>
        <p:spPr bwMode="auto">
          <a:xfrm>
            <a:off x="1427163" y="3898900"/>
            <a:ext cx="231775" cy="250825"/>
          </a:xfrm>
          <a:custGeom>
            <a:avLst/>
            <a:gdLst>
              <a:gd name="T0" fmla="*/ 2147483646 w 22712"/>
              <a:gd name="T1" fmla="*/ 0 h 23880"/>
              <a:gd name="T2" fmla="*/ 2147483646 w 22712"/>
              <a:gd name="T3" fmla="*/ 2147483646 h 23880"/>
              <a:gd name="T4" fmla="*/ 2147483646 w 22712"/>
              <a:gd name="T5" fmla="*/ 2147483646 h 23880"/>
              <a:gd name="T6" fmla="*/ 2147483646 w 22712"/>
              <a:gd name="T7" fmla="*/ 2147483646 h 23880"/>
              <a:gd name="T8" fmla="*/ 2147483646 w 22712"/>
              <a:gd name="T9" fmla="*/ 2147483646 h 23880"/>
              <a:gd name="T10" fmla="*/ 2147483646 w 22712"/>
              <a:gd name="T11" fmla="*/ 2147483646 h 23880"/>
              <a:gd name="T12" fmla="*/ 2147483646 w 22712"/>
              <a:gd name="T13" fmla="*/ 2147483646 h 23880"/>
              <a:gd name="T14" fmla="*/ 2147483646 w 22712"/>
              <a:gd name="T15" fmla="*/ 2147483646 h 23880"/>
              <a:gd name="T16" fmla="*/ 2147483646 w 22712"/>
              <a:gd name="T17" fmla="*/ 2147483646 h 23880"/>
              <a:gd name="T18" fmla="*/ 2147483646 w 22712"/>
              <a:gd name="T19" fmla="*/ 2147483646 h 23880"/>
              <a:gd name="T20" fmla="*/ 2147483646 w 22712"/>
              <a:gd name="T21" fmla="*/ 0 h 23880"/>
              <a:gd name="T22" fmla="*/ 2147483646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D90B00"/>
          </a:solidFill>
          <a:ln>
            <a:noFill/>
          </a:ln>
          <a:extLst>
            <a:ext uri="{91240B29-F687-4F45-9708-019B960494DF}">
              <a14:hiddenLine xmlns:a14="http://schemas.microsoft.com/office/drawing/2010/main" w="25400">
                <a:solidFill>
                  <a:srgbClr val="000000"/>
                </a:solidFill>
                <a:miter lim="800000"/>
                <a:headEnd type="none" w="med" len="med"/>
                <a:tailEnd type="none" w="med" len="med"/>
              </a14:hiddenLine>
            </a:ext>
          </a:extLst>
        </p:spPr>
        <p:txBody>
          <a:bodyPr lIns="0" tIns="0" rIns="0" bIns="0"/>
          <a:lstStyle/>
          <a:p>
            <a:endParaRPr lang="en-US"/>
          </a:p>
        </p:txBody>
      </p:sp>
      <p:sp>
        <p:nvSpPr>
          <p:cNvPr id="13324" name="AutoShape 11"/>
          <p:cNvSpPr>
            <a:spLocks/>
          </p:cNvSpPr>
          <p:nvPr/>
        </p:nvSpPr>
        <p:spPr bwMode="auto">
          <a:xfrm>
            <a:off x="2085975" y="4275138"/>
            <a:ext cx="231775" cy="249237"/>
          </a:xfrm>
          <a:custGeom>
            <a:avLst/>
            <a:gdLst>
              <a:gd name="T0" fmla="*/ 2147483646 w 22712"/>
              <a:gd name="T1" fmla="*/ 0 h 23880"/>
              <a:gd name="T2" fmla="*/ 2147483646 w 22712"/>
              <a:gd name="T3" fmla="*/ 2147483646 h 23880"/>
              <a:gd name="T4" fmla="*/ 2147483646 w 22712"/>
              <a:gd name="T5" fmla="*/ 2147483646 h 23880"/>
              <a:gd name="T6" fmla="*/ 2147483646 w 22712"/>
              <a:gd name="T7" fmla="*/ 2147483646 h 23880"/>
              <a:gd name="T8" fmla="*/ 2147483646 w 22712"/>
              <a:gd name="T9" fmla="*/ 2147483646 h 23880"/>
              <a:gd name="T10" fmla="*/ 2147483646 w 22712"/>
              <a:gd name="T11" fmla="*/ 2147483646 h 23880"/>
              <a:gd name="T12" fmla="*/ 2147483646 w 22712"/>
              <a:gd name="T13" fmla="*/ 2147483646 h 23880"/>
              <a:gd name="T14" fmla="*/ 2147483646 w 22712"/>
              <a:gd name="T15" fmla="*/ 2147483646 h 23880"/>
              <a:gd name="T16" fmla="*/ 2147483646 w 22712"/>
              <a:gd name="T17" fmla="*/ 2147483646 h 23880"/>
              <a:gd name="T18" fmla="*/ 2147483646 w 22712"/>
              <a:gd name="T19" fmla="*/ 2147483646 h 23880"/>
              <a:gd name="T20" fmla="*/ 2147483646 w 22712"/>
              <a:gd name="T21" fmla="*/ 0 h 23880"/>
              <a:gd name="T22" fmla="*/ 2147483646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D90B00"/>
          </a:solidFill>
          <a:ln>
            <a:noFill/>
          </a:ln>
          <a:extLst>
            <a:ext uri="{91240B29-F687-4F45-9708-019B960494DF}">
              <a14:hiddenLine xmlns:a14="http://schemas.microsoft.com/office/drawing/2010/main" w="25400">
                <a:solidFill>
                  <a:srgbClr val="000000"/>
                </a:solidFill>
                <a:miter lim="800000"/>
                <a:headEnd type="none" w="med" len="med"/>
                <a:tailEnd type="none" w="med" len="med"/>
              </a14:hiddenLine>
            </a:ext>
          </a:extLst>
        </p:spPr>
        <p:txBody>
          <a:bodyPr lIns="0" tIns="0" rIns="0" bIns="0"/>
          <a:lstStyle/>
          <a:p>
            <a:endParaRPr lang="en-US"/>
          </a:p>
        </p:txBody>
      </p:sp>
      <p:sp>
        <p:nvSpPr>
          <p:cNvPr id="29712" name="Rectangle 16"/>
          <p:cNvSpPr>
            <a:spLocks/>
          </p:cNvSpPr>
          <p:nvPr/>
        </p:nvSpPr>
        <p:spPr bwMode="auto">
          <a:xfrm>
            <a:off x="4643438" y="1581150"/>
            <a:ext cx="41973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marL="187325" indent="-187325">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spcBef>
                <a:spcPts val="3375"/>
              </a:spcBef>
              <a:buClr>
                <a:srgbClr val="747474"/>
              </a:buClr>
              <a:buFont typeface="Helvetica Neue"/>
              <a:buChar char="•"/>
            </a:pPr>
            <a:endParaRPr lang="en-US" altLang="en-US" sz="1800">
              <a:solidFill>
                <a:srgbClr val="747474"/>
              </a:solidFill>
              <a:latin typeface="Helvetica Neue"/>
              <a:ea typeface="Helvetica Neue"/>
              <a:cs typeface="Helvetica Neue"/>
              <a:sym typeface="Helvetica Neue"/>
            </a:endParaRPr>
          </a:p>
        </p:txBody>
      </p:sp>
      <p:sp>
        <p:nvSpPr>
          <p:cNvPr id="13326" name="TextBox 1"/>
          <p:cNvSpPr txBox="1">
            <a:spLocks noChangeArrowheads="1"/>
          </p:cNvSpPr>
          <p:nvPr/>
        </p:nvSpPr>
        <p:spPr bwMode="auto">
          <a:xfrm>
            <a:off x="5410200" y="3429000"/>
            <a:ext cx="287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r>
              <a:rPr lang="en-CA" altLang="en-US" sz="1800">
                <a:solidFill>
                  <a:schemeClr val="bg2"/>
                </a:solidFill>
              </a:rPr>
              <a:t>Matlow et al., JAMC. 2012.</a:t>
            </a:r>
          </a:p>
        </p:txBody>
      </p:sp>
      <p:sp>
        <p:nvSpPr>
          <p:cNvPr id="13327" name="TextBox 6"/>
          <p:cNvSpPr txBox="1">
            <a:spLocks noChangeArrowheads="1"/>
          </p:cNvSpPr>
          <p:nvPr/>
        </p:nvSpPr>
        <p:spPr bwMode="auto">
          <a:xfrm>
            <a:off x="8839200" y="6611938"/>
            <a:ext cx="304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r>
              <a:rPr lang="en-US" altLang="en-US" sz="1000">
                <a:solidFill>
                  <a:schemeClr val="bg2"/>
                </a:solidFill>
              </a:rPr>
              <a:t>4</a:t>
            </a:r>
          </a:p>
        </p:txBody>
      </p:sp>
      <p:sp>
        <p:nvSpPr>
          <p:cNvPr id="13328" name="TextBox 1"/>
          <p:cNvSpPr txBox="1">
            <a:spLocks noChangeArrowheads="1"/>
          </p:cNvSpPr>
          <p:nvPr/>
        </p:nvSpPr>
        <p:spPr bwMode="auto">
          <a:xfrm>
            <a:off x="5334000" y="4191000"/>
            <a:ext cx="3581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r>
              <a:rPr lang="fr-CA" altLang="en-US" sz="1800" dirty="0" smtClean="0"/>
              <a:t>En dépit de l'historique de l'excellence des soins et de l’amélioration de la qualité, nous reconnaissons qu’il y a lieu d’accroître la sécurité</a:t>
            </a:r>
            <a:endParaRPr lang="fr-CA" altLang="en-US" sz="1800" dirty="0"/>
          </a:p>
        </p:txBody>
      </p:sp>
    </p:spTree>
    <p:extLst>
      <p:ext uri="{BB962C8B-B14F-4D97-AF65-F5344CB8AC3E}">
        <p14:creationId xmlns:p14="http://schemas.microsoft.com/office/powerpoint/2010/main" val="29390753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29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8"/>
          <p:cNvSpPr>
            <a:spLocks noChangeArrowheads="1"/>
          </p:cNvSpPr>
          <p:nvPr/>
        </p:nvSpPr>
        <p:spPr bwMode="auto">
          <a:xfrm>
            <a:off x="2808288" y="2814638"/>
            <a:ext cx="4202112" cy="966787"/>
          </a:xfrm>
          <a:prstGeom prst="chevron">
            <a:avLst>
              <a:gd name="adj" fmla="val 74453"/>
            </a:avLst>
          </a:prstGeom>
          <a:solidFill>
            <a:srgbClr val="92D050"/>
          </a:solidFill>
          <a:ln w="57150" cmpd="thickThin">
            <a:solidFill>
              <a:schemeClr val="bg2"/>
            </a:solidFill>
            <a:miter lim="800000"/>
            <a:headEnd/>
            <a:tailEnd/>
          </a:ln>
        </p:spPr>
        <p:txBody>
          <a:bodyPr lIns="91419" tIns="45709" rIns="91419" bIns="45709"/>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spcBef>
                <a:spcPct val="45000"/>
              </a:spcBef>
              <a:buClr>
                <a:schemeClr val="tx1"/>
              </a:buClr>
              <a:buFont typeface="Webdings" panose="05030102010509060703" pitchFamily="18" charset="2"/>
              <a:buNone/>
            </a:pPr>
            <a:r>
              <a:rPr lang="en-US" altLang="en-US" sz="1700" b="1" dirty="0" smtClean="0">
                <a:solidFill>
                  <a:schemeClr val="tx1"/>
                </a:solidFill>
                <a:latin typeface="Tahoma" panose="020B0604030504040204" pitchFamily="34" charset="0"/>
              </a:rPr>
              <a:t>ÉVALUATION</a:t>
            </a:r>
            <a:endParaRPr lang="en-US" altLang="en-US" sz="1700" b="1" dirty="0">
              <a:solidFill>
                <a:schemeClr val="tx1"/>
              </a:solidFill>
              <a:latin typeface="Tahoma" panose="020B0604030504040204" pitchFamily="34" charset="0"/>
            </a:endParaRPr>
          </a:p>
          <a:p>
            <a:pPr algn="ctr">
              <a:lnSpc>
                <a:spcPct val="100000"/>
              </a:lnSpc>
              <a:buClr>
                <a:schemeClr val="tx1"/>
              </a:buClr>
              <a:buFont typeface="Webdings" panose="05030102010509060703" pitchFamily="18" charset="2"/>
              <a:buNone/>
            </a:pPr>
            <a:endParaRPr lang="fr-CA" altLang="en-US" sz="1700" b="1" i="1" dirty="0">
              <a:solidFill>
                <a:schemeClr val="tx1"/>
              </a:solidFill>
              <a:latin typeface="Tahoma" panose="020B0604030504040204" pitchFamily="34" charset="0"/>
            </a:endParaRPr>
          </a:p>
        </p:txBody>
      </p:sp>
      <p:sp>
        <p:nvSpPr>
          <p:cNvPr id="14339" name="Text Box 11"/>
          <p:cNvSpPr txBox="1">
            <a:spLocks noChangeArrowheads="1"/>
          </p:cNvSpPr>
          <p:nvPr/>
        </p:nvSpPr>
        <p:spPr bwMode="auto">
          <a:xfrm>
            <a:off x="3297238" y="3200400"/>
            <a:ext cx="30543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0" tIns="0" rIns="0" bIns="0">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buClrTx/>
              <a:buFontTx/>
              <a:buNone/>
            </a:pPr>
            <a:r>
              <a:rPr lang="en-US" altLang="en-US" sz="1300" b="1" i="1" dirty="0" err="1">
                <a:solidFill>
                  <a:schemeClr val="tx1"/>
                </a:solidFill>
                <a:latin typeface="Tahoma" panose="020B0604030504040204" pitchFamily="34" charset="0"/>
              </a:rPr>
              <a:t>Procédés</a:t>
            </a:r>
            <a:r>
              <a:rPr lang="en-US" altLang="en-US" sz="1300" b="1" i="1" dirty="0">
                <a:solidFill>
                  <a:schemeClr val="tx1"/>
                </a:solidFill>
                <a:latin typeface="Tahoma" panose="020B0604030504040204" pitchFamily="34" charset="0"/>
              </a:rPr>
              <a:t> </a:t>
            </a:r>
            <a:r>
              <a:rPr lang="en-US" altLang="en-US" sz="1300" b="1" i="1" dirty="0" smtClean="0">
                <a:solidFill>
                  <a:schemeClr val="tx1"/>
                </a:solidFill>
                <a:latin typeface="Tahoma" panose="020B0604030504040204" pitchFamily="34" charset="0"/>
              </a:rPr>
              <a:t>/</a:t>
            </a:r>
            <a:r>
              <a:rPr lang="en-US" altLang="en-US" sz="1300" b="1" i="1" dirty="0" err="1" smtClean="0">
                <a:solidFill>
                  <a:schemeClr val="tx1"/>
                </a:solidFill>
                <a:latin typeface="Tahoma" panose="020B0604030504040204" pitchFamily="34" charset="0"/>
              </a:rPr>
              <a:t>résultats</a:t>
            </a:r>
            <a:r>
              <a:rPr lang="en-US" altLang="en-US" sz="1300" b="1" i="1" dirty="0" smtClean="0">
                <a:solidFill>
                  <a:schemeClr val="tx1"/>
                </a:solidFill>
                <a:latin typeface="Tahoma" panose="020B0604030504040204" pitchFamily="34" charset="0"/>
              </a:rPr>
              <a:t> </a:t>
            </a:r>
            <a:r>
              <a:rPr lang="en-US" altLang="en-US" sz="1300" b="1" i="1" dirty="0">
                <a:solidFill>
                  <a:schemeClr val="tx1"/>
                </a:solidFill>
                <a:latin typeface="Tahoma" panose="020B0604030504040204" pitchFamily="34" charset="0"/>
              </a:rPr>
              <a:t>pour </a:t>
            </a:r>
            <a:r>
              <a:rPr lang="en-US" altLang="en-US" sz="1300" b="1" i="1" dirty="0" err="1">
                <a:solidFill>
                  <a:schemeClr val="tx1"/>
                </a:solidFill>
                <a:latin typeface="Tahoma" panose="020B0604030504040204" pitchFamily="34" charset="0"/>
              </a:rPr>
              <a:t>atteindre</a:t>
            </a:r>
            <a:r>
              <a:rPr lang="en-US" altLang="en-US" sz="1300" b="1" i="1" dirty="0">
                <a:solidFill>
                  <a:schemeClr val="tx1"/>
                </a:solidFill>
                <a:latin typeface="Tahoma" panose="020B0604030504040204" pitchFamily="34" charset="0"/>
              </a:rPr>
              <a:t> les </a:t>
            </a:r>
            <a:r>
              <a:rPr lang="en-US" altLang="en-US" sz="1300" b="1" i="1" dirty="0" err="1">
                <a:solidFill>
                  <a:schemeClr val="tx1"/>
                </a:solidFill>
                <a:latin typeface="Tahoma" panose="020B0604030504040204" pitchFamily="34" charset="0"/>
              </a:rPr>
              <a:t>objectifs</a:t>
            </a:r>
            <a:r>
              <a:rPr lang="en-US" altLang="en-US" sz="1300" b="1" i="1" dirty="0">
                <a:solidFill>
                  <a:schemeClr val="tx1"/>
                </a:solidFill>
                <a:latin typeface="Tahoma" panose="020B0604030504040204" pitchFamily="34" charset="0"/>
              </a:rPr>
              <a:t> </a:t>
            </a:r>
            <a:r>
              <a:rPr lang="en-US" altLang="en-US" sz="1300" b="1" i="1" dirty="0" smtClean="0">
                <a:solidFill>
                  <a:schemeClr val="tx1"/>
                </a:solidFill>
                <a:latin typeface="Tahoma" panose="020B0604030504040204" pitchFamily="34" charset="0"/>
              </a:rPr>
              <a:t/>
            </a:r>
            <a:br>
              <a:rPr lang="en-US" altLang="en-US" sz="1300" b="1" i="1" dirty="0" smtClean="0">
                <a:solidFill>
                  <a:schemeClr val="tx1"/>
                </a:solidFill>
                <a:latin typeface="Tahoma" panose="020B0604030504040204" pitchFamily="34" charset="0"/>
              </a:rPr>
            </a:br>
            <a:r>
              <a:rPr lang="en-US" altLang="en-US" sz="1300" b="1" i="1" dirty="0" smtClean="0">
                <a:solidFill>
                  <a:schemeClr val="tx1"/>
                </a:solidFill>
                <a:latin typeface="Tahoma" panose="020B0604030504040204" pitchFamily="34" charset="0"/>
              </a:rPr>
              <a:t>de </a:t>
            </a:r>
            <a:r>
              <a:rPr lang="en-US" altLang="en-US" sz="1300" b="1" i="1" dirty="0" err="1">
                <a:solidFill>
                  <a:schemeClr val="tx1"/>
                </a:solidFill>
                <a:latin typeface="Tahoma" panose="020B0604030504040204" pitchFamily="34" charset="0"/>
              </a:rPr>
              <a:t>l’entreprise</a:t>
            </a:r>
            <a:endParaRPr lang="en-US" altLang="en-US" sz="1300" b="1" i="1" dirty="0">
              <a:solidFill>
                <a:schemeClr val="tx1"/>
              </a:solidFill>
              <a:latin typeface="Tahoma" panose="020B0604030504040204" pitchFamily="34" charset="0"/>
            </a:endParaRPr>
          </a:p>
        </p:txBody>
      </p:sp>
      <p:grpSp>
        <p:nvGrpSpPr>
          <p:cNvPr id="14340" name="Group 12"/>
          <p:cNvGrpSpPr>
            <a:grpSpLocks/>
          </p:cNvGrpSpPr>
          <p:nvPr/>
        </p:nvGrpSpPr>
        <p:grpSpPr bwMode="auto">
          <a:xfrm>
            <a:off x="0" y="228600"/>
            <a:ext cx="3357563" cy="1084263"/>
            <a:chOff x="71438" y="1117600"/>
            <a:chExt cx="3357562" cy="1084179"/>
          </a:xfrm>
        </p:grpSpPr>
        <p:sp>
          <p:nvSpPr>
            <p:cNvPr id="14349" name="AutoShape 7"/>
            <p:cNvSpPr>
              <a:spLocks noChangeArrowheads="1"/>
            </p:cNvSpPr>
            <p:nvPr/>
          </p:nvSpPr>
          <p:spPr bwMode="auto">
            <a:xfrm>
              <a:off x="71438" y="1117600"/>
              <a:ext cx="3357562" cy="893763"/>
            </a:xfrm>
            <a:prstGeom prst="chevron">
              <a:avLst>
                <a:gd name="adj" fmla="val 64350"/>
              </a:avLst>
            </a:prstGeom>
            <a:solidFill>
              <a:srgbClr val="0070C0"/>
            </a:solidFill>
            <a:ln w="57150" cmpd="thickThin">
              <a:solidFill>
                <a:schemeClr val="bg2"/>
              </a:solidFill>
              <a:miter lim="800000"/>
              <a:headEnd/>
              <a:tailEnd/>
            </a:ln>
          </p:spPr>
          <p:txBody>
            <a:bodyPr lIns="91432" tIns="0" rIns="91432" bIns="45716" anchorCtr="1"/>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spcBef>
                  <a:spcPct val="45000"/>
                </a:spcBef>
                <a:buClr>
                  <a:schemeClr val="tx1"/>
                </a:buClr>
                <a:buFont typeface="Webdings" panose="05030102010509060703" pitchFamily="18" charset="2"/>
                <a:buNone/>
              </a:pPr>
              <a:r>
                <a:rPr dirty="0" smtClean="0"/>
                <a:t>      </a:t>
              </a:r>
              <a:r>
                <a:rPr lang="en-US" altLang="en-US" sz="1700" b="1">
                  <a:solidFill>
                    <a:schemeClr val="tx1"/>
                  </a:solidFill>
                  <a:latin typeface="Tahoma" panose="020B0604030504040204" pitchFamily="34" charset="0"/>
                </a:rPr>
                <a:t>STRATÉGIE</a:t>
              </a:r>
            </a:p>
          </p:txBody>
        </p:sp>
        <p:sp>
          <p:nvSpPr>
            <p:cNvPr id="14350" name="Rectangle 12"/>
            <p:cNvSpPr>
              <a:spLocks noChangeArrowheads="1"/>
            </p:cNvSpPr>
            <p:nvPr/>
          </p:nvSpPr>
          <p:spPr bwMode="auto">
            <a:xfrm>
              <a:off x="563563" y="1469941"/>
              <a:ext cx="256698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91432" tIns="0" rIns="91432" bIns="91432" anchorCtr="1"/>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spcBef>
                  <a:spcPct val="25000"/>
                </a:spcBef>
                <a:buClrTx/>
                <a:buFontTx/>
                <a:buNone/>
              </a:pPr>
              <a:r>
                <a:rPr lang="fr-CA" altLang="en-US" b="1" i="1" dirty="0" smtClean="0">
                  <a:solidFill>
                    <a:schemeClr val="tx1"/>
                  </a:solidFill>
                  <a:latin typeface="Tahoma" panose="020B0604030504040204" pitchFamily="34" charset="0"/>
                </a:rPr>
                <a:t>Définir la vision, la stratégie et les objectifs</a:t>
              </a:r>
              <a:endParaRPr lang="fr-CA" altLang="en-US" b="1" i="1" dirty="0">
                <a:solidFill>
                  <a:schemeClr val="tx1"/>
                </a:solidFill>
                <a:latin typeface="Tahoma" panose="020B0604030504040204" pitchFamily="34" charset="0"/>
              </a:endParaRPr>
            </a:p>
          </p:txBody>
        </p:sp>
      </p:grpSp>
      <p:grpSp>
        <p:nvGrpSpPr>
          <p:cNvPr id="3" name="Group 13"/>
          <p:cNvGrpSpPr/>
          <p:nvPr/>
        </p:nvGrpSpPr>
        <p:grpSpPr>
          <a:xfrm>
            <a:off x="990600" y="1142999"/>
            <a:ext cx="3556144" cy="838200"/>
            <a:chOff x="1366838" y="2057400"/>
            <a:chExt cx="3556144" cy="838200"/>
          </a:xfrm>
          <a:solidFill>
            <a:srgbClr val="D60093"/>
          </a:solidFill>
        </p:grpSpPr>
        <p:sp>
          <p:nvSpPr>
            <p:cNvPr id="9234" name="AutoShape 18"/>
            <p:cNvSpPr>
              <a:spLocks noChangeArrowheads="1"/>
            </p:cNvSpPr>
            <p:nvPr/>
          </p:nvSpPr>
          <p:spPr bwMode="auto">
            <a:xfrm>
              <a:off x="1366838" y="2057400"/>
              <a:ext cx="3556144" cy="838200"/>
            </a:xfrm>
            <a:prstGeom prst="chevron">
              <a:avLst>
                <a:gd name="adj" fmla="val 68616"/>
              </a:avLst>
            </a:prstGeom>
            <a:grpFill/>
            <a:ln w="57150" cmpd="thickThin">
              <a:solidFill>
                <a:schemeClr val="bg2"/>
              </a:solidFill>
              <a:miter lim="800000"/>
              <a:headEnd/>
              <a:tailEnd/>
            </a:ln>
            <a:effectLst/>
          </p:spPr>
          <p:txBody>
            <a:bodyPr lIns="0" tIns="0" rIns="91432" bIns="45716" anchorCtr="1"/>
            <a:lstStyle/>
            <a:p>
              <a:pPr algn="ctr">
                <a:spcBef>
                  <a:spcPct val="45000"/>
                </a:spcBef>
                <a:buClr>
                  <a:schemeClr val="tx1"/>
                </a:buClr>
                <a:buFont typeface="Webdings" pitchFamily="18" charset="2"/>
                <a:buNone/>
                <a:defRPr/>
              </a:pPr>
              <a:r>
                <a:rPr dirty="0" smtClean="0"/>
                <a:t>      </a:t>
              </a:r>
              <a:r>
                <a:rPr lang="en-US" sz="1700" b="1" dirty="0">
                  <a:latin typeface="Tahoma" pitchFamily="34" charset="0"/>
                </a:rPr>
                <a:t>Plan d’exploitation</a:t>
              </a:r>
            </a:p>
          </p:txBody>
        </p:sp>
        <p:sp>
          <p:nvSpPr>
            <p:cNvPr id="9235" name="Rectangle 19"/>
            <p:cNvSpPr>
              <a:spLocks noChangeArrowheads="1"/>
            </p:cNvSpPr>
            <p:nvPr/>
          </p:nvSpPr>
          <p:spPr bwMode="auto">
            <a:xfrm>
              <a:off x="1858963" y="2366963"/>
              <a:ext cx="2566987" cy="528637"/>
            </a:xfrm>
            <a:prstGeom prst="rect">
              <a:avLst/>
            </a:prstGeom>
            <a:grpFill/>
            <a:ln w="12700" cap="sq">
              <a:noFill/>
              <a:miter lim="800000"/>
              <a:headEnd/>
              <a:tailEnd/>
            </a:ln>
            <a:effectLst/>
          </p:spPr>
          <p:txBody>
            <a:bodyPr lIns="91432" tIns="91432" rIns="91432" bIns="91432" anchor="ctr" anchorCtr="1"/>
            <a:lstStyle/>
            <a:p>
              <a:pPr algn="ctr">
                <a:spcBef>
                  <a:spcPct val="25000"/>
                </a:spcBef>
                <a:defRPr/>
              </a:pPr>
              <a:r>
                <a:rPr lang="en-US" sz="1400" b="1" i="1" dirty="0">
                  <a:latin typeface="Tahoma" pitchFamily="34" charset="0"/>
                </a:rPr>
                <a:t>Politiques, procédures</a:t>
              </a:r>
            </a:p>
          </p:txBody>
        </p:sp>
      </p:grpSp>
      <p:sp>
        <p:nvSpPr>
          <p:cNvPr id="14342" name="Title 18"/>
          <p:cNvSpPr>
            <a:spLocks noGrp="1"/>
          </p:cNvSpPr>
          <p:nvPr>
            <p:ph type="title"/>
          </p:nvPr>
        </p:nvSpPr>
        <p:spPr>
          <a:xfrm>
            <a:off x="3810000" y="304800"/>
            <a:ext cx="5105400" cy="906463"/>
          </a:xfrm>
        </p:spPr>
        <p:txBody>
          <a:bodyPr/>
          <a:lstStyle/>
          <a:p>
            <a:pPr algn="r" eaLnBrk="1" hangingPunct="1"/>
            <a:r>
              <a:rPr lang="fr-CA" altLang="en-US" sz="3200" dirty="0" smtClean="0"/>
              <a:t>Pour être en sécurité, nous devons travailler en toute sécurité</a:t>
            </a:r>
          </a:p>
        </p:txBody>
      </p:sp>
      <p:sp>
        <p:nvSpPr>
          <p:cNvPr id="14343" name="AutoShape 9"/>
          <p:cNvSpPr>
            <a:spLocks noChangeArrowheads="1"/>
          </p:cNvSpPr>
          <p:nvPr/>
        </p:nvSpPr>
        <p:spPr bwMode="auto">
          <a:xfrm>
            <a:off x="4256088" y="3808413"/>
            <a:ext cx="3668712" cy="1117600"/>
          </a:xfrm>
          <a:prstGeom prst="chevron">
            <a:avLst>
              <a:gd name="adj" fmla="val 56231"/>
            </a:avLst>
          </a:prstGeom>
          <a:solidFill>
            <a:srgbClr val="7030A0"/>
          </a:solidFill>
          <a:ln w="57150" cmpd="thickThin">
            <a:solidFill>
              <a:schemeClr val="bg2"/>
            </a:solidFill>
            <a:miter lim="800000"/>
            <a:headEnd/>
            <a:tailEnd/>
          </a:ln>
        </p:spPr>
        <p:txBody>
          <a:bodyPr lIns="91419" tIns="45709" rIns="91419" bIns="45709"/>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spcBef>
                <a:spcPct val="45000"/>
              </a:spcBef>
              <a:buClr>
                <a:schemeClr val="tx1"/>
              </a:buClr>
              <a:buFont typeface="Webdings" panose="05030102010509060703" pitchFamily="18" charset="2"/>
              <a:buNone/>
            </a:pPr>
            <a:r>
              <a:rPr lang="en-US" altLang="en-US" sz="1700" b="1">
                <a:solidFill>
                  <a:schemeClr val="tx1"/>
                </a:solidFill>
                <a:latin typeface="Tahoma" panose="020B0604030504040204" pitchFamily="34" charset="0"/>
              </a:rPr>
              <a:t>AMÉLIORATION</a:t>
            </a:r>
          </a:p>
        </p:txBody>
      </p:sp>
      <p:sp>
        <p:nvSpPr>
          <p:cNvPr id="14344" name="Rectangle 13"/>
          <p:cNvSpPr>
            <a:spLocks noChangeArrowheads="1"/>
          </p:cNvSpPr>
          <p:nvPr/>
        </p:nvSpPr>
        <p:spPr bwMode="auto">
          <a:xfrm>
            <a:off x="4789488" y="4108450"/>
            <a:ext cx="2938462"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91419" tIns="91419" rIns="91419" bIns="91419" anchor="ctr" anchorCtr="1"/>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spcBef>
                <a:spcPct val="25000"/>
              </a:spcBef>
              <a:buClrTx/>
              <a:buFontTx/>
              <a:buNone/>
            </a:pPr>
            <a:r>
              <a:rPr lang="en-US" altLang="en-US" b="1" i="1" dirty="0">
                <a:solidFill>
                  <a:schemeClr val="tx1"/>
                </a:solidFill>
                <a:latin typeface="Tahoma" panose="020B0604030504040204" pitchFamily="34" charset="0"/>
              </a:rPr>
              <a:t>Les </a:t>
            </a:r>
            <a:r>
              <a:rPr lang="en-US" altLang="en-US" b="1" i="1" dirty="0" err="1">
                <a:solidFill>
                  <a:schemeClr val="tx1"/>
                </a:solidFill>
                <a:latin typeface="Tahoma" panose="020B0604030504040204" pitchFamily="34" charset="0"/>
              </a:rPr>
              <a:t>équipes</a:t>
            </a:r>
            <a:r>
              <a:rPr lang="en-US" altLang="en-US" b="1" i="1" dirty="0">
                <a:solidFill>
                  <a:schemeClr val="tx1"/>
                </a:solidFill>
                <a:latin typeface="Tahoma" panose="020B0604030504040204" pitchFamily="34" charset="0"/>
              </a:rPr>
              <a:t> </a:t>
            </a:r>
            <a:r>
              <a:rPr lang="en-US" altLang="en-US" b="1" i="1" dirty="0" err="1">
                <a:solidFill>
                  <a:schemeClr val="tx1"/>
                </a:solidFill>
                <a:latin typeface="Tahoma" panose="020B0604030504040204" pitchFamily="34" charset="0"/>
              </a:rPr>
              <a:t>ministérielles</a:t>
            </a:r>
            <a:r>
              <a:rPr lang="en-US" altLang="en-US" b="1" i="1" dirty="0">
                <a:solidFill>
                  <a:schemeClr val="tx1"/>
                </a:solidFill>
                <a:latin typeface="Tahoma" panose="020B0604030504040204" pitchFamily="34" charset="0"/>
              </a:rPr>
              <a:t> et </a:t>
            </a:r>
            <a:r>
              <a:rPr lang="en-US" altLang="en-US" b="1" i="1" dirty="0" err="1">
                <a:solidFill>
                  <a:schemeClr val="tx1"/>
                </a:solidFill>
                <a:latin typeface="Tahoma" panose="020B0604030504040204" pitchFamily="34" charset="0"/>
              </a:rPr>
              <a:t>interfonctionnelles</a:t>
            </a:r>
            <a:r>
              <a:rPr lang="en-US" altLang="en-US" b="1" i="1" dirty="0">
                <a:solidFill>
                  <a:schemeClr val="tx1"/>
                </a:solidFill>
                <a:latin typeface="Tahoma" panose="020B0604030504040204" pitchFamily="34" charset="0"/>
              </a:rPr>
              <a:t> </a:t>
            </a:r>
            <a:r>
              <a:rPr lang="en-US" altLang="en-US" b="1" i="1" dirty="0" err="1">
                <a:solidFill>
                  <a:schemeClr val="tx1"/>
                </a:solidFill>
                <a:latin typeface="Tahoma" panose="020B0604030504040204" pitchFamily="34" charset="0"/>
              </a:rPr>
              <a:t>cherchent</a:t>
            </a:r>
            <a:r>
              <a:rPr lang="en-US" altLang="en-US" b="1" i="1" dirty="0">
                <a:solidFill>
                  <a:schemeClr val="tx1"/>
                </a:solidFill>
                <a:latin typeface="Tahoma" panose="020B0604030504040204" pitchFamily="34" charset="0"/>
              </a:rPr>
              <a:t> à </a:t>
            </a:r>
            <a:r>
              <a:rPr lang="en-US" altLang="en-US" b="1" i="1" dirty="0" err="1">
                <a:solidFill>
                  <a:schemeClr val="tx1"/>
                </a:solidFill>
                <a:latin typeface="Tahoma" panose="020B0604030504040204" pitchFamily="34" charset="0"/>
              </a:rPr>
              <a:t>s'améliorer</a:t>
            </a:r>
            <a:endParaRPr lang="en-US" altLang="en-US" b="1" i="1" dirty="0">
              <a:solidFill>
                <a:schemeClr val="tx1"/>
              </a:solidFill>
              <a:latin typeface="Tahoma" panose="020B0604030504040204" pitchFamily="34" charset="0"/>
            </a:endParaRPr>
          </a:p>
        </p:txBody>
      </p:sp>
      <p:sp>
        <p:nvSpPr>
          <p:cNvPr id="14345" name="AutoShape 10"/>
          <p:cNvSpPr>
            <a:spLocks noChangeArrowheads="1"/>
          </p:cNvSpPr>
          <p:nvPr/>
        </p:nvSpPr>
        <p:spPr bwMode="auto">
          <a:xfrm>
            <a:off x="5667375" y="5006975"/>
            <a:ext cx="3465513" cy="860425"/>
          </a:xfrm>
          <a:prstGeom prst="chevron">
            <a:avLst>
              <a:gd name="adj" fmla="val 62634"/>
            </a:avLst>
          </a:prstGeom>
          <a:solidFill>
            <a:srgbClr val="000000"/>
          </a:solidFill>
          <a:ln w="57150" cmpd="thickThin">
            <a:solidFill>
              <a:schemeClr val="bg2"/>
            </a:solidFill>
            <a:miter lim="800000"/>
            <a:headEnd/>
            <a:tailEnd/>
          </a:ln>
        </p:spPr>
        <p:txBody>
          <a:bodyPr lIns="91419" tIns="45709" rIns="91419" bIns="45709"/>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spcBef>
                <a:spcPct val="45000"/>
              </a:spcBef>
              <a:buClr>
                <a:schemeClr val="tx1"/>
              </a:buClr>
              <a:buFont typeface="Webdings" panose="05030102010509060703" pitchFamily="18" charset="2"/>
              <a:buNone/>
            </a:pPr>
            <a:r>
              <a:rPr lang="en-US" altLang="en-US" sz="1700" b="1">
                <a:solidFill>
                  <a:schemeClr val="tx1"/>
                </a:solidFill>
                <a:latin typeface="Tahoma" panose="020B0604030504040204" pitchFamily="34" charset="0"/>
              </a:rPr>
              <a:t> RESPONSABILITÉ</a:t>
            </a:r>
          </a:p>
        </p:txBody>
      </p:sp>
      <p:sp>
        <p:nvSpPr>
          <p:cNvPr id="14346" name="AutoShape 18"/>
          <p:cNvSpPr>
            <a:spLocks noChangeArrowheads="1"/>
          </p:cNvSpPr>
          <p:nvPr/>
        </p:nvSpPr>
        <p:spPr bwMode="auto">
          <a:xfrm>
            <a:off x="1778000" y="1981200"/>
            <a:ext cx="3556000" cy="838200"/>
          </a:xfrm>
          <a:prstGeom prst="chevron">
            <a:avLst>
              <a:gd name="adj" fmla="val 68605"/>
            </a:avLst>
          </a:prstGeom>
          <a:solidFill>
            <a:srgbClr val="FF0000"/>
          </a:solidFill>
          <a:ln w="57150" cmpd="thickThin">
            <a:solidFill>
              <a:schemeClr val="bg2"/>
            </a:solidFill>
            <a:miter lim="800000"/>
            <a:headEnd/>
            <a:tailEnd/>
          </a:ln>
        </p:spPr>
        <p:txBody>
          <a:bodyPr lIns="0" tIns="0" rIns="91419" bIns="45709" anchorCtr="1"/>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spcBef>
                <a:spcPct val="45000"/>
              </a:spcBef>
              <a:buClr>
                <a:schemeClr val="tx1"/>
              </a:buClr>
              <a:buFont typeface="Webdings" panose="05030102010509060703" pitchFamily="18" charset="2"/>
              <a:buNone/>
            </a:pPr>
            <a:r>
              <a:rPr dirty="0" smtClean="0"/>
              <a:t>      </a:t>
            </a:r>
            <a:r>
              <a:rPr lang="en-US" altLang="en-US" sz="1700" b="1">
                <a:solidFill>
                  <a:schemeClr val="tx1"/>
                </a:solidFill>
                <a:latin typeface="Tahoma" panose="020B0604030504040204" pitchFamily="34" charset="0"/>
              </a:rPr>
              <a:t>Ressources</a:t>
            </a:r>
          </a:p>
        </p:txBody>
      </p:sp>
      <p:sp>
        <p:nvSpPr>
          <p:cNvPr id="14347" name="Rectangle 19"/>
          <p:cNvSpPr>
            <a:spLocks noChangeArrowheads="1"/>
          </p:cNvSpPr>
          <p:nvPr/>
        </p:nvSpPr>
        <p:spPr bwMode="auto">
          <a:xfrm>
            <a:off x="2270125" y="2290763"/>
            <a:ext cx="2566988"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91419" tIns="91419" rIns="91419" bIns="91419" anchor="ctr" anchorCtr="1"/>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spcBef>
                <a:spcPct val="25000"/>
              </a:spcBef>
              <a:buClrTx/>
              <a:buFontTx/>
              <a:buNone/>
            </a:pPr>
            <a:r>
              <a:rPr lang="en-US" altLang="en-US" b="1" i="1" dirty="0">
                <a:solidFill>
                  <a:schemeClr val="tx1"/>
                </a:solidFill>
                <a:latin typeface="Tahoma" panose="020B0604030504040204" pitchFamily="34" charset="0"/>
              </a:rPr>
              <a:t>Budgets, </a:t>
            </a:r>
            <a:r>
              <a:rPr lang="en-US" altLang="en-US" b="1" i="1" dirty="0" err="1">
                <a:solidFill>
                  <a:schemeClr val="tx1"/>
                </a:solidFill>
                <a:latin typeface="Tahoma" panose="020B0604030504040204" pitchFamily="34" charset="0"/>
              </a:rPr>
              <a:t>postes</a:t>
            </a:r>
            <a:r>
              <a:rPr lang="en-US" altLang="en-US" b="1" i="1" dirty="0">
                <a:solidFill>
                  <a:schemeClr val="tx1"/>
                </a:solidFill>
                <a:latin typeface="Tahoma" panose="020B0604030504040204" pitchFamily="34" charset="0"/>
              </a:rPr>
              <a:t>, capital</a:t>
            </a:r>
          </a:p>
        </p:txBody>
      </p:sp>
      <p:sp>
        <p:nvSpPr>
          <p:cNvPr id="14348" name="Rectangle 14"/>
          <p:cNvSpPr>
            <a:spLocks noChangeArrowheads="1"/>
          </p:cNvSpPr>
          <p:nvPr/>
        </p:nvSpPr>
        <p:spPr bwMode="auto">
          <a:xfrm>
            <a:off x="6091238" y="5181600"/>
            <a:ext cx="26416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91419" tIns="91419" rIns="91419" bIns="91419" anchor="ctr" anchorCtr="1"/>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spcBef>
                <a:spcPct val="25000"/>
              </a:spcBef>
              <a:buClrTx/>
              <a:buFontTx/>
              <a:buNone/>
            </a:pPr>
            <a:r>
              <a:rPr lang="en-US" altLang="en-US" b="1" i="1" dirty="0" err="1">
                <a:solidFill>
                  <a:schemeClr val="tx1"/>
                </a:solidFill>
                <a:latin typeface="Tahoma" panose="020B0604030504040204" pitchFamily="34" charset="0"/>
              </a:rPr>
              <a:t>Tenir</a:t>
            </a:r>
            <a:r>
              <a:rPr lang="en-US" altLang="en-US" b="1" i="1" dirty="0">
                <a:solidFill>
                  <a:schemeClr val="tx1"/>
                </a:solidFill>
                <a:latin typeface="Tahoma" panose="020B0604030504040204" pitchFamily="34" charset="0"/>
              </a:rPr>
              <a:t> les gens </a:t>
            </a:r>
            <a:r>
              <a:rPr lang="en-US" altLang="en-US" b="1" i="1" dirty="0" err="1">
                <a:solidFill>
                  <a:schemeClr val="tx1"/>
                </a:solidFill>
                <a:latin typeface="Tahoma" panose="020B0604030504040204" pitchFamily="34" charset="0"/>
              </a:rPr>
              <a:t>responsables</a:t>
            </a:r>
            <a:r>
              <a:rPr lang="en-US" altLang="en-US" b="1" i="1" dirty="0">
                <a:solidFill>
                  <a:schemeClr val="tx1"/>
                </a:solidFill>
                <a:latin typeface="Tahoma" panose="020B0604030504040204" pitchFamily="34" charset="0"/>
              </a:rPr>
              <a:t> </a:t>
            </a:r>
            <a:r>
              <a:rPr lang="en-US" altLang="en-US" b="1" i="1" dirty="0" smtClean="0">
                <a:solidFill>
                  <a:schemeClr val="tx1"/>
                </a:solidFill>
                <a:latin typeface="Tahoma" panose="020B0604030504040204" pitchFamily="34" charset="0"/>
              </a:rPr>
              <a:t/>
            </a:r>
            <a:br>
              <a:rPr lang="en-US" altLang="en-US" b="1" i="1" dirty="0" smtClean="0">
                <a:solidFill>
                  <a:schemeClr val="tx1"/>
                </a:solidFill>
                <a:latin typeface="Tahoma" panose="020B0604030504040204" pitchFamily="34" charset="0"/>
              </a:rPr>
            </a:br>
            <a:r>
              <a:rPr lang="en-US" altLang="en-US" b="1" i="1" dirty="0" smtClean="0">
                <a:solidFill>
                  <a:schemeClr val="tx1"/>
                </a:solidFill>
                <a:latin typeface="Tahoma" panose="020B0604030504040204" pitchFamily="34" charset="0"/>
              </a:rPr>
              <a:t>de </a:t>
            </a:r>
            <a:r>
              <a:rPr lang="en-US" altLang="en-US" b="1" i="1" dirty="0" err="1">
                <a:solidFill>
                  <a:schemeClr val="tx1"/>
                </a:solidFill>
                <a:latin typeface="Tahoma" panose="020B0604030504040204" pitchFamily="34" charset="0"/>
              </a:rPr>
              <a:t>leurs</a:t>
            </a:r>
            <a:r>
              <a:rPr lang="en-US" altLang="en-US" b="1" i="1" dirty="0">
                <a:solidFill>
                  <a:schemeClr val="tx1"/>
                </a:solidFill>
                <a:latin typeface="Tahoma" panose="020B0604030504040204" pitchFamily="34" charset="0"/>
              </a:rPr>
              <a:t> </a:t>
            </a:r>
            <a:r>
              <a:rPr lang="en-US" altLang="en-US" b="1" i="1" dirty="0" err="1">
                <a:solidFill>
                  <a:schemeClr val="tx1"/>
                </a:solidFill>
                <a:latin typeface="Tahoma" panose="020B0604030504040204" pitchFamily="34" charset="0"/>
              </a:rPr>
              <a:t>choix</a:t>
            </a:r>
            <a:endParaRPr lang="en-US" altLang="en-US" b="1" i="1" dirty="0">
              <a:solidFill>
                <a:schemeClr val="tx1"/>
              </a:solidFill>
              <a:latin typeface="Tahoma" panose="020B0604030504040204" pitchFamily="34" charset="0"/>
            </a:endParaRPr>
          </a:p>
        </p:txBody>
      </p:sp>
    </p:spTree>
    <p:extLst>
      <p:ext uri="{BB962C8B-B14F-4D97-AF65-F5344CB8AC3E}">
        <p14:creationId xmlns:p14="http://schemas.microsoft.com/office/powerpoint/2010/main" val="3964178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28600"/>
            <a:ext cx="8385175" cy="762000"/>
          </a:xfrm>
        </p:spPr>
        <p:txBody>
          <a:bodyPr/>
          <a:lstStyle/>
          <a:p>
            <a:r>
              <a:rPr lang="fr-CA" altLang="en-US" sz="3200" dirty="0" smtClean="0"/>
              <a:t>Notre objectif est la haute fiabilité : </a:t>
            </a:r>
            <a:br>
              <a:rPr lang="fr-CA" altLang="en-US" sz="3200" dirty="0" smtClean="0"/>
            </a:br>
            <a:r>
              <a:rPr lang="fr-CA" altLang="en-US" sz="3200" dirty="0" smtClean="0"/>
              <a:t>Gestion de l’imprévu</a:t>
            </a:r>
          </a:p>
        </p:txBody>
      </p:sp>
      <p:sp>
        <p:nvSpPr>
          <p:cNvPr id="16387" name="Rectangle 3"/>
          <p:cNvSpPr>
            <a:spLocks noGrp="1" noChangeArrowheads="1"/>
          </p:cNvSpPr>
          <p:nvPr>
            <p:ph idx="1"/>
          </p:nvPr>
        </p:nvSpPr>
        <p:spPr>
          <a:xfrm>
            <a:off x="2057400" y="1524000"/>
            <a:ext cx="6670675" cy="2462212"/>
          </a:xfrm>
        </p:spPr>
        <p:txBody>
          <a:bodyPr/>
          <a:lstStyle/>
          <a:p>
            <a:pPr>
              <a:lnSpc>
                <a:spcPct val="90000"/>
              </a:lnSpc>
            </a:pPr>
            <a:r>
              <a:rPr lang="fr-CA" altLang="en-US" sz="2200" dirty="0" smtClean="0">
                <a:solidFill>
                  <a:srgbClr val="000000"/>
                </a:solidFill>
              </a:rPr>
              <a:t>Minimiser le risque dans le cadre d’environnements difficiles ou impitoyables, où l’impact de l’échec est trop élevé et les occurrences trop rares pour apprendre par essais et erreurs
</a:t>
            </a:r>
            <a:r>
              <a:rPr lang="fr-CA" dirty="0" smtClean="0"/>
              <a:t/>
            </a:r>
            <a:br>
              <a:rPr lang="fr-CA" dirty="0" smtClean="0"/>
            </a:br>
            <a:r>
              <a:rPr lang="fr-CA" altLang="en-US" dirty="0" smtClean="0">
                <a:solidFill>
                  <a:srgbClr val="000000"/>
                </a:solidFill>
              </a:rPr>
              <a:t> </a:t>
            </a:r>
          </a:p>
          <a:p>
            <a:pPr>
              <a:lnSpc>
                <a:spcPct val="90000"/>
              </a:lnSpc>
            </a:pPr>
            <a:r>
              <a:rPr lang="fr-CA" altLang="en-US" sz="2200" dirty="0" smtClean="0">
                <a:solidFill>
                  <a:srgbClr val="000000"/>
                </a:solidFill>
              </a:rPr>
              <a:t>Préoccupation liée à l'échec</a:t>
            </a:r>
          </a:p>
          <a:p>
            <a:pPr>
              <a:lnSpc>
                <a:spcPct val="90000"/>
              </a:lnSpc>
            </a:pPr>
            <a:r>
              <a:rPr lang="fr-CA" altLang="en-US" sz="2200" dirty="0" smtClean="0">
                <a:solidFill>
                  <a:srgbClr val="000000"/>
                </a:solidFill>
              </a:rPr>
              <a:t>Sensibilité aux opérations</a:t>
            </a:r>
          </a:p>
          <a:p>
            <a:pPr>
              <a:lnSpc>
                <a:spcPct val="90000"/>
              </a:lnSpc>
            </a:pPr>
            <a:r>
              <a:rPr lang="fr-CA" altLang="en-US" sz="2200" dirty="0" smtClean="0">
                <a:solidFill>
                  <a:srgbClr val="000000"/>
                </a:solidFill>
              </a:rPr>
              <a:t>Réticence à simplifier</a:t>
            </a:r>
          </a:p>
          <a:p>
            <a:pPr>
              <a:lnSpc>
                <a:spcPct val="90000"/>
              </a:lnSpc>
            </a:pPr>
            <a:r>
              <a:rPr lang="fr-CA" altLang="en-US" sz="2200" dirty="0" smtClean="0">
                <a:solidFill>
                  <a:srgbClr val="000000"/>
                </a:solidFill>
              </a:rPr>
              <a:t>Engagement envers la résilience</a:t>
            </a:r>
          </a:p>
          <a:p>
            <a:pPr>
              <a:lnSpc>
                <a:spcPct val="90000"/>
              </a:lnSpc>
            </a:pPr>
            <a:r>
              <a:rPr lang="fr-CA" altLang="en-US" sz="2200" dirty="0" smtClean="0">
                <a:solidFill>
                  <a:srgbClr val="000000"/>
                </a:solidFill>
              </a:rPr>
              <a:t>Retenue judiciaire envers l’expertise</a:t>
            </a:r>
          </a:p>
        </p:txBody>
      </p:sp>
      <p:sp>
        <p:nvSpPr>
          <p:cNvPr id="16388" name="Text Box 4"/>
          <p:cNvSpPr txBox="1">
            <a:spLocks noChangeArrowheads="1"/>
          </p:cNvSpPr>
          <p:nvPr/>
        </p:nvSpPr>
        <p:spPr bwMode="auto">
          <a:xfrm>
            <a:off x="4953000" y="5238750"/>
            <a:ext cx="39472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r>
              <a:rPr lang="en-US" altLang="en-US" sz="2000" dirty="0" err="1"/>
              <a:t>Weick</a:t>
            </a:r>
            <a:r>
              <a:rPr lang="en-US" altLang="en-US" sz="2000" dirty="0"/>
              <a:t>, Sutcliffe, Obstfeld </a:t>
            </a:r>
            <a:r>
              <a:rPr lang="en-US" altLang="en-US" sz="2000" dirty="0" smtClean="0"/>
              <a:t>– 1977</a:t>
            </a:r>
            <a:endParaRPr lang="en-US" altLang="en-US" sz="2000" dirty="0"/>
          </a:p>
        </p:txBody>
      </p:sp>
      <p:pic>
        <p:nvPicPr>
          <p:cNvPr id="16389" name="Picture 7" descr="larg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57600"/>
            <a:ext cx="15065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007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txBox="1">
            <a:spLocks/>
          </p:cNvSpPr>
          <p:nvPr/>
        </p:nvSpPr>
        <p:spPr bwMode="auto">
          <a:xfrm>
            <a:off x="381000" y="304800"/>
            <a:ext cx="8385175" cy="136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buClrTx/>
              <a:buFontTx/>
              <a:buNone/>
            </a:pPr>
            <a:r>
              <a:rPr lang="fr-CA" altLang="en-US" sz="3600" b="1" dirty="0" smtClean="0">
                <a:solidFill>
                  <a:srgbClr val="0046AD"/>
                </a:solidFill>
              </a:rPr>
              <a:t>Arithmétique de la sécurité</a:t>
            </a:r>
          </a:p>
          <a:p>
            <a:pPr algn="ctr">
              <a:lnSpc>
                <a:spcPct val="100000"/>
              </a:lnSpc>
              <a:buClrTx/>
              <a:buFontTx/>
              <a:buNone/>
            </a:pPr>
            <a:r>
              <a:rPr lang="fr-CA" altLang="en-US" sz="3600" b="1" dirty="0" smtClean="0">
                <a:solidFill>
                  <a:srgbClr val="0046AD"/>
                </a:solidFill>
              </a:rPr>
              <a:t>(et de la performance en général)</a:t>
            </a:r>
            <a:endParaRPr lang="fr-CA" altLang="en-US" sz="3600" b="1" dirty="0">
              <a:solidFill>
                <a:srgbClr val="0046AD"/>
              </a:solidFill>
            </a:endParaRPr>
          </a:p>
        </p:txBody>
      </p:sp>
      <p:sp>
        <p:nvSpPr>
          <p:cNvPr id="18436" name="Down Arrow 8"/>
          <p:cNvSpPr>
            <a:spLocks noChangeArrowheads="1"/>
          </p:cNvSpPr>
          <p:nvPr/>
        </p:nvSpPr>
        <p:spPr bwMode="auto">
          <a:xfrm>
            <a:off x="4357688" y="2630488"/>
            <a:ext cx="519112" cy="771525"/>
          </a:xfrm>
          <a:prstGeom prst="downArrow">
            <a:avLst>
              <a:gd name="adj1" fmla="val 34157"/>
              <a:gd name="adj2" fmla="val 49982"/>
            </a:avLst>
          </a:prstGeom>
          <a:solidFill>
            <a:srgbClr val="0066FF"/>
          </a:solidFill>
          <a:ln w="9525" algn="ctr">
            <a:solidFill>
              <a:schemeClr val="tx1"/>
            </a:solidFill>
            <a:round/>
            <a:headEnd/>
            <a:tailEnd/>
          </a:ln>
        </p:spPr>
        <p:txBody>
          <a:bodyPr>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eaLnBrk="1" hangingPunct="1">
              <a:lnSpc>
                <a:spcPct val="100000"/>
              </a:lnSpc>
              <a:buClrTx/>
              <a:buFontTx/>
              <a:buNone/>
            </a:pPr>
            <a:endParaRPr lang="en-US" altLang="en-US" sz="3600" dirty="0">
              <a:solidFill>
                <a:srgbClr val="0046AD"/>
              </a:solidFill>
              <a:latin typeface="Times New Roman" panose="02020603050405020304" pitchFamily="18" charset="0"/>
              <a:ea typeface="MS PGothic" panose="020B0600070205080204" pitchFamily="34" charset="-128"/>
            </a:endParaRPr>
          </a:p>
        </p:txBody>
      </p:sp>
      <p:pic>
        <p:nvPicPr>
          <p:cNvPr id="18437" name="Picture 6" descr="C:\Users\Michael Apkon\AppData\Local\Microsoft\Windows\Temporary Internet Files\Content.IE5\U3SVP1PE\Yin_yang.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025" y="35052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000" y="3505200"/>
            <a:ext cx="3135795" cy="769441"/>
          </a:xfrm>
          <a:prstGeom prst="rect">
            <a:avLst/>
          </a:prstGeom>
          <a:noFill/>
        </p:spPr>
        <p:txBody>
          <a:bodyPr wrap="none">
            <a:spAutoFit/>
          </a:bodyPr>
          <a:lstStyle/>
          <a:p>
            <a:pPr>
              <a:defRPr/>
            </a:pPr>
            <a:r>
              <a:rPr lang="en-CA" sz="2200" dirty="0">
                <a:solidFill>
                  <a:srgbClr val="0046AD"/>
                </a:solidFill>
              </a:rPr>
              <a:t>Fiabilité</a:t>
            </a:r>
          </a:p>
          <a:p>
            <a:pPr marL="342900" indent="-342900">
              <a:buFont typeface="Arial" panose="020B0604020202020204" pitchFamily="34" charset="0"/>
              <a:buChar char="•"/>
              <a:defRPr/>
            </a:pPr>
            <a:r>
              <a:rPr lang="en-CA" sz="2200" dirty="0">
                <a:solidFill>
                  <a:srgbClr val="0046AD"/>
                </a:solidFill>
              </a:rPr>
              <a:t>Bien faire les choses</a:t>
            </a:r>
          </a:p>
        </p:txBody>
      </p:sp>
      <p:sp>
        <p:nvSpPr>
          <p:cNvPr id="9" name="TextBox 8"/>
          <p:cNvSpPr txBox="1"/>
          <p:nvPr/>
        </p:nvSpPr>
        <p:spPr>
          <a:xfrm>
            <a:off x="5791200" y="3581400"/>
            <a:ext cx="3406445" cy="769441"/>
          </a:xfrm>
          <a:prstGeom prst="rect">
            <a:avLst/>
          </a:prstGeom>
          <a:noFill/>
        </p:spPr>
        <p:txBody>
          <a:bodyPr wrap="none">
            <a:spAutoFit/>
          </a:bodyPr>
          <a:lstStyle/>
          <a:p>
            <a:pPr>
              <a:defRPr/>
            </a:pPr>
            <a:r>
              <a:rPr lang="en-CA" sz="2200" dirty="0">
                <a:solidFill>
                  <a:srgbClr val="0046AD"/>
                </a:solidFill>
              </a:rPr>
              <a:t>Résilience</a:t>
            </a:r>
          </a:p>
          <a:p>
            <a:pPr marL="342900" indent="-342900">
              <a:buFont typeface="Arial" panose="020B0604020202020204" pitchFamily="34" charset="0"/>
              <a:buChar char="•"/>
              <a:defRPr/>
            </a:pPr>
            <a:r>
              <a:rPr lang="en-CA" sz="2200" dirty="0">
                <a:solidFill>
                  <a:srgbClr val="0046AD"/>
                </a:solidFill>
              </a:rPr>
              <a:t>S'adapter efficacement</a:t>
            </a:r>
          </a:p>
        </p:txBody>
      </p:sp>
      <p:sp>
        <p:nvSpPr>
          <p:cNvPr id="18440" name="TextBox 2"/>
          <p:cNvSpPr txBox="1">
            <a:spLocks noChangeArrowheads="1"/>
          </p:cNvSpPr>
          <p:nvPr/>
        </p:nvSpPr>
        <p:spPr bwMode="auto">
          <a:xfrm>
            <a:off x="228600" y="4724400"/>
            <a:ext cx="304923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r>
              <a:rPr lang="fr-CA" sz="1800" dirty="0" smtClean="0">
                <a:solidFill>
                  <a:srgbClr val="FF0000"/>
                </a:solidFill>
              </a:rPr>
              <a:t>Préoccupation liée à l'échec</a:t>
            </a:r>
          </a:p>
          <a:p>
            <a:pPr>
              <a:lnSpc>
                <a:spcPct val="100000"/>
              </a:lnSpc>
              <a:buClrTx/>
              <a:buFontTx/>
              <a:buNone/>
            </a:pPr>
            <a:r>
              <a:rPr lang="fr-CA" sz="1800" dirty="0" smtClean="0">
                <a:solidFill>
                  <a:srgbClr val="FF0000"/>
                </a:solidFill>
              </a:rPr>
              <a:t>Plateforme d'urgence</a:t>
            </a:r>
          </a:p>
          <a:p>
            <a:pPr>
              <a:lnSpc>
                <a:spcPct val="100000"/>
              </a:lnSpc>
              <a:buClrTx/>
              <a:buFontTx/>
              <a:buNone/>
            </a:pPr>
            <a:r>
              <a:rPr lang="fr-CA" sz="1800" dirty="0" smtClean="0">
                <a:solidFill>
                  <a:srgbClr val="FF0000"/>
                </a:solidFill>
              </a:rPr>
              <a:t>Normalisation</a:t>
            </a:r>
            <a:endParaRPr lang="fr-CA" sz="1800" dirty="0">
              <a:solidFill>
                <a:srgbClr val="FF0000"/>
              </a:solidFill>
            </a:endParaRPr>
          </a:p>
        </p:txBody>
      </p:sp>
      <p:sp>
        <p:nvSpPr>
          <p:cNvPr id="18441" name="TextBox 9"/>
          <p:cNvSpPr txBox="1">
            <a:spLocks noChangeArrowheads="1"/>
          </p:cNvSpPr>
          <p:nvPr/>
        </p:nvSpPr>
        <p:spPr bwMode="auto">
          <a:xfrm>
            <a:off x="6172200" y="4724400"/>
            <a:ext cx="278794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r>
              <a:rPr lang="fr-CA" sz="1800" dirty="0" smtClean="0">
                <a:solidFill>
                  <a:srgbClr val="FF0000"/>
                </a:solidFill>
              </a:rPr>
              <a:t>Célébration du succès</a:t>
            </a:r>
          </a:p>
          <a:p>
            <a:pPr>
              <a:lnSpc>
                <a:spcPct val="100000"/>
              </a:lnSpc>
              <a:buClrTx/>
              <a:buFontTx/>
              <a:buNone/>
            </a:pPr>
            <a:r>
              <a:rPr lang="fr-CA" sz="1800" dirty="0" smtClean="0">
                <a:solidFill>
                  <a:srgbClr val="FF0000"/>
                </a:solidFill>
              </a:rPr>
              <a:t>Interrogation appréciative</a:t>
            </a:r>
          </a:p>
          <a:p>
            <a:pPr>
              <a:lnSpc>
                <a:spcPct val="100000"/>
              </a:lnSpc>
              <a:buClrTx/>
              <a:buFontTx/>
              <a:buNone/>
            </a:pPr>
            <a:r>
              <a:rPr lang="fr-CA" sz="1800" dirty="0" smtClean="0">
                <a:solidFill>
                  <a:srgbClr val="FF0000"/>
                </a:solidFill>
              </a:rPr>
              <a:t>Improvisation sélective</a:t>
            </a:r>
            <a:endParaRPr lang="fr-CA" sz="1800" dirty="0">
              <a:solidFill>
                <a:srgbClr val="FF0000"/>
              </a:solidFill>
            </a:endParaRPr>
          </a:p>
        </p:txBody>
      </p:sp>
      <p:sp>
        <p:nvSpPr>
          <p:cNvPr id="4" name="TextBox 3"/>
          <p:cNvSpPr txBox="1"/>
          <p:nvPr/>
        </p:nvSpPr>
        <p:spPr>
          <a:xfrm>
            <a:off x="2057400" y="2209563"/>
            <a:ext cx="7315200" cy="369332"/>
          </a:xfrm>
          <a:prstGeom prst="rect">
            <a:avLst/>
          </a:prstGeom>
          <a:noFill/>
        </p:spPr>
        <p:txBody>
          <a:bodyPr wrap="square" rtlCol="0">
            <a:spAutoFit/>
          </a:bodyPr>
          <a:lstStyle/>
          <a:p>
            <a:r>
              <a:rPr lang="en-CA" i="1" dirty="0" smtClean="0">
                <a:solidFill>
                  <a:srgbClr val="0046AD"/>
                </a:solidFill>
                <a:latin typeface="Arial" panose="020B0604020202020204" pitchFamily="34" charset="0"/>
                <a:cs typeface="Arial" panose="020B0604020202020204" pitchFamily="34" charset="0"/>
              </a:rPr>
              <a:t>La sécurité = Evite les ennuis + Sortir des ennuis</a:t>
            </a:r>
            <a:endParaRPr lang="en-CA" i="1" dirty="0">
              <a:solidFill>
                <a:srgbClr val="0046A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5166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304800"/>
            <a:ext cx="8385175" cy="971550"/>
          </a:xfrm>
        </p:spPr>
        <p:txBody>
          <a:bodyPr/>
          <a:lstStyle/>
          <a:p>
            <a:r>
              <a:rPr lang="fr-CA" altLang="en-US" sz="3600" dirty="0" smtClean="0"/>
              <a:t>Amélioration de la sécurité </a:t>
            </a:r>
            <a:br>
              <a:rPr lang="fr-CA" altLang="en-US" sz="3600" dirty="0" smtClean="0"/>
            </a:br>
            <a:r>
              <a:rPr lang="fr-CA" altLang="en-US" sz="3600" dirty="0" smtClean="0"/>
              <a:t>et réduction des risques</a:t>
            </a:r>
          </a:p>
        </p:txBody>
      </p:sp>
      <p:sp>
        <p:nvSpPr>
          <p:cNvPr id="20483" name="Text Box 3"/>
          <p:cNvSpPr txBox="1">
            <a:spLocks noChangeArrowheads="1"/>
          </p:cNvSpPr>
          <p:nvPr/>
        </p:nvSpPr>
        <p:spPr bwMode="auto">
          <a:xfrm>
            <a:off x="2255838" y="5919788"/>
            <a:ext cx="35846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eaLnBrk="1" hangingPunct="1">
              <a:lnSpc>
                <a:spcPct val="100000"/>
              </a:lnSpc>
              <a:spcBef>
                <a:spcPct val="20000"/>
              </a:spcBef>
              <a:buClr>
                <a:srgbClr val="144BA0"/>
              </a:buClr>
              <a:buFont typeface="Wingdings" panose="05000000000000000000" pitchFamily="2" charset="2"/>
              <a:buChar char="§"/>
            </a:pPr>
            <a:r>
              <a:rPr lang="en-US" altLang="en-US" sz="2000" b="1" dirty="0" err="1">
                <a:latin typeface="Palatino Linotype" panose="02040502050505030304" pitchFamily="18" charset="0"/>
              </a:rPr>
              <a:t>Adapté</a:t>
            </a:r>
            <a:r>
              <a:rPr lang="en-US" altLang="en-US" sz="2000" b="1" dirty="0">
                <a:latin typeface="Palatino Linotype" panose="02040502050505030304" pitchFamily="18" charset="0"/>
              </a:rPr>
              <a:t> </a:t>
            </a:r>
            <a:r>
              <a:rPr lang="en-US" altLang="en-US" sz="2000" b="1" dirty="0" smtClean="0">
                <a:latin typeface="Palatino Linotype" panose="02040502050505030304" pitchFamily="18" charset="0"/>
              </a:rPr>
              <a:t>de </a:t>
            </a:r>
            <a:r>
              <a:rPr lang="en-US" altLang="en-US" sz="2000" b="1" dirty="0">
                <a:latin typeface="Palatino Linotype" panose="02040502050505030304" pitchFamily="18" charset="0"/>
              </a:rPr>
              <a:t>Reason, J, 1997</a:t>
            </a:r>
          </a:p>
        </p:txBody>
      </p:sp>
      <p:sp>
        <p:nvSpPr>
          <p:cNvPr id="20484" name="Rectangle 4"/>
          <p:cNvSpPr>
            <a:spLocks noChangeArrowheads="1"/>
          </p:cNvSpPr>
          <p:nvPr/>
        </p:nvSpPr>
        <p:spPr bwMode="auto">
          <a:xfrm>
            <a:off x="2981325" y="2325688"/>
            <a:ext cx="136525" cy="498475"/>
          </a:xfrm>
          <a:prstGeom prst="rect">
            <a:avLst/>
          </a:prstGeom>
          <a:solidFill>
            <a:srgbClr val="000000"/>
          </a:solidFill>
          <a:ln w="9525" algn="ctr">
            <a:solidFill>
              <a:srgbClr val="FFFFFF"/>
            </a:solidFill>
            <a:miter lim="800000"/>
            <a:headEnd/>
            <a:tailEnd/>
          </a:ln>
        </p:spPr>
        <p:txBody>
          <a:bodyPr wrap="none" anchor="ct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endParaRPr lang="en-US" altLang="en-US" sz="1800"/>
          </a:p>
        </p:txBody>
      </p:sp>
      <p:sp>
        <p:nvSpPr>
          <p:cNvPr id="20485" name="Rectangle 5"/>
          <p:cNvSpPr>
            <a:spLocks noChangeArrowheads="1"/>
          </p:cNvSpPr>
          <p:nvPr/>
        </p:nvSpPr>
        <p:spPr bwMode="auto">
          <a:xfrm>
            <a:off x="3255963" y="2325688"/>
            <a:ext cx="138112" cy="498475"/>
          </a:xfrm>
          <a:prstGeom prst="rect">
            <a:avLst/>
          </a:prstGeom>
          <a:solidFill>
            <a:srgbClr val="000000"/>
          </a:solidFill>
          <a:ln w="9525" algn="ctr">
            <a:solidFill>
              <a:srgbClr val="FFFFFF"/>
            </a:solidFill>
            <a:miter lim="800000"/>
            <a:headEnd/>
            <a:tailEnd/>
          </a:ln>
        </p:spPr>
        <p:txBody>
          <a:bodyPr wrap="none" anchor="ct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endParaRPr lang="en-US" altLang="en-US" sz="1800"/>
          </a:p>
        </p:txBody>
      </p:sp>
      <p:sp>
        <p:nvSpPr>
          <p:cNvPr id="20486" name="Rectangle 6"/>
          <p:cNvSpPr>
            <a:spLocks noChangeArrowheads="1"/>
          </p:cNvSpPr>
          <p:nvPr/>
        </p:nvSpPr>
        <p:spPr bwMode="auto">
          <a:xfrm>
            <a:off x="3530600" y="2325688"/>
            <a:ext cx="138113" cy="498475"/>
          </a:xfrm>
          <a:prstGeom prst="rect">
            <a:avLst/>
          </a:prstGeom>
          <a:solidFill>
            <a:srgbClr val="000000"/>
          </a:solidFill>
          <a:ln w="9525" algn="ctr">
            <a:solidFill>
              <a:srgbClr val="FFFFFF"/>
            </a:solidFill>
            <a:miter lim="800000"/>
            <a:headEnd/>
            <a:tailEnd/>
          </a:ln>
        </p:spPr>
        <p:txBody>
          <a:bodyPr wrap="none" anchor="ct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endParaRPr lang="en-US" altLang="en-US" sz="1800"/>
          </a:p>
        </p:txBody>
      </p:sp>
      <p:sp>
        <p:nvSpPr>
          <p:cNvPr id="20487" name="Rectangle 7"/>
          <p:cNvSpPr>
            <a:spLocks noChangeArrowheads="1"/>
          </p:cNvSpPr>
          <p:nvPr/>
        </p:nvSpPr>
        <p:spPr bwMode="auto">
          <a:xfrm>
            <a:off x="3806825" y="2325688"/>
            <a:ext cx="136525" cy="498475"/>
          </a:xfrm>
          <a:prstGeom prst="rect">
            <a:avLst/>
          </a:prstGeom>
          <a:solidFill>
            <a:srgbClr val="000000"/>
          </a:solidFill>
          <a:ln w="9525" algn="ctr">
            <a:solidFill>
              <a:srgbClr val="FFFFFF"/>
            </a:solidFill>
            <a:miter lim="800000"/>
            <a:headEnd/>
            <a:tailEnd/>
          </a:ln>
        </p:spPr>
        <p:txBody>
          <a:bodyPr wrap="none" anchor="ct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endParaRPr lang="en-US" altLang="en-US" sz="1800"/>
          </a:p>
        </p:txBody>
      </p:sp>
      <p:sp>
        <p:nvSpPr>
          <p:cNvPr id="20488" name="Rectangle 8"/>
          <p:cNvSpPr>
            <a:spLocks noChangeArrowheads="1"/>
          </p:cNvSpPr>
          <p:nvPr/>
        </p:nvSpPr>
        <p:spPr bwMode="auto">
          <a:xfrm>
            <a:off x="2981325" y="2947988"/>
            <a:ext cx="136525" cy="496887"/>
          </a:xfrm>
          <a:prstGeom prst="rect">
            <a:avLst/>
          </a:prstGeom>
          <a:solidFill>
            <a:srgbClr val="000000"/>
          </a:solidFill>
          <a:ln w="9525" algn="ctr">
            <a:solidFill>
              <a:srgbClr val="FFFFFF"/>
            </a:solidFill>
            <a:miter lim="800000"/>
            <a:headEnd/>
            <a:tailEnd/>
          </a:ln>
        </p:spPr>
        <p:txBody>
          <a:bodyPr wrap="none" anchor="ct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endParaRPr lang="en-US" altLang="en-US" sz="1800"/>
          </a:p>
        </p:txBody>
      </p:sp>
      <p:sp>
        <p:nvSpPr>
          <p:cNvPr id="20489" name="Rectangle 9"/>
          <p:cNvSpPr>
            <a:spLocks noChangeArrowheads="1"/>
          </p:cNvSpPr>
          <p:nvPr/>
        </p:nvSpPr>
        <p:spPr bwMode="auto">
          <a:xfrm>
            <a:off x="3255963" y="2947988"/>
            <a:ext cx="138112" cy="496887"/>
          </a:xfrm>
          <a:prstGeom prst="rect">
            <a:avLst/>
          </a:prstGeom>
          <a:solidFill>
            <a:srgbClr val="000000"/>
          </a:solidFill>
          <a:ln w="9525" algn="ctr">
            <a:solidFill>
              <a:srgbClr val="FFFFFF"/>
            </a:solidFill>
            <a:miter lim="800000"/>
            <a:headEnd/>
            <a:tailEnd/>
          </a:ln>
        </p:spPr>
        <p:txBody>
          <a:bodyPr wrap="none" anchor="ct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endParaRPr lang="en-US" altLang="en-US" sz="1800"/>
          </a:p>
        </p:txBody>
      </p:sp>
      <p:sp>
        <p:nvSpPr>
          <p:cNvPr id="20490" name="Rectangle 10"/>
          <p:cNvSpPr>
            <a:spLocks noChangeArrowheads="1"/>
          </p:cNvSpPr>
          <p:nvPr/>
        </p:nvSpPr>
        <p:spPr bwMode="auto">
          <a:xfrm>
            <a:off x="3530600" y="2947988"/>
            <a:ext cx="138113" cy="496887"/>
          </a:xfrm>
          <a:prstGeom prst="rect">
            <a:avLst/>
          </a:prstGeom>
          <a:solidFill>
            <a:srgbClr val="000000"/>
          </a:solidFill>
          <a:ln w="9525" algn="ctr">
            <a:solidFill>
              <a:srgbClr val="FFFFFF"/>
            </a:solidFill>
            <a:miter lim="800000"/>
            <a:headEnd/>
            <a:tailEnd/>
          </a:ln>
        </p:spPr>
        <p:txBody>
          <a:bodyPr wrap="none" anchor="ct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endParaRPr lang="en-US" altLang="en-US" sz="1800"/>
          </a:p>
        </p:txBody>
      </p:sp>
      <p:sp>
        <p:nvSpPr>
          <p:cNvPr id="20491" name="Rectangle 11"/>
          <p:cNvSpPr>
            <a:spLocks noChangeArrowheads="1"/>
          </p:cNvSpPr>
          <p:nvPr/>
        </p:nvSpPr>
        <p:spPr bwMode="auto">
          <a:xfrm>
            <a:off x="3806825" y="2947988"/>
            <a:ext cx="136525" cy="496887"/>
          </a:xfrm>
          <a:prstGeom prst="rect">
            <a:avLst/>
          </a:prstGeom>
          <a:solidFill>
            <a:srgbClr val="000000"/>
          </a:solidFill>
          <a:ln w="9525" algn="ctr">
            <a:solidFill>
              <a:srgbClr val="FFFFFF"/>
            </a:solidFill>
            <a:miter lim="800000"/>
            <a:headEnd/>
            <a:tailEnd/>
          </a:ln>
        </p:spPr>
        <p:txBody>
          <a:bodyPr wrap="none" anchor="ct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endParaRPr lang="en-US" altLang="en-US" sz="1800"/>
          </a:p>
        </p:txBody>
      </p:sp>
      <p:sp>
        <p:nvSpPr>
          <p:cNvPr id="20492" name="AutoShape 12"/>
          <p:cNvSpPr>
            <a:spLocks noChangeArrowheads="1"/>
          </p:cNvSpPr>
          <p:nvPr/>
        </p:nvSpPr>
        <p:spPr bwMode="auto">
          <a:xfrm>
            <a:off x="4219575" y="1676400"/>
            <a:ext cx="3095625" cy="2362200"/>
          </a:xfrm>
          <a:prstGeom prst="irregularSeal2">
            <a:avLst/>
          </a:prstGeom>
          <a:solidFill>
            <a:srgbClr val="EC1E1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eaLnBrk="1" hangingPunct="1">
              <a:lnSpc>
                <a:spcPct val="100000"/>
              </a:lnSpc>
              <a:spcBef>
                <a:spcPct val="20000"/>
              </a:spcBef>
              <a:buClr>
                <a:srgbClr val="144BA0"/>
              </a:buClr>
              <a:buFont typeface="Wingdings" panose="05000000000000000000" pitchFamily="2" charset="2"/>
              <a:buChar char="§"/>
            </a:pPr>
            <a:r>
              <a:rPr lang="en-US" altLang="en-US" sz="3200" b="1">
                <a:latin typeface="Palatino Linotype" panose="02040502050505030304" pitchFamily="18" charset="0"/>
              </a:rPr>
              <a:t>Préjudice</a:t>
            </a:r>
          </a:p>
        </p:txBody>
      </p:sp>
      <p:sp>
        <p:nvSpPr>
          <p:cNvPr id="20493" name="Rectangle 13"/>
          <p:cNvSpPr>
            <a:spLocks noChangeArrowheads="1"/>
          </p:cNvSpPr>
          <p:nvPr/>
        </p:nvSpPr>
        <p:spPr bwMode="auto">
          <a:xfrm>
            <a:off x="228600" y="2139950"/>
            <a:ext cx="2408238" cy="155416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endParaRPr lang="en-US" altLang="en-US" sz="1800"/>
          </a:p>
        </p:txBody>
      </p:sp>
      <p:sp>
        <p:nvSpPr>
          <p:cNvPr id="20494" name="Text Box 14"/>
          <p:cNvSpPr txBox="1">
            <a:spLocks noChangeArrowheads="1"/>
          </p:cNvSpPr>
          <p:nvPr/>
        </p:nvSpPr>
        <p:spPr bwMode="auto">
          <a:xfrm>
            <a:off x="668338" y="3198813"/>
            <a:ext cx="16938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eaLnBrk="1" hangingPunct="1">
              <a:lnSpc>
                <a:spcPct val="100000"/>
              </a:lnSpc>
              <a:spcBef>
                <a:spcPct val="20000"/>
              </a:spcBef>
              <a:buClr>
                <a:srgbClr val="144BA0"/>
              </a:buClr>
            </a:pPr>
            <a:r>
              <a:rPr lang="en-US" altLang="en-US" sz="2800" b="1" dirty="0" err="1">
                <a:latin typeface="Palatino Linotype" panose="02040502050505030304" pitchFamily="18" charset="0"/>
              </a:rPr>
              <a:t>Risques</a:t>
            </a:r>
            <a:endParaRPr lang="en-US" altLang="en-US" sz="2800" b="1" dirty="0">
              <a:latin typeface="Palatino Linotype" panose="02040502050505030304" pitchFamily="18" charset="0"/>
            </a:endParaRPr>
          </a:p>
        </p:txBody>
      </p:sp>
      <p:sp>
        <p:nvSpPr>
          <p:cNvPr id="20495" name="AutoShape 15"/>
          <p:cNvSpPr>
            <a:spLocks noChangeArrowheads="1"/>
          </p:cNvSpPr>
          <p:nvPr/>
        </p:nvSpPr>
        <p:spPr bwMode="auto">
          <a:xfrm>
            <a:off x="434975" y="2263775"/>
            <a:ext cx="1927225" cy="931863"/>
          </a:xfrm>
          <a:prstGeom prst="roundRect">
            <a:avLst>
              <a:gd name="adj" fmla="val 16667"/>
            </a:avLst>
          </a:prstGeom>
          <a:solidFill>
            <a:srgbClr val="EC1E1E"/>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eaLnBrk="1" hangingPunct="1">
              <a:lnSpc>
                <a:spcPct val="100000"/>
              </a:lnSpc>
              <a:spcBef>
                <a:spcPct val="20000"/>
              </a:spcBef>
              <a:buClr>
                <a:srgbClr val="144BA0"/>
              </a:buClr>
            </a:pPr>
            <a:r>
              <a:rPr lang="en-US" altLang="en-US" sz="1800" b="1">
                <a:latin typeface="Palatino Linotype" panose="02040502050505030304" pitchFamily="18" charset="0"/>
              </a:rPr>
              <a:t>DANGER</a:t>
            </a:r>
          </a:p>
        </p:txBody>
      </p:sp>
      <p:sp>
        <p:nvSpPr>
          <p:cNvPr id="20496" name="Oval 16"/>
          <p:cNvSpPr>
            <a:spLocks noChangeArrowheads="1"/>
          </p:cNvSpPr>
          <p:nvPr/>
        </p:nvSpPr>
        <p:spPr bwMode="auto">
          <a:xfrm>
            <a:off x="641350" y="2451100"/>
            <a:ext cx="1582738" cy="5588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eaLnBrk="1" hangingPunct="1">
              <a:lnSpc>
                <a:spcPct val="100000"/>
              </a:lnSpc>
              <a:spcBef>
                <a:spcPct val="20000"/>
              </a:spcBef>
              <a:buClr>
                <a:srgbClr val="144BA0"/>
              </a:buClr>
              <a:buFont typeface="Wingdings" panose="05000000000000000000" pitchFamily="2" charset="2"/>
              <a:buChar char="§"/>
            </a:pPr>
            <a:endParaRPr lang="en-US" altLang="en-US" sz="2800" b="1">
              <a:latin typeface="Palatino Linotype" panose="02040502050505030304" pitchFamily="18" charset="0"/>
            </a:endParaRPr>
          </a:p>
        </p:txBody>
      </p:sp>
      <p:sp>
        <p:nvSpPr>
          <p:cNvPr id="20497" name="Line 17"/>
          <p:cNvSpPr>
            <a:spLocks noChangeShapeType="1"/>
          </p:cNvSpPr>
          <p:nvPr/>
        </p:nvSpPr>
        <p:spPr bwMode="auto">
          <a:xfrm>
            <a:off x="2636838" y="2886075"/>
            <a:ext cx="1789112"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8" name="Text Box 18"/>
          <p:cNvSpPr txBox="1">
            <a:spLocks noChangeArrowheads="1"/>
          </p:cNvSpPr>
          <p:nvPr/>
        </p:nvSpPr>
        <p:spPr bwMode="auto">
          <a:xfrm>
            <a:off x="2636838" y="3571875"/>
            <a:ext cx="1682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eaLnBrk="1" hangingPunct="1">
              <a:lnSpc>
                <a:spcPct val="100000"/>
              </a:lnSpc>
              <a:buClrTx/>
              <a:buFontTx/>
              <a:buNone/>
            </a:pPr>
            <a:r>
              <a:rPr lang="en-US" altLang="en-US" sz="2800" b="1">
                <a:latin typeface="Palatino Linotype" panose="02040502050505030304" pitchFamily="18" charset="0"/>
              </a:rPr>
              <a:t>Défenses</a:t>
            </a:r>
          </a:p>
        </p:txBody>
      </p:sp>
      <p:sp>
        <p:nvSpPr>
          <p:cNvPr id="20499" name="Line 19"/>
          <p:cNvSpPr>
            <a:spLocks noChangeShapeType="1"/>
          </p:cNvSpPr>
          <p:nvPr/>
        </p:nvSpPr>
        <p:spPr bwMode="auto">
          <a:xfrm>
            <a:off x="6973888" y="2895600"/>
            <a:ext cx="874712"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0" name="Text Box 20"/>
          <p:cNvSpPr txBox="1">
            <a:spLocks noChangeArrowheads="1"/>
          </p:cNvSpPr>
          <p:nvPr/>
        </p:nvSpPr>
        <p:spPr bwMode="auto">
          <a:xfrm>
            <a:off x="7797800" y="2649538"/>
            <a:ext cx="13255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eaLnBrk="1" hangingPunct="1">
              <a:lnSpc>
                <a:spcPct val="100000"/>
              </a:lnSpc>
              <a:buClrTx/>
              <a:buFontTx/>
              <a:buNone/>
            </a:pPr>
            <a:r>
              <a:rPr lang="en-US" altLang="en-US" sz="2800" b="1" dirty="0">
                <a:latin typeface="Palatino Linotype" panose="02040502050505030304" pitchFamily="18" charset="0"/>
              </a:rPr>
              <a:t>Secours</a:t>
            </a:r>
          </a:p>
        </p:txBody>
      </p:sp>
      <p:sp>
        <p:nvSpPr>
          <p:cNvPr id="20501" name="Text Box 21"/>
          <p:cNvSpPr txBox="1">
            <a:spLocks noChangeArrowheads="1"/>
          </p:cNvSpPr>
          <p:nvPr/>
        </p:nvSpPr>
        <p:spPr bwMode="auto">
          <a:xfrm>
            <a:off x="457200" y="4338638"/>
            <a:ext cx="2130425"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eaLnBrk="1" hangingPunct="1">
              <a:lnSpc>
                <a:spcPct val="100000"/>
              </a:lnSpc>
              <a:buClrTx/>
              <a:buFontTx/>
              <a:buNone/>
            </a:pPr>
            <a:r>
              <a:rPr lang="en-US" altLang="en-US" sz="3600" dirty="0" err="1">
                <a:latin typeface="Palatino Linotype" panose="02040502050505030304" pitchFamily="18" charset="0"/>
              </a:rPr>
              <a:t>Éliminer</a:t>
            </a:r>
            <a:endParaRPr lang="en-US" altLang="en-US" sz="3600" dirty="0">
              <a:latin typeface="Palatino Linotype" panose="02040502050505030304" pitchFamily="18" charset="0"/>
            </a:endParaRPr>
          </a:p>
        </p:txBody>
      </p:sp>
      <p:sp>
        <p:nvSpPr>
          <p:cNvPr id="20502" name="Text Box 22"/>
          <p:cNvSpPr txBox="1">
            <a:spLocks noChangeArrowheads="1"/>
          </p:cNvSpPr>
          <p:nvPr/>
        </p:nvSpPr>
        <p:spPr bwMode="auto">
          <a:xfrm>
            <a:off x="2763838" y="4338638"/>
            <a:ext cx="16716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eaLnBrk="1" hangingPunct="1">
              <a:lnSpc>
                <a:spcPct val="100000"/>
              </a:lnSpc>
              <a:buClrTx/>
              <a:buFontTx/>
              <a:buNone/>
            </a:pPr>
            <a:r>
              <a:rPr lang="en-US" altLang="en-US" sz="3600" dirty="0" err="1">
                <a:latin typeface="Palatino Linotype" panose="02040502050505030304" pitchFamily="18" charset="0"/>
              </a:rPr>
              <a:t>Améliorer</a:t>
            </a:r>
            <a:endParaRPr lang="en-US" altLang="en-US" sz="3600" dirty="0">
              <a:latin typeface="Palatino Linotype" panose="02040502050505030304" pitchFamily="18" charset="0"/>
            </a:endParaRPr>
          </a:p>
        </p:txBody>
      </p:sp>
      <p:sp>
        <p:nvSpPr>
          <p:cNvPr id="20503" name="Text Box 23"/>
          <p:cNvSpPr txBox="1">
            <a:spLocks noChangeArrowheads="1"/>
          </p:cNvSpPr>
          <p:nvPr/>
        </p:nvSpPr>
        <p:spPr bwMode="auto">
          <a:xfrm>
            <a:off x="7391400" y="431165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eaLnBrk="1" hangingPunct="1">
              <a:lnSpc>
                <a:spcPct val="100000"/>
              </a:lnSpc>
              <a:buClrTx/>
              <a:buFontTx/>
              <a:buNone/>
            </a:pPr>
            <a:r>
              <a:rPr lang="en-US" altLang="en-US" sz="3600" dirty="0">
                <a:latin typeface="Palatino Linotype" panose="02040502050505030304" pitchFamily="18" charset="0"/>
              </a:rPr>
              <a:t>Assurer</a:t>
            </a:r>
          </a:p>
        </p:txBody>
      </p:sp>
      <p:sp>
        <p:nvSpPr>
          <p:cNvPr id="20504" name="Line 24"/>
          <p:cNvSpPr>
            <a:spLocks noChangeShapeType="1"/>
          </p:cNvSpPr>
          <p:nvPr/>
        </p:nvSpPr>
        <p:spPr bwMode="auto">
          <a:xfrm>
            <a:off x="381000" y="5257800"/>
            <a:ext cx="35814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5" name="Line 25"/>
          <p:cNvSpPr>
            <a:spLocks noChangeShapeType="1"/>
          </p:cNvSpPr>
          <p:nvPr/>
        </p:nvSpPr>
        <p:spPr bwMode="auto">
          <a:xfrm>
            <a:off x="6096000" y="5257800"/>
            <a:ext cx="28194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6" name="Text Box 26"/>
          <p:cNvSpPr txBox="1">
            <a:spLocks noChangeArrowheads="1"/>
          </p:cNvSpPr>
          <p:nvPr/>
        </p:nvSpPr>
        <p:spPr bwMode="auto">
          <a:xfrm>
            <a:off x="1595438" y="52720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eaLnBrk="1" hangingPunct="1">
              <a:lnSpc>
                <a:spcPct val="100000"/>
              </a:lnSpc>
              <a:spcBef>
                <a:spcPct val="20000"/>
              </a:spcBef>
              <a:buClr>
                <a:srgbClr val="144BA0"/>
              </a:buClr>
            </a:pPr>
            <a:r>
              <a:rPr lang="en-US" altLang="en-US" sz="1800" b="1">
                <a:latin typeface="Palatino Linotype" panose="02040502050505030304" pitchFamily="18" charset="0"/>
              </a:rPr>
              <a:t>Prévenir l'apparition</a:t>
            </a:r>
          </a:p>
        </p:txBody>
      </p:sp>
      <p:sp>
        <p:nvSpPr>
          <p:cNvPr id="20507" name="Text Box 27"/>
          <p:cNvSpPr txBox="1">
            <a:spLocks noChangeArrowheads="1"/>
          </p:cNvSpPr>
          <p:nvPr/>
        </p:nvSpPr>
        <p:spPr bwMode="auto">
          <a:xfrm>
            <a:off x="6580188" y="5272088"/>
            <a:ext cx="1878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eaLnBrk="1" hangingPunct="1">
              <a:lnSpc>
                <a:spcPct val="100000"/>
              </a:lnSpc>
              <a:spcBef>
                <a:spcPct val="20000"/>
              </a:spcBef>
              <a:buClr>
                <a:srgbClr val="144BA0"/>
              </a:buClr>
            </a:pPr>
            <a:r>
              <a:rPr lang="en-US" altLang="en-US" sz="1800" b="1">
                <a:latin typeface="Palatino Linotype" panose="02040502050505030304" pitchFamily="18" charset="0"/>
              </a:rPr>
              <a:t>Minimiser l’effet</a:t>
            </a:r>
          </a:p>
        </p:txBody>
      </p:sp>
    </p:spTree>
    <p:extLst>
      <p:ext uri="{BB962C8B-B14F-4D97-AF65-F5344CB8AC3E}">
        <p14:creationId xmlns:p14="http://schemas.microsoft.com/office/powerpoint/2010/main" val="3259260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5_newstrat">
  <a:themeElements>
    <a:clrScheme name="newstrat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newstrat">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defRPr>
        </a:defPPr>
      </a:lstStyle>
    </a:lnDef>
  </a:objectDefaults>
  <a:extraClrSchemeLst>
    <a:extraClrScheme>
      <a:clrScheme name="newstrat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newstrat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newstrat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newstrat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newstrat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newstrat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newstrat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newstrat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60A458A7EF0246B8887B4CF240E412" ma:contentTypeVersion="0" ma:contentTypeDescription="Create a new document." ma:contentTypeScope="" ma:versionID="ec022d04bef611f0bada2eadfe6c744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20103C-DFB6-4C40-B934-D8EF3AFFAFEE}">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customXml/itemProps2.xml><?xml version="1.0" encoding="utf-8"?>
<ds:datastoreItem xmlns:ds="http://schemas.openxmlformats.org/officeDocument/2006/customXml" ds:itemID="{5C9FAD2A-2DDE-4E96-BB8F-F79B12CB7259}">
  <ds:schemaRefs>
    <ds:schemaRef ds:uri="http://schemas.microsoft.com/sharepoint/v3/contenttype/forms"/>
  </ds:schemaRefs>
</ds:datastoreItem>
</file>

<file path=customXml/itemProps3.xml><?xml version="1.0" encoding="utf-8"?>
<ds:datastoreItem xmlns:ds="http://schemas.openxmlformats.org/officeDocument/2006/customXml" ds:itemID="{3200B46D-C8E3-404C-A7F9-5AD34B8B89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499</TotalTime>
  <Words>1164</Words>
  <Application>Microsoft Office PowerPoint</Application>
  <PresentationFormat>On-screen Show (4:3)</PresentationFormat>
  <Paragraphs>208</Paragraphs>
  <Slides>18</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MS PGothic</vt:lpstr>
      <vt:lpstr>Arial</vt:lpstr>
      <vt:lpstr>Calibri</vt:lpstr>
      <vt:lpstr>Corbel</vt:lpstr>
      <vt:lpstr>Helvetica Neue</vt:lpstr>
      <vt:lpstr>Palatino Linotype</vt:lpstr>
      <vt:lpstr>Tahoma</vt:lpstr>
      <vt:lpstr>Times New Roman</vt:lpstr>
      <vt:lpstr>Webdings</vt:lpstr>
      <vt:lpstr>Wingdings</vt:lpstr>
      <vt:lpstr>ヒラギノ角ゴ Pro W3</vt:lpstr>
      <vt:lpstr>5_newstrat</vt:lpstr>
      <vt:lpstr>PowerPoint Presentation</vt:lpstr>
      <vt:lpstr>Certaines questions doivent d'abord être posées</vt:lpstr>
      <vt:lpstr>L'essentiel : Notre performance est impérative dans l'esprit du patient</vt:lpstr>
      <vt:lpstr>Les soins sont trop souvent compromis par des préjudices causés en raison d'échecs et de complications de soins potentiellement évitables</vt:lpstr>
      <vt:lpstr>Les préjudices évitables par la vaccination sont plus fréquents que nous pourrions penser (ou reconnaître) : Étude canadienne sur les événements indésirables en soins pédiatriques</vt:lpstr>
      <vt:lpstr>Pour être en sécurité, nous devons travailler en toute sécurité</vt:lpstr>
      <vt:lpstr>Notre objectif est la haute fiabilité :  Gestion de l’imprévu</vt:lpstr>
      <vt:lpstr>PowerPoint Presentation</vt:lpstr>
      <vt:lpstr>Amélioration de la sécurité  et réduction des risques</vt:lpstr>
      <vt:lpstr>PowerPoint Presentation</vt:lpstr>
      <vt:lpstr>Mise en œuvre d’un programme complet :  Méthodes de leadership et amélioration du soutien  à la formation du personnel</vt:lpstr>
      <vt:lpstr>PowerPoint Presentation</vt:lpstr>
      <vt:lpstr>Rapports sur les échecs mettant en évidence  les enfants plutôt que les statistiques</vt:lpstr>
      <vt:lpstr> Introduction d’un changement de mentalité :  Les patients et les familles font partie de l’équipe  ou « Rien de ce qui me concerne ne doit être fait sans me consulter »</vt:lpstr>
      <vt:lpstr>La résistance est la réponse naturelle au changement – trouvez le bon niveau pour résoudre le problème</vt:lpstr>
      <vt:lpstr>Les dirigeants peuvent s’attendre à créer (et à gérer) certaines tensions ou les choses que les dirigeants savaient avant de commencer</vt:lpstr>
      <vt:lpstr>Viser une réduction significative des préjudices</vt:lpstr>
      <vt:lpstr>L'objectif, c’est la perfection, mais chaque étape est importante : faites le premier pas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Mirella Andrade</dc:creator>
  <cp:lastModifiedBy>Mohamed, Aliya</cp:lastModifiedBy>
  <cp:revision>113</cp:revision>
  <dcterms:created xsi:type="dcterms:W3CDTF">2015-04-13T15:58:23Z</dcterms:created>
  <dcterms:modified xsi:type="dcterms:W3CDTF">2016-10-05T21:26:38Z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0x010100CE60A458A7EF0246B8887B4CF240E412</vt:lpwstr>
  </property>
</Properties>
</file>