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1"/>
  </p:sldMasterIdLst>
  <p:notesMasterIdLst>
    <p:notesMasterId r:id="rId40"/>
  </p:notesMasterIdLst>
  <p:handoutMasterIdLst>
    <p:handoutMasterId r:id="rId41"/>
  </p:handoutMasterIdLst>
  <p:sldIdLst>
    <p:sldId id="322" r:id="rId2"/>
    <p:sldId id="356" r:id="rId3"/>
    <p:sldId id="357" r:id="rId4"/>
    <p:sldId id="358" r:id="rId5"/>
    <p:sldId id="359" r:id="rId6"/>
    <p:sldId id="360" r:id="rId7"/>
    <p:sldId id="361" r:id="rId8"/>
    <p:sldId id="367" r:id="rId9"/>
    <p:sldId id="1596" r:id="rId10"/>
    <p:sldId id="362" r:id="rId11"/>
    <p:sldId id="363" r:id="rId12"/>
    <p:sldId id="364" r:id="rId13"/>
    <p:sldId id="365" r:id="rId14"/>
    <p:sldId id="366" r:id="rId15"/>
    <p:sldId id="382" r:id="rId16"/>
    <p:sldId id="409" r:id="rId17"/>
    <p:sldId id="2147375280" r:id="rId18"/>
    <p:sldId id="397" r:id="rId19"/>
    <p:sldId id="1595" r:id="rId20"/>
    <p:sldId id="399" r:id="rId21"/>
    <p:sldId id="400" r:id="rId22"/>
    <p:sldId id="2147375278" r:id="rId23"/>
    <p:sldId id="379" r:id="rId24"/>
    <p:sldId id="1597" r:id="rId25"/>
    <p:sldId id="381" r:id="rId26"/>
    <p:sldId id="384" r:id="rId27"/>
    <p:sldId id="385" r:id="rId28"/>
    <p:sldId id="386" r:id="rId29"/>
    <p:sldId id="1598" r:id="rId30"/>
    <p:sldId id="1599" r:id="rId31"/>
    <p:sldId id="1600" r:id="rId32"/>
    <p:sldId id="1601" r:id="rId33"/>
    <p:sldId id="1602" r:id="rId34"/>
    <p:sldId id="387" r:id="rId35"/>
    <p:sldId id="392" r:id="rId36"/>
    <p:sldId id="391" r:id="rId37"/>
    <p:sldId id="390" r:id="rId38"/>
    <p:sldId id="3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571BD6DB-375A-4014-950A-9AFFE5432481}">
          <p14:sldIdLst>
            <p14:sldId id="322"/>
          </p14:sldIdLst>
        </p14:section>
        <p14:section name="À propos des normes de qualité" id="{128B6E5E-AFE1-41EC-A0EB-5E1B2A6D530E}">
          <p14:sldIdLst>
            <p14:sldId id="356"/>
            <p14:sldId id="357"/>
            <p14:sldId id="358"/>
          </p14:sldIdLst>
        </p14:section>
        <p14:section name="Ressources des normes de qualité" id="{4AA050E2-172B-4B99-B142-498376C6F8D4}">
          <p14:sldIdLst>
            <p14:sldId id="359"/>
            <p14:sldId id="360"/>
            <p14:sldId id="361"/>
            <p14:sldId id="367"/>
            <p14:sldId id="1596"/>
            <p14:sldId id="362"/>
            <p14:sldId id="363"/>
            <p14:sldId id="364"/>
            <p14:sldId id="365"/>
            <p14:sldId id="366"/>
          </p14:sldIdLst>
        </p14:section>
        <p14:section name="Données probantes" id="{5DAB59A3-B05E-415A-997D-55B1360F311E}">
          <p14:sldIdLst>
            <p14:sldId id="382"/>
            <p14:sldId id="409"/>
            <p14:sldId id="2147375280"/>
            <p14:sldId id="397"/>
            <p14:sldId id="1595"/>
            <p14:sldId id="399"/>
            <p14:sldId id="400"/>
            <p14:sldId id="2147375278"/>
            <p14:sldId id="379"/>
            <p14:sldId id="1597"/>
          </p14:sldIdLst>
        </p14:section>
        <p14:section name="Énoncés de qualité" id="{EA5D86AF-4414-48A5-B3C2-63BFF51BA136}">
          <p14:sldIdLst>
            <p14:sldId id="381"/>
            <p14:sldId id="384"/>
            <p14:sldId id="385"/>
            <p14:sldId id="386"/>
            <p14:sldId id="1598"/>
            <p14:sldId id="1599"/>
            <p14:sldId id="1600"/>
            <p14:sldId id="1601"/>
            <p14:sldId id="1602"/>
          </p14:sldIdLst>
        </p14:section>
        <p14:section name="Mesure à l’appui de l’amélioration" id="{4A49CE8A-C3BE-491D-BA8D-8BF70CCF91E8}">
          <p14:sldIdLst>
            <p14:sldId id="387"/>
            <p14:sldId id="392"/>
            <p14:sldId id="391"/>
          </p14:sldIdLst>
        </p14:section>
        <p14:section name="Commentaires de clôture" id="{AE2906F2-13FF-4C89-BC53-09710C3B942B}">
          <p14:sldIdLst>
            <p14:sldId id="390"/>
            <p14:sldId id="393"/>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CCA"/>
    <a:srgbClr val="C6F3FF"/>
    <a:srgbClr val="00B2E3"/>
    <a:srgbClr val="E8F3D8"/>
    <a:srgbClr val="DCCDDB"/>
    <a:srgbClr val="CFE1E0"/>
    <a:srgbClr val="CBE4F4"/>
    <a:srgbClr val="E9E4DB"/>
    <a:srgbClr val="049FDC"/>
    <a:srgbClr val="888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F7F05-D214-4007-9101-B827D064720A}" v="69" dt="2025-05-26T19:22:04.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86410" autoAdjust="0"/>
  </p:normalViewPr>
  <p:slideViewPr>
    <p:cSldViewPr snapToGrid="0">
      <p:cViewPr varScale="1">
        <p:scale>
          <a:sx n="110" d="100"/>
          <a:sy n="110" d="100"/>
        </p:scale>
        <p:origin x="468" y="10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15318"/>
    </p:cViewPr>
  </p:outlineViewPr>
  <p:notesTextViewPr>
    <p:cViewPr>
      <p:scale>
        <a:sx n="1" d="1"/>
        <a:sy n="1" d="1"/>
      </p:scale>
      <p:origin x="0" y="0"/>
    </p:cViewPr>
  </p:notesTextViewPr>
  <p:notesViewPr>
    <p:cSldViewPr snapToGrid="0">
      <p:cViewPr varScale="1">
        <p:scale>
          <a:sx n="97" d="100"/>
          <a:sy n="97"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dirty="0">
                <a:solidFill>
                  <a:schemeClr val="tx1"/>
                </a:solidFill>
              </a:rPr>
              <a:t>Prévalence de l’asthme en Ontario, par exercice financier</a:t>
            </a:r>
            <a:endParaRPr lang="fr-ca" dirty="0">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8.3793347056550879E-2"/>
          <c:y val="0.15859808502242564"/>
          <c:w val="0.901960883838826"/>
          <c:h val="0.6457372070982168"/>
        </c:manualLayout>
      </c:layout>
      <c:lineChart>
        <c:grouping val="standard"/>
        <c:varyColors val="0"/>
        <c:ser>
          <c:idx val="0"/>
          <c:order val="0"/>
          <c:tx>
            <c:strRef>
              <c:f>Sheet1!$B$1</c:f>
              <c:strCache>
                <c:ptCount val="1"/>
                <c:pt idx="0">
                  <c:v>Series 2</c:v>
                </c:pt>
              </c:strCache>
            </c:strRef>
          </c:tx>
          <c:spPr>
            <a:ln w="28575" cap="rnd">
              <a:solidFill>
                <a:schemeClr val="accent1"/>
              </a:solidFill>
              <a:round/>
            </a:ln>
            <a:effectLst/>
          </c:spPr>
          <c:marker>
            <c:symbol val="none"/>
          </c:marker>
          <c:dLbls>
            <c:dLbl>
              <c:idx val="18"/>
              <c:layout>
                <c:manualLayout>
                  <c:x val="0.1311228818452288"/>
                  <c:y val="-5.0762067780126922E-2"/>
                </c:manualLayout>
              </c:layout>
              <c:tx>
                <c:rich>
                  <a:bodyPr/>
                  <a:lstStyle/>
                  <a:p>
                    <a:r>
                      <a:rPr lang="en-US" b="0" i="0" u="none" baseline="0" dirty="0"/>
                      <a:t>156.3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585-474A-BCE8-1DBE236708F2}"/>
                </c:ext>
              </c:extLst>
            </c:dLbl>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Sheet1!$A$6:$A$28</c:f>
              <c:strCache>
                <c:ptCount val="23"/>
                <c:pt idx="0">
                  <c:v>2000/01</c:v>
                </c:pt>
                <c:pt idx="1">
                  <c:v>2001/02</c:v>
                </c:pt>
                <c:pt idx="2">
                  <c:v>2002/03</c:v>
                </c:pt>
                <c:pt idx="3">
                  <c:v>2003/04</c:v>
                </c:pt>
                <c:pt idx="4">
                  <c:v>2004/05</c:v>
                </c:pt>
                <c:pt idx="5">
                  <c:v>2005/06</c:v>
                </c:pt>
                <c:pt idx="6">
                  <c:v>2006/07</c:v>
                </c:pt>
                <c:pt idx="7">
                  <c:v>2007/08</c:v>
                </c:pt>
                <c:pt idx="8">
                  <c:v>2008/09</c:v>
                </c:pt>
                <c:pt idx="9">
                  <c:v>2009/10</c:v>
                </c:pt>
                <c:pt idx="10">
                  <c:v>2010/11</c:v>
                </c:pt>
                <c:pt idx="11">
                  <c:v>2011/12</c:v>
                </c:pt>
                <c:pt idx="12">
                  <c:v>2012/13</c:v>
                </c:pt>
                <c:pt idx="13">
                  <c:v>2013/14</c:v>
                </c:pt>
                <c:pt idx="14">
                  <c:v>2014/15</c:v>
                </c:pt>
                <c:pt idx="15">
                  <c:v>2015/16</c:v>
                </c:pt>
                <c:pt idx="16">
                  <c:v>2016/17</c:v>
                </c:pt>
                <c:pt idx="17">
                  <c:v>2017/18</c:v>
                </c:pt>
                <c:pt idx="18">
                  <c:v>2018/19</c:v>
                </c:pt>
                <c:pt idx="19">
                  <c:v>2019/20</c:v>
                </c:pt>
                <c:pt idx="20">
                  <c:v>2020/21</c:v>
                </c:pt>
                <c:pt idx="21">
                  <c:v>2021/22*</c:v>
                </c:pt>
                <c:pt idx="22">
                  <c:v>2022/23*</c:v>
                </c:pt>
              </c:strCache>
            </c:strRef>
          </c:cat>
          <c:val>
            <c:numRef>
              <c:f>Sheet1!$B$6:$B$28</c:f>
              <c:numCache>
                <c:formatCode>General</c:formatCode>
                <c:ptCount val="23"/>
                <c:pt idx="0">
                  <c:v>114.3</c:v>
                </c:pt>
                <c:pt idx="1">
                  <c:v>118.69999999999999</c:v>
                </c:pt>
                <c:pt idx="2">
                  <c:v>122.4</c:v>
                </c:pt>
                <c:pt idx="3">
                  <c:v>126.30000000000001</c:v>
                </c:pt>
                <c:pt idx="4">
                  <c:v>129.9</c:v>
                </c:pt>
                <c:pt idx="5">
                  <c:v>133.5</c:v>
                </c:pt>
                <c:pt idx="6">
                  <c:v>136.9</c:v>
                </c:pt>
                <c:pt idx="7">
                  <c:v>139.80000000000001</c:v>
                </c:pt>
                <c:pt idx="8">
                  <c:v>142.6</c:v>
                </c:pt>
                <c:pt idx="9">
                  <c:v>145.39999999999998</c:v>
                </c:pt>
                <c:pt idx="10">
                  <c:v>147.69999999999999</c:v>
                </c:pt>
                <c:pt idx="11">
                  <c:v>149.9</c:v>
                </c:pt>
                <c:pt idx="12">
                  <c:v>151.6</c:v>
                </c:pt>
                <c:pt idx="13">
                  <c:v>153.19999999999999</c:v>
                </c:pt>
                <c:pt idx="14">
                  <c:v>154.60000000000002</c:v>
                </c:pt>
                <c:pt idx="15">
                  <c:v>156.4</c:v>
                </c:pt>
                <c:pt idx="16">
                  <c:v>157.30000000000001</c:v>
                </c:pt>
                <c:pt idx="17">
                  <c:v>159.30000000000001</c:v>
                </c:pt>
                <c:pt idx="18">
                  <c:v>159.19999999999999</c:v>
                </c:pt>
                <c:pt idx="19">
                  <c:v>159.1</c:v>
                </c:pt>
                <c:pt idx="20">
                  <c:v>158.1</c:v>
                </c:pt>
                <c:pt idx="21">
                  <c:v>159</c:v>
                </c:pt>
                <c:pt idx="22">
                  <c:v>156.30000000000001</c:v>
                </c:pt>
              </c:numCache>
            </c:numRef>
          </c:val>
          <c:smooth val="0"/>
          <c:extLst>
            <c:ext xmlns:c16="http://schemas.microsoft.com/office/drawing/2014/chart" uri="{C3380CC4-5D6E-409C-BE32-E72D297353CC}">
              <c16:uniqueId val="{00000002-3608-4317-8E37-BB095C8A2ADB}"/>
            </c:ext>
          </c:extLst>
        </c:ser>
        <c:dLbls>
          <c:showLegendKey val="0"/>
          <c:showVal val="0"/>
          <c:showCatName val="0"/>
          <c:showSerName val="0"/>
          <c:showPercent val="0"/>
          <c:showBubbleSize val="0"/>
        </c:dLbls>
        <c:smooth val="0"/>
        <c:axId val="924214688"/>
        <c:axId val="496446344"/>
      </c:lineChart>
      <c:catAx>
        <c:axId val="92421468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a:t>
                </a:r>
                <a:endParaRPr lang="fr-ca" dirty="0">
                  <a:solidFill>
                    <a:schemeClr val="tx1"/>
                  </a:solidFill>
                </a:endParaRPr>
              </a:p>
            </c:rich>
          </c:tx>
          <c:layout>
            <c:manualLayout>
              <c:xMode val="edge"/>
              <c:yMode val="edge"/>
              <c:x val="0.44921077117765618"/>
              <c:y val="0.91766166757656531"/>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fr-c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96446344"/>
        <c:crosses val="autoZero"/>
        <c:auto val="1"/>
        <c:lblAlgn val="ctr"/>
        <c:lblOffset val="100"/>
        <c:tickLblSkip val="2"/>
        <c:tickMarkSkip val="4"/>
        <c:noMultiLvlLbl val="0"/>
      </c:catAx>
      <c:valAx>
        <c:axId val="496446344"/>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baseline="0" dirty="0">
                    <a:solidFill>
                      <a:schemeClr val="tx1"/>
                    </a:solidFill>
                    <a:effectLst/>
                  </a:rPr>
                  <a:t>Taux brut par 1 000 habitants de l’Ontario</a:t>
                </a:r>
                <a:endParaRPr lang="fr-ca" sz="1200" dirty="0">
                  <a:solidFill>
                    <a:schemeClr val="tx1"/>
                  </a:solidFill>
                </a:endParaRPr>
              </a:p>
            </c:rich>
          </c:tx>
          <c:layout>
            <c:manualLayout>
              <c:xMode val="edge"/>
              <c:yMode val="edge"/>
              <c:x val="1.5677900467843116E-2"/>
              <c:y val="0.11010218494459714"/>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fr-ca"/>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2421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dirty="0">
                <a:solidFill>
                  <a:schemeClr val="tx1"/>
                </a:solidFill>
              </a:rPr>
              <a:t>Taux de prévalence de l’asthme au cours de l’exercice 2022/23, par région de Santé Ontario </a:t>
            </a: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61467422902523"/>
          <c:y val="0.20705422059888046"/>
          <c:w val="0.85206477522944524"/>
          <c:h val="0.59089587357495876"/>
        </c:manualLayout>
      </c:layout>
      <c:barChart>
        <c:barDir val="col"/>
        <c:grouping val="clustered"/>
        <c:varyColors val="0"/>
        <c:ser>
          <c:idx val="0"/>
          <c:order val="0"/>
          <c:tx>
            <c:strRef>
              <c:f>Sheet1!$B$1</c:f>
              <c:strCache>
                <c:ptCount val="1"/>
                <c:pt idx="0">
                  <c:v>asthma prevalence</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3E9F-4382-BE53-C942A00B031B}"/>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Est</c:v>
                </c:pt>
                <c:pt idx="2">
                  <c:v>Nord-Est</c:v>
                </c:pt>
                <c:pt idx="3">
                  <c:v>Ouest</c:v>
                </c:pt>
                <c:pt idx="4">
                  <c:v>Centre</c:v>
                </c:pt>
                <c:pt idx="5">
                  <c:v>Nord-Ouest</c:v>
                </c:pt>
                <c:pt idx="6">
                  <c:v>Toronto</c:v>
                </c:pt>
              </c:strCache>
            </c:strRef>
          </c:cat>
          <c:val>
            <c:numRef>
              <c:f>Sheet1!$B$2:$B$8</c:f>
              <c:numCache>
                <c:formatCode>0.0</c:formatCode>
                <c:ptCount val="7"/>
                <c:pt idx="0">
                  <c:v>15.63</c:v>
                </c:pt>
                <c:pt idx="1">
                  <c:v>17.010000000000002</c:v>
                </c:pt>
                <c:pt idx="2">
                  <c:v>16.68</c:v>
                </c:pt>
                <c:pt idx="3">
                  <c:v>15.38</c:v>
                </c:pt>
                <c:pt idx="4">
                  <c:v>15.21</c:v>
                </c:pt>
                <c:pt idx="5">
                  <c:v>14.28</c:v>
                </c:pt>
                <c:pt idx="6">
                  <c:v>14.05</c:v>
                </c:pt>
              </c:numCache>
            </c:numRef>
          </c:val>
          <c:extLst>
            <c:ext xmlns:c16="http://schemas.microsoft.com/office/drawing/2014/chart" uri="{C3380CC4-5D6E-409C-BE32-E72D297353CC}">
              <c16:uniqueId val="{00000002-3E9F-4382-BE53-C942A00B031B}"/>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Région de Santé Ontario</a:t>
                </a:r>
              </a:p>
            </c:rich>
          </c:tx>
          <c:layout>
            <c:manualLayout>
              <c:xMode val="edge"/>
              <c:yMode val="edge"/>
              <c:x val="0.42097756648343487"/>
              <c:y val="0.91732890957300339"/>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At val="0"/>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100" b="0" i="0" u="none" strike="noStrike" kern="1200" baseline="0">
                    <a:solidFill>
                      <a:schemeClr val="tx1"/>
                    </a:solidFill>
                    <a:latin typeface="+mn-lt"/>
                    <a:ea typeface="+mn-ea"/>
                    <a:cs typeface="+mn-cs"/>
                  </a:defRPr>
                </a:pPr>
                <a:r>
                  <a:rPr lang="fr-ca" sz="1100" b="0" i="0" u="none" baseline="0" dirty="0">
                    <a:solidFill>
                      <a:schemeClr val="tx1"/>
                    </a:solidFill>
                  </a:rPr>
                  <a:t>Taux brut par 100 habitants de l’Ontario</a:t>
                </a:r>
                <a:endParaRPr lang="fr-ca" sz="1100" dirty="0">
                  <a:solidFill>
                    <a:schemeClr val="tx1"/>
                  </a:solidFill>
                </a:endParaRPr>
              </a:p>
            </c:rich>
          </c:tx>
          <c:layout>
            <c:manualLayout>
              <c:xMode val="edge"/>
              <c:yMode val="edge"/>
              <c:x val="6.3770073337745301E-2"/>
              <c:y val="0.14057186079671619"/>
            </c:manualLayout>
          </c:layout>
          <c:overlay val="0"/>
          <c:spPr>
            <a:noFill/>
            <a:ln>
              <a:noFill/>
            </a:ln>
            <a:effectLst/>
          </c:spPr>
          <c:txPr>
            <a:bodyPr rot="-5400000" spcFirstLastPara="1" vertOverflow="ellipsis" vert="horz" wrap="square" anchor="ctr" anchorCtr="1"/>
            <a:lstStyle/>
            <a:p>
              <a:pPr rtl="0">
                <a:defRPr sz="1100" b="0" i="0" u="none" strike="noStrike" kern="1200" baseline="0">
                  <a:solidFill>
                    <a:schemeClr val="tx1"/>
                  </a:solidFill>
                  <a:latin typeface="+mn-lt"/>
                  <a:ea typeface="+mn-ea"/>
                  <a:cs typeface="+mn-cs"/>
                </a:defRPr>
              </a:pPr>
              <a:endParaRPr lang="fr-ca"/>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200" b="0" i="0" u="none" strike="noStrike" kern="1200" spc="0" baseline="0">
                <a:solidFill>
                  <a:schemeClr val="tx1">
                    <a:lumMod val="65000"/>
                    <a:lumOff val="35000"/>
                  </a:schemeClr>
                </a:solidFill>
                <a:latin typeface="+mn-lt"/>
                <a:ea typeface="+mn-ea"/>
                <a:cs typeface="+mn-cs"/>
              </a:defRPr>
            </a:pPr>
            <a:r>
              <a:rPr lang="fr-ca" sz="1200" b="0" i="0" u="none" strike="noStrike" kern="0" spc="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Taux d’hospitalisations pour l’asthme par tranche de 100 personnes asthmatiques au cours de l’exercice 2022/23, par région de Santé Ontario </a:t>
            </a:r>
            <a:endParaRPr lang="fr-ca" sz="1200" dirty="0">
              <a:solidFill>
                <a:schemeClr val="tx1"/>
              </a:solidFill>
            </a:endParaRPr>
          </a:p>
        </c:rich>
      </c:tx>
      <c:layout>
        <c:manualLayout>
          <c:xMode val="edge"/>
          <c:yMode val="edge"/>
          <c:x val="0.13299103568564347"/>
          <c:y val="3.8595318280146201E-2"/>
        </c:manualLayout>
      </c:layout>
      <c:overlay val="0"/>
      <c:spPr>
        <a:noFill/>
        <a:ln>
          <a:noFill/>
        </a:ln>
        <a:effectLst/>
      </c:spPr>
      <c:txPr>
        <a:bodyPr rot="0" spcFirstLastPara="1" vertOverflow="ellipsis" vert="horz" wrap="square" anchor="ctr" anchorCtr="1"/>
        <a:lstStyle/>
        <a:p>
          <a:pPr rtl="0">
            <a:defRPr sz="1200" b="0" i="0" u="none" strike="noStrike" kern="1200" spc="0" baseline="0">
              <a:solidFill>
                <a:schemeClr val="tx1">
                  <a:lumMod val="65000"/>
                  <a:lumOff val="35000"/>
                </a:schemeClr>
              </a:solidFill>
              <a:latin typeface="+mn-lt"/>
              <a:ea typeface="+mn-ea"/>
              <a:cs typeface="+mn-cs"/>
            </a:defRPr>
          </a:pPr>
          <a:endParaRPr lang="fr-ca"/>
        </a:p>
      </c:txPr>
    </c:title>
    <c:autoTitleDeleted val="0"/>
    <c:plotArea>
      <c:layout>
        <c:manualLayout>
          <c:layoutTarget val="inner"/>
          <c:xMode val="edge"/>
          <c:yMode val="edge"/>
          <c:x val="0.12073371884532107"/>
          <c:y val="0.20470630813816959"/>
          <c:w val="0.85233254789861435"/>
          <c:h val="0.62658822359314958"/>
        </c:manualLayout>
      </c:layout>
      <c:barChart>
        <c:barDir val="col"/>
        <c:grouping val="clustered"/>
        <c:varyColors val="0"/>
        <c:ser>
          <c:idx val="0"/>
          <c:order val="0"/>
          <c:tx>
            <c:strRef>
              <c:f>Sheet1!$B$1</c:f>
              <c:strCache>
                <c:ptCount val="1"/>
                <c:pt idx="0">
                  <c:v>asthma hospitalization crude</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9F8C-46B6-ADFC-928303C40E46}"/>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Nord-Ouest</c:v>
                </c:pt>
                <c:pt idx="3">
                  <c:v>Centre</c:v>
                </c:pt>
                <c:pt idx="4">
                  <c:v>Ouest</c:v>
                </c:pt>
                <c:pt idx="5">
                  <c:v>Nord-Est</c:v>
                </c:pt>
                <c:pt idx="6">
                  <c:v>Est</c:v>
                </c:pt>
              </c:strCache>
            </c:strRef>
          </c:cat>
          <c:val>
            <c:numRef>
              <c:f>Sheet1!$B$2:$B$8</c:f>
              <c:numCache>
                <c:formatCode>0.00</c:formatCode>
                <c:ptCount val="7"/>
                <c:pt idx="0">
                  <c:v>0.56000000000000005</c:v>
                </c:pt>
                <c:pt idx="1">
                  <c:v>0.81</c:v>
                </c:pt>
                <c:pt idx="2">
                  <c:v>0.77</c:v>
                </c:pt>
                <c:pt idx="3">
                  <c:v>0.64</c:v>
                </c:pt>
                <c:pt idx="4">
                  <c:v>0.5</c:v>
                </c:pt>
                <c:pt idx="5" formatCode="General">
                  <c:v>0.46</c:v>
                </c:pt>
                <c:pt idx="6" formatCode="General">
                  <c:v>0.45</c:v>
                </c:pt>
              </c:numCache>
            </c:numRef>
          </c:val>
          <c:extLst>
            <c:ext xmlns:c16="http://schemas.microsoft.com/office/drawing/2014/chart" uri="{C3380CC4-5D6E-409C-BE32-E72D297353CC}">
              <c16:uniqueId val="{00000002-9F8C-46B6-ADFC-928303C40E46}"/>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Région de Santé Ontario</a:t>
                </a:r>
              </a:p>
            </c:rich>
          </c:tx>
          <c:layout>
            <c:manualLayout>
              <c:xMode val="edge"/>
              <c:yMode val="edge"/>
              <c:x val="0.43136190361412413"/>
              <c:y val="0.9286917651349178"/>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dirty="0">
                    <a:solidFill>
                      <a:schemeClr val="tx1"/>
                    </a:solidFill>
                  </a:rPr>
                  <a:t>Taux par 100 personnes asthmatiques</a:t>
                </a:r>
              </a:p>
            </c:rich>
          </c:tx>
          <c:layout>
            <c:manualLayout>
              <c:xMode val="edge"/>
              <c:yMode val="edge"/>
              <c:x val="2.5895236279555756E-2"/>
              <c:y val="0.1442514525045516"/>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1200" b="0" i="0" u="none" strike="noStrike" kern="0" spc="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Taux d’hospitalisations pour l’asthme par tranche de 100 personnes asthmatiques pour l’exercice 2022/23, par groupe d’âge</a:t>
            </a:r>
            <a:endParaRPr lang="fr-ca" sz="1200" b="0" i="0" u="none" strike="noStrike" kern="1200" spc="0" baseline="0" dirty="0">
              <a:solidFill>
                <a:schemeClr val="tx1"/>
              </a:solidFill>
            </a:endParaRPr>
          </a:p>
        </c:rich>
      </c:tx>
      <c:layout>
        <c:manualLayout>
          <c:xMode val="edge"/>
          <c:yMode val="edge"/>
          <c:x val="9.3450243164088745E-2"/>
          <c:y val="2.3921127548851302E-2"/>
        </c:manualLayout>
      </c:layout>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0.25432714650648791"/>
          <c:y val="0.23740294921615554"/>
          <c:w val="0.70133583513206099"/>
          <c:h val="0.5832877692808593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368B-4076-B29E-633181847E98}"/>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Sheet1!$A$6:$A$13</c:f>
              <c:strCache>
                <c:ptCount val="8"/>
                <c:pt idx="0">
                  <c:v>Tous (0-99)</c:v>
                </c:pt>
                <c:pt idx="1">
                  <c:v>15-19</c:v>
                </c:pt>
                <c:pt idx="2">
                  <c:v>20-29</c:v>
                </c:pt>
                <c:pt idx="3">
                  <c:v>30-39</c:v>
                </c:pt>
                <c:pt idx="4">
                  <c:v>40-49</c:v>
                </c:pt>
                <c:pt idx="5">
                  <c:v>50-59</c:v>
                </c:pt>
                <c:pt idx="6">
                  <c:v>60-69</c:v>
                </c:pt>
                <c:pt idx="7">
                  <c:v>70+</c:v>
                </c:pt>
              </c:strCache>
            </c:strRef>
          </c:cat>
          <c:val>
            <c:numRef>
              <c:f>Sheet1!$B$6:$B$13</c:f>
              <c:numCache>
                <c:formatCode>General</c:formatCode>
                <c:ptCount val="8"/>
                <c:pt idx="0">
                  <c:v>0.56000000000000005</c:v>
                </c:pt>
                <c:pt idx="1">
                  <c:v>0.12</c:v>
                </c:pt>
                <c:pt idx="2">
                  <c:v>0.15</c:v>
                </c:pt>
                <c:pt idx="3">
                  <c:v>0.23</c:v>
                </c:pt>
                <c:pt idx="4">
                  <c:v>0.32</c:v>
                </c:pt>
                <c:pt idx="5">
                  <c:v>0.43</c:v>
                </c:pt>
                <c:pt idx="6">
                  <c:v>0.54</c:v>
                </c:pt>
                <c:pt idx="7">
                  <c:v>1.0900000000000001</c:v>
                </c:pt>
              </c:numCache>
            </c:numRef>
          </c:val>
          <c:extLst>
            <c:ext xmlns:c16="http://schemas.microsoft.com/office/drawing/2014/chart" uri="{C3380CC4-5D6E-409C-BE32-E72D297353CC}">
              <c16:uniqueId val="{00000002-368B-4076-B29E-633181847E98}"/>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dirty="0">
                    <a:solidFill>
                      <a:schemeClr val="tx1"/>
                    </a:solidFill>
                  </a:rPr>
                  <a:t>Groupe d’âge (en années)</a:t>
                </a:r>
              </a:p>
            </c:rich>
          </c:tx>
          <c:layout>
            <c:manualLayout>
              <c:xMode val="edge"/>
              <c:yMode val="edge"/>
              <c:x val="1.3510857547739676E-2"/>
              <c:y val="0.22339336017025957"/>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rtl="0">
                  <a:defRPr sz="1230" b="0" i="0" u="none" strike="noStrike" kern="1200" baseline="0">
                    <a:solidFill>
                      <a:schemeClr val="tx1"/>
                    </a:solidFill>
                    <a:latin typeface="+mn-lt"/>
                    <a:ea typeface="+mn-ea"/>
                    <a:cs typeface="+mn-cs"/>
                  </a:defRPr>
                </a:pPr>
                <a:r>
                  <a:rPr lang="fr-ca" sz="1230" b="0" i="0" u="none" baseline="0" dirty="0">
                    <a:solidFill>
                      <a:schemeClr val="tx1"/>
                    </a:solidFill>
                  </a:rPr>
                  <a:t>Taux par 100 personnes asthmatiques</a:t>
                </a:r>
                <a:endParaRPr lang="fr-ca" sz="1230" dirty="0">
                  <a:solidFill>
                    <a:schemeClr val="tx1"/>
                  </a:solidFill>
                </a:endParaRPr>
              </a:p>
            </c:rich>
          </c:tx>
          <c:layout>
            <c:manualLayout>
              <c:xMode val="edge"/>
              <c:yMode val="edge"/>
              <c:x val="0.31903058782318633"/>
              <c:y val="0.91860842563105904"/>
            </c:manualLayout>
          </c:layout>
          <c:overlay val="0"/>
          <c:spPr>
            <a:noFill/>
            <a:ln>
              <a:noFill/>
            </a:ln>
            <a:effectLst/>
          </c:spPr>
          <c:txPr>
            <a:bodyPr rot="0" spcFirstLastPara="1" vertOverflow="ellipsis" vert="horz" wrap="square" anchor="ctr" anchorCtr="1"/>
            <a:lstStyle/>
            <a:p>
              <a:pPr rtl="0">
                <a:defRPr sz="1230" b="0" i="0" u="none" strike="noStrike" kern="1200" baseline="0">
                  <a:solidFill>
                    <a:schemeClr val="tx1"/>
                  </a:solidFill>
                  <a:latin typeface="+mn-lt"/>
                  <a:ea typeface="+mn-ea"/>
                  <a:cs typeface="+mn-cs"/>
                </a:defRPr>
              </a:pPr>
              <a:endParaRPr lang="fr-ca"/>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300" b="0" i="0" u="none" strike="noStrike" kern="1200" spc="0" baseline="0">
                <a:solidFill>
                  <a:schemeClr val="tx1"/>
                </a:solidFill>
                <a:latin typeface="+mn-lt"/>
                <a:ea typeface="+mn-ea"/>
                <a:cs typeface="+mn-cs"/>
              </a:defRPr>
            </a:pPr>
            <a:r>
              <a:rPr lang="fr-ca" sz="1500" b="0" i="0" u="none" strike="noStrike" kern="1200" spc="0" baseline="0" dirty="0">
                <a:solidFill>
                  <a:schemeClr val="tx1"/>
                </a:solidFill>
              </a:rPr>
              <a:t>Visites chez les médecins liées à l’asthme au cours de l’exercice 2022/23* en Ontario, par groupe d’âge</a:t>
            </a:r>
            <a:r>
              <a:rPr lang="fr-ca" sz="1500" b="0" i="0" u="none" strike="noStrike" kern="1200" spc="0" baseline="0" dirty="0">
                <a:solidFill>
                  <a:schemeClr val="tx1"/>
                </a:solidFill>
                <a:cs typeface="Calibri" panose="020F0502020204030204" pitchFamily="34" charset="0"/>
              </a:rPr>
              <a:t>†</a:t>
            </a:r>
            <a:endParaRPr lang="fr-ca" sz="1500" b="0" dirty="0">
              <a:solidFill>
                <a:schemeClr val="tx1"/>
              </a:solidFill>
            </a:endParaRPr>
          </a:p>
        </c:rich>
      </c:tx>
      <c:layout>
        <c:manualLayout>
          <c:xMode val="edge"/>
          <c:yMode val="edge"/>
          <c:x val="0.15448613122316238"/>
          <c:y val="3.8024781858596909E-2"/>
        </c:manualLayout>
      </c:layout>
      <c:overlay val="0"/>
      <c:spPr>
        <a:noFill/>
        <a:ln>
          <a:noFill/>
        </a:ln>
        <a:effectLst/>
      </c:spPr>
      <c:txPr>
        <a:bodyPr rot="0" spcFirstLastPara="1" vertOverflow="ellipsis" vert="horz" wrap="square" anchor="ctr" anchorCtr="1"/>
        <a:lstStyle/>
        <a:p>
          <a:pPr rtl="0">
            <a:defRPr sz="13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0.13858649214064478"/>
          <c:y val="0.15979256010228782"/>
          <c:w val="0.75890958676157905"/>
          <c:h val="0.6683067348180926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0-2536-4849-821B-6502AE17CE7F}"/>
              </c:ext>
            </c:extLst>
          </c:dPt>
          <c:cat>
            <c:strRef>
              <c:f>Sheet1!$A$2:$A$9</c:f>
              <c:strCache>
                <c:ptCount val="8"/>
                <c:pt idx="0">
                  <c:v>Tous (0-99)</c:v>
                </c:pt>
                <c:pt idx="1">
                  <c:v>15-19</c:v>
                </c:pt>
                <c:pt idx="2">
                  <c:v>20-29</c:v>
                </c:pt>
                <c:pt idx="3">
                  <c:v>30-39</c:v>
                </c:pt>
                <c:pt idx="4">
                  <c:v>40-49</c:v>
                </c:pt>
                <c:pt idx="5">
                  <c:v>50-59</c:v>
                </c:pt>
                <c:pt idx="6">
                  <c:v>60-69</c:v>
                </c:pt>
                <c:pt idx="7">
                  <c:v>70+</c:v>
                </c:pt>
              </c:strCache>
            </c:strRef>
          </c:cat>
          <c:val>
            <c:numRef>
              <c:f>Sheet1!$B$2:$B$9</c:f>
              <c:numCache>
                <c:formatCode>General</c:formatCode>
                <c:ptCount val="8"/>
                <c:pt idx="0">
                  <c:v>651596</c:v>
                </c:pt>
                <c:pt idx="1">
                  <c:v>23840</c:v>
                </c:pt>
                <c:pt idx="2">
                  <c:v>45559</c:v>
                </c:pt>
                <c:pt idx="3">
                  <c:v>55117</c:v>
                </c:pt>
                <c:pt idx="4">
                  <c:v>58676</c:v>
                </c:pt>
                <c:pt idx="5">
                  <c:v>68185</c:v>
                </c:pt>
                <c:pt idx="6">
                  <c:v>72874</c:v>
                </c:pt>
                <c:pt idx="7">
                  <c:v>81502</c:v>
                </c:pt>
              </c:numCache>
            </c:numRef>
          </c:val>
          <c:extLst>
            <c:ext xmlns:c16="http://schemas.microsoft.com/office/drawing/2014/chart" uri="{C3380CC4-5D6E-409C-BE32-E72D297353CC}">
              <c16:uniqueId val="{00000000-5BEB-4393-813C-06A270C790F3}"/>
            </c:ext>
          </c:extLst>
        </c:ser>
        <c:dLbls>
          <c:showLegendKey val="0"/>
          <c:showVal val="0"/>
          <c:showCatName val="0"/>
          <c:showSerName val="0"/>
          <c:showPercent val="0"/>
          <c:showBubbleSize val="0"/>
        </c:dLbls>
        <c:gapWidth val="219"/>
        <c:axId val="1299603008"/>
        <c:axId val="1299604088"/>
      </c:barChart>
      <c:lineChart>
        <c:grouping val="standard"/>
        <c:varyColors val="0"/>
        <c:ser>
          <c:idx val="1"/>
          <c:order val="1"/>
          <c:spPr>
            <a:ln w="28575" cap="rnd">
              <a:noFill/>
              <a:round/>
            </a:ln>
            <a:effectLst/>
          </c:spPr>
          <c:marker>
            <c:symbol val="none"/>
          </c:marker>
          <c:dLbls>
            <c:dLbl>
              <c:idx val="0"/>
              <c:layout>
                <c:manualLayout>
                  <c:x val="-3.1032029114905074E-2"/>
                  <c:y val="-2.5391169484935357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393-813C-06A270C790F3}"/>
                </c:ext>
              </c:extLst>
            </c:dLbl>
            <c:dLbl>
              <c:idx val="1"/>
              <c:layout>
                <c:manualLayout>
                  <c:x val="-2.390758291142946E-2"/>
                  <c:y val="-5.3106774350415512E-2"/>
                </c:manualLayout>
              </c:layout>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393-813C-06A270C790F3}"/>
                </c:ext>
              </c:extLst>
            </c:dLbl>
            <c:dLbl>
              <c:idx val="2"/>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3C09-4BEE-A2E1-C00C6CCC1590}"/>
                </c:ext>
              </c:extLst>
            </c:dLbl>
            <c:dLbl>
              <c:idx val="3"/>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3C09-4BEE-A2E1-C00C6CCC1590}"/>
                </c:ext>
              </c:extLst>
            </c:dLbl>
            <c:dLbl>
              <c:idx val="4"/>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3C09-4BEE-A2E1-C00C6CCC1590}"/>
                </c:ext>
              </c:extLst>
            </c:dLbl>
            <c:dLbl>
              <c:idx val="5"/>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3C09-4BEE-A2E1-C00C6CCC1590}"/>
                </c:ext>
              </c:extLst>
            </c:dLbl>
            <c:dLbl>
              <c:idx val="6"/>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3C09-4BEE-A2E1-C00C6CCC1590}"/>
                </c:ext>
              </c:extLst>
            </c:dLbl>
            <c:dLbl>
              <c:idx val="7"/>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3C09-4BEE-A2E1-C00C6CCC1590}"/>
                </c:ext>
              </c:extLst>
            </c:dLbl>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Sheet1!$A$2:$A$9</c:f>
              <c:strCache>
                <c:ptCount val="8"/>
                <c:pt idx="0">
                  <c:v>Tous (0-99)</c:v>
                </c:pt>
                <c:pt idx="1">
                  <c:v>15-19</c:v>
                </c:pt>
                <c:pt idx="2">
                  <c:v>20-29</c:v>
                </c:pt>
                <c:pt idx="3">
                  <c:v>30-39</c:v>
                </c:pt>
                <c:pt idx="4">
                  <c:v>40-49</c:v>
                </c:pt>
                <c:pt idx="5">
                  <c:v>50-59</c:v>
                </c:pt>
                <c:pt idx="6">
                  <c:v>60-69</c:v>
                </c:pt>
                <c:pt idx="7">
                  <c:v>70+</c:v>
                </c:pt>
              </c:strCache>
            </c:strRef>
          </c:cat>
          <c:val>
            <c:numRef>
              <c:f>Sheet1!$C$2:$C$9</c:f>
              <c:numCache>
                <c:formatCode>0.0%</c:formatCode>
                <c:ptCount val="8"/>
                <c:pt idx="0">
                  <c:v>1</c:v>
                </c:pt>
                <c:pt idx="1">
                  <c:v>3.6587087704651348E-2</c:v>
                </c:pt>
                <c:pt idx="2">
                  <c:v>6.9919090970478645E-2</c:v>
                </c:pt>
                <c:pt idx="3">
                  <c:v>8.4587689304415625E-2</c:v>
                </c:pt>
                <c:pt idx="4">
                  <c:v>9.0049662674417885E-2</c:v>
                </c:pt>
                <c:pt idx="5">
                  <c:v>0.10464306103782098</c:v>
                </c:pt>
                <c:pt idx="6">
                  <c:v>0.11183923780993131</c:v>
                </c:pt>
                <c:pt idx="7">
                  <c:v>0.1250805713970006</c:v>
                </c:pt>
              </c:numCache>
            </c:numRef>
          </c:val>
          <c:smooth val="0"/>
          <c:extLst>
            <c:ext xmlns:c16="http://schemas.microsoft.com/office/drawing/2014/chart" uri="{C3380CC4-5D6E-409C-BE32-E72D297353CC}">
              <c16:uniqueId val="{00000001-5BEB-4393-813C-06A270C790F3}"/>
            </c:ext>
          </c:extLst>
        </c:ser>
        <c:dLbls>
          <c:showLegendKey val="0"/>
          <c:showVal val="0"/>
          <c:showCatName val="0"/>
          <c:showSerName val="0"/>
          <c:showPercent val="0"/>
          <c:showBubbleSize val="0"/>
        </c:dLbls>
        <c:marker val="1"/>
        <c:smooth val="0"/>
        <c:axId val="1366766704"/>
        <c:axId val="1366757344"/>
      </c:lineChart>
      <c:catAx>
        <c:axId val="129960300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Groupe d’âge (en années)</a:t>
                </a:r>
              </a:p>
            </c:rich>
          </c:tx>
          <c:layout>
            <c:manualLayout>
              <c:xMode val="edge"/>
              <c:yMode val="edge"/>
              <c:x val="0.4342689402299591"/>
              <c:y val="0.92587986278285261"/>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99604088"/>
        <c:crosses val="autoZero"/>
        <c:auto val="1"/>
        <c:lblAlgn val="ctr"/>
        <c:lblOffset val="100"/>
        <c:noMultiLvlLbl val="0"/>
      </c:catAx>
      <c:valAx>
        <c:axId val="1299604088"/>
        <c:scaling>
          <c:orientation val="minMax"/>
          <c:max val="66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dirty="0">
                    <a:solidFill>
                      <a:schemeClr val="tx1"/>
                    </a:solidFill>
                  </a:rPr>
                  <a:t>Nombre de visites chez les médecins liées à l’asthme</a:t>
                </a:r>
              </a:p>
            </c:rich>
          </c:tx>
          <c:layout>
            <c:manualLayout>
              <c:xMode val="edge"/>
              <c:yMode val="edge"/>
              <c:x val="2.4836217622740183E-2"/>
              <c:y val="0.16978437392097454"/>
            </c:manualLayout>
          </c:layout>
          <c:overlay val="0"/>
          <c:spPr>
            <a:noFill/>
            <a:ln>
              <a:noFill/>
            </a:ln>
            <a:effectLst/>
          </c:spPr>
          <c:txPr>
            <a:bodyPr rot="-540000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99603008"/>
        <c:crosses val="autoZero"/>
        <c:crossBetween val="between"/>
        <c:majorUnit val="132000"/>
      </c:valAx>
      <c:valAx>
        <c:axId val="1366757344"/>
        <c:scaling>
          <c:orientation val="minMax"/>
          <c:max val="1"/>
          <c:min val="0"/>
        </c:scaling>
        <c:delete val="0"/>
        <c:axPos val="r"/>
        <c:title>
          <c:tx>
            <c:rich>
              <a:bodyPr rot="5400000" spcFirstLastPara="1" vertOverflow="ellipsis"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Pourcentage</a:t>
                </a:r>
              </a:p>
            </c:rich>
          </c:tx>
          <c:layout>
            <c:manualLayout>
              <c:xMode val="edge"/>
              <c:yMode val="edge"/>
              <c:x val="0.9534460516547123"/>
              <c:y val="0.38880811263311649"/>
            </c:manualLayout>
          </c:layout>
          <c:overlay val="0"/>
          <c:spPr>
            <a:noFill/>
            <a:ln>
              <a:noFill/>
            </a:ln>
            <a:effectLst/>
          </c:spPr>
          <c:txPr>
            <a:bodyPr rot="5400000" spcFirstLastPara="1" vertOverflow="ellipsis" wrap="square" anchor="ctr" anchorCtr="1"/>
            <a:lstStyle/>
            <a:p>
              <a:pPr rtl="0">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366766704"/>
        <c:crosses val="max"/>
        <c:crossBetween val="between"/>
        <c:majorUnit val="0.2"/>
      </c:valAx>
      <c:catAx>
        <c:axId val="1366766704"/>
        <c:scaling>
          <c:orientation val="minMax"/>
        </c:scaling>
        <c:delete val="1"/>
        <c:axPos val="b"/>
        <c:numFmt formatCode="General" sourceLinked="1"/>
        <c:majorTickMark val="out"/>
        <c:minorTickMark val="none"/>
        <c:tickLblPos val="nextTo"/>
        <c:crossAx val="13667573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0.09256</cdr:x>
      <cdr:y>0.56242</cdr:y>
    </cdr:from>
    <cdr:to>
      <cdr:x>0.12694</cdr:x>
      <cdr:y>0.60682</cdr:y>
    </cdr:to>
    <cdr:sp macro="" textlink="">
      <cdr:nvSpPr>
        <cdr:cNvPr id="2" name="TextBox 1">
          <a:extLst xmlns:a="http://schemas.openxmlformats.org/drawingml/2006/main">
            <a:ext uri="{FF2B5EF4-FFF2-40B4-BE49-F238E27FC236}">
              <a16:creationId xmlns:a16="http://schemas.microsoft.com/office/drawing/2014/main" id="{2247396A-1C0F-5109-9AC5-2E74C7220DBD}"/>
            </a:ext>
          </a:extLst>
        </cdr:cNvPr>
        <cdr:cNvSpPr txBox="1"/>
      </cdr:nvSpPr>
      <cdr:spPr>
        <a:xfrm xmlns:a="http://schemas.openxmlformats.org/drawingml/2006/main">
          <a:off x="1094152" y="1894564"/>
          <a:ext cx="406400" cy="149566"/>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dirty="0">
              <a:solidFill>
                <a:schemeClr val="tx1"/>
              </a:solidFill>
              <a:ea typeface="MS PGothic"/>
              <a:cs typeface="Calibri"/>
            </a:rPr>
            <a:t>114,3</a:t>
          </a:r>
        </a:p>
        <a:p xmlns:a="http://schemas.openxmlformats.org/drawingml/2006/main">
          <a:pPr algn="l" fontAlgn="t"/>
          <a:endParaRPr lang="en-CA" sz="2200" dirty="0">
            <a:solidFill>
              <a:schemeClr val="tx1"/>
            </a:solidFill>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5/26/2025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5/26/2025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qontario.ca/Am%C3%A9liorer-les-soins-gr%C3%A2ce-aux-donn%C3%A9es-probantes/Normes-de-qualit%C3%A9/Voir-toutes-les-normes-de-qualit%C3%A9/Asthme-chez-les-enfants-et-les-adolesc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352995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150157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27899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1687766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73865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102663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9C08D-EA71-5A20-6246-E51BCB7C6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AF8DB-54D3-5233-E126-AD9473031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D7F9E-1C45-1978-DCBF-08DA48EA7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09077E-10AF-957E-CA5D-683EFCB9CDB0}"/>
              </a:ext>
            </a:extLst>
          </p:cNvPr>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392717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4125064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718015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825201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Calibri" panose="020F0502020204030204" pitchFamily="34" charset="0"/>
                <a:cs typeface="Calibri" panose="020F0502020204030204" pitchFamily="34" charset="0"/>
              </a:rPr>
              <a:t>Portée de cette norme de qualité</a:t>
            </a:r>
          </a:p>
          <a:p>
            <a:endParaRPr lang="fr-CA" sz="1200" kern="1200" noProof="0" dirty="0">
              <a:solidFill>
                <a:schemeClr val="tx1"/>
              </a:solidFill>
              <a:effectLst/>
              <a:latin typeface="Calibri" panose="020F0502020204030204" pitchFamily="34" charset="0"/>
              <a:cs typeface="Calibri" panose="020F0502020204030204" pitchFamily="34" charset="0"/>
            </a:endParaRPr>
          </a:p>
          <a:p>
            <a:r>
              <a:rPr lang="fr-CA" sz="1200" kern="1200" noProof="0" dirty="0">
                <a:solidFill>
                  <a:schemeClr val="tx1"/>
                </a:solidFill>
                <a:effectLst/>
                <a:latin typeface="+mn-lt"/>
                <a:ea typeface="+mn-ea"/>
                <a:cs typeface="+mn-cs"/>
              </a:rPr>
              <a:t>Cette norme de qualité porte sur le diagnostic et la gestion de l’asthme chez les adultes âgés de 16 ans et plus et met l’accent sur les soins primaires et les établissements communautaires. Elle porte sur l’orientation vers des soins spécialisés pour les adultes qui satisfont les critères de l’asthme sévère, mais n’aborde pas la prise en charge de l’asthme sévère dans les soins spécialisés, de l’exacerbation aiguë de l’asthme ou des soins dispensés lors de consultations à l’urgence ou d’hospitalisations.</a:t>
            </a:r>
          </a:p>
          <a:p>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Il existe une norme de qualité distincte appelée </a:t>
            </a:r>
            <a:r>
              <a:rPr lang="fr-CA" sz="1200" i="1" u="sng" kern="1200" noProof="0" dirty="0">
                <a:solidFill>
                  <a:schemeClr val="tx1"/>
                </a:solidFill>
                <a:effectLst/>
                <a:latin typeface="+mn-lt"/>
                <a:ea typeface="+mn-ea"/>
                <a:cs typeface="+mn-cs"/>
                <a:hlinkClick r:id="rId3"/>
              </a:rPr>
              <a:t>Asthme chez les enfants et les adolescents</a:t>
            </a:r>
            <a:r>
              <a:rPr lang="fr-CA" sz="1200" kern="1200" noProof="0" dirty="0">
                <a:solidFill>
                  <a:schemeClr val="tx1"/>
                </a:solidFill>
                <a:effectLst/>
                <a:latin typeface="+mn-lt"/>
                <a:ea typeface="+mn-ea"/>
                <a:cs typeface="+mn-cs"/>
              </a:rPr>
              <a:t>.</a:t>
            </a:r>
            <a:endParaRPr lang="fr-CA" sz="1200" kern="1200" noProof="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1587172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32846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1616431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1738978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30481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2400262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Le Comité consultatif sur la norme de qualité pour l’asthme 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dirty="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partenaires de soins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123138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partenaires de soins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dirty="0"/>
          </a:p>
        </p:txBody>
      </p:sp>
    </p:spTree>
    <p:extLst>
      <p:ext uri="{BB962C8B-B14F-4D97-AF65-F5344CB8AC3E}">
        <p14:creationId xmlns:p14="http://schemas.microsoft.com/office/powerpoint/2010/main" val="24128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B3B28E0F-E4E5-7F2F-FE8A-747FC5FBA1B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1724B30-D38B-CBC5-EFB0-0430D126811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877228C2-A675-6ADE-B997-84E5360705D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5313820C-2698-0DD9-EF18-F6425EC8DC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7" name="TextBox 6">
            <a:extLst>
              <a:ext uri="{FF2B5EF4-FFF2-40B4-BE49-F238E27FC236}">
                <a16:creationId xmlns:a16="http://schemas.microsoft.com/office/drawing/2014/main" id="{7F448D43-A09E-B1B2-9D4C-D341C3F674D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4EF71486-1F41-FC22-63C5-D2A5BFC7F67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C8832726-97ED-F2AB-F9B2-9BDADBAD57C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extBox 9">
            <a:extLst>
              <a:ext uri="{FF2B5EF4-FFF2-40B4-BE49-F238E27FC236}">
                <a16:creationId xmlns:a16="http://schemas.microsoft.com/office/drawing/2014/main" id="{B2652809-AB57-426F-256E-1AA0E5E4584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079BC5BB-5A22-AF16-1EC7-F72240FB90B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FDDB4-A47E-8BE2-AC9A-ECA40159151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0DB800EC-1309-6AF6-A8BA-518D5B5BD4F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sante-infobase.canada.ca/labo-de-donnees/blogue-asthme.html" TargetMode="External"/><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hyperlink" Target="https://www.conferenceboard.ca/product/cost-risk-analysis-for-chronic-lung-disease-in-canada/"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hqontario.ca/Am%C3%A9liorer-les-soins-gr%C3%A2ce-aux-donn%C3%A9es-probantes/Normes-de-qualit%C3%A9/Voir-toutes-les-normes-de-qualit%C3%A9/Asthme-chez-les-enfants-et-les-adolescents"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hqontario.ca/Am%C3%A9liorer-les-soins-gr%C3%A2ce-aux-donn%C3%A9es-probantes/Normes-de-qualit%C3%A9/Voir-toutes-les-normes-de-qualit%C3%A9/Asthme-chez-les-adultes"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a:t>
            </a:r>
            <a:r>
              <a:rPr lang="fr-CA" sz="2000" u="none" kern="1200" dirty="0">
                <a:latin typeface="Calibri" panose="020F0502020204030204" pitchFamily="34" charset="0"/>
                <a:ea typeface="Helvetica Neue Light" panose="02000403000000020004" pitchFamily="2" charset="0"/>
              </a:rPr>
              <a:t>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Asthme chez les adultes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846659"/>
          </a:xfrm>
        </p:spPr>
        <p:txBody>
          <a:bodyPr/>
          <a:lstStyle/>
          <a:p>
            <a:r>
              <a:rPr lang="fr-CA" noProof="0" dirty="0"/>
              <a:t>Orienter les soins fondés sur les données probantes pour</a:t>
            </a:r>
            <a:r>
              <a:rPr lang="fr-CA" dirty="0"/>
              <a:t> les </a:t>
            </a:r>
            <a:r>
              <a:rPr lang="fr-CA" noProof="0" dirty="0"/>
              <a:t>personnes âgées de 16 ans et plus en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de qualité</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508653"/>
          </a:xfrm>
        </p:spPr>
        <p:txBody>
          <a:bodyPr>
            <a:spAutoFit/>
          </a:bodyPr>
          <a:lstStyle/>
          <a:p>
            <a:pPr>
              <a:spcAft>
                <a:spcPts val="3600"/>
              </a:spcAft>
            </a:pPr>
            <a:r>
              <a:rPr lang="fr-CA" b="1" noProof="0" dirty="0">
                <a:hlinkClick r:id="rId3" tooltip="Lien vers Quorum."/>
              </a:rPr>
              <a:t>Quorum</a:t>
            </a:r>
            <a:r>
              <a:rPr lang="fr-CA" noProof="0" dirty="0"/>
              <a:t> est une communauté en ligne qui a pour ambition d’améliorer la qualité des soins de santé en Ontario.</a:t>
            </a:r>
          </a:p>
          <a:p>
            <a:r>
              <a:rPr lang="fr-CA" noProof="0" dirty="0"/>
              <a:t>La </a:t>
            </a:r>
            <a:r>
              <a:rPr lang="fr-CA" noProof="0" dirty="0">
                <a:hlinkClick r:id="rId4" tooltip="Lien vers des outils de mise en œuvre sur Quorum."/>
              </a:rPr>
              <a:t>Série sur l’adoption de normes de qualité</a:t>
            </a:r>
            <a:r>
              <a:rPr lang="fr-CA" noProof="0" dirty="0"/>
              <a:t> met en évidence les efforts déployés dans le domaine des soins de santé pour mettre en œuvre des changements et éliminer les lacunes en matière de soins liés aux normes 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851542"/>
            <a:ext cx="5333999" cy="3416320"/>
          </a:xfrm>
        </p:spPr>
        <p:txBody>
          <a:bodyPr>
            <a:spAutoFit/>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CA" sz="2400" noProof="0" dirty="0"/>
              <a:t>Les principes de mesure qui sous-tendent les indicateurs de qualité inclus dans les normes de qualité</a:t>
            </a:r>
          </a:p>
          <a:p>
            <a:pPr marL="342900" indent="-342900">
              <a:buFont typeface="Arial" panose="020B0604020202020204" pitchFamily="34" charset="0"/>
              <a:buChar char="•"/>
            </a:pPr>
            <a:r>
              <a:rPr lang="fr-CA" sz="2400" noProof="0" dirty="0"/>
              <a:t>Les types d’indicateurs inclus dans les normes de qualité</a:t>
            </a:r>
          </a:p>
          <a:p>
            <a:pPr marL="342900" indent="-342900">
              <a:buFont typeface="Arial" panose="020B0604020202020204" pitchFamily="34" charset="0"/>
              <a:buChar char="•"/>
            </a:pPr>
            <a:r>
              <a:rPr lang="fr-CA"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909" r="909"/>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016210"/>
          </a:xfrm>
        </p:spPr>
        <p:txBody>
          <a:bodyPr vert="horz" lIns="0" tIns="0" rIns="0" bIns="0" rtlCol="0" anchor="t">
            <a:sp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2" name="Picture Placeholder 8" descr="Image des spécifications techniques.">
            <a:extLst>
              <a:ext uri="{FF2B5EF4-FFF2-40B4-BE49-F238E27FC236}">
                <a16:creationId xmlns:a16="http://schemas.microsoft.com/office/drawing/2014/main" id="{F3D04FEE-1AF2-78E1-CDA2-73B19208CC23}"/>
              </a:ext>
            </a:extLst>
          </p:cNvPr>
          <p:cNvPicPr>
            <a:picLocks noGrp="1" noChangeAspect="1"/>
          </p:cNvPicPr>
          <p:nvPr>
            <p:ph type="pic" sz="quarter" idx="11"/>
          </p:nvPr>
        </p:nvPicPr>
        <p:blipFill>
          <a:blip r:embed="rId3"/>
          <a:srcRect l="927" r="92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0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a:t>
            </a:r>
            <a:r>
              <a:rPr lang="fr-CA" sz="7000" b="0" dirty="0">
                <a:solidFill>
                  <a:schemeClr val="bg1"/>
                </a:solidFill>
                <a:latin typeface="+mn-lt"/>
                <a:ea typeface="+mn-ea"/>
                <a:cs typeface="+mn-cs"/>
              </a:rPr>
              <a:t>l’asthme chez les adultes</a:t>
            </a:r>
            <a:r>
              <a:rPr kumimoji="0" lang="fr-CA" sz="7000" b="0" i="0" u="none" strike="noStrike" kern="1200" cap="none" spc="0" normalizeH="0" baseline="0" noProof="0" dirty="0">
                <a:ln>
                  <a:noFill/>
                </a:ln>
                <a:solidFill>
                  <a:schemeClr val="bg1"/>
                </a:solidFill>
                <a:effectLst/>
                <a:uLnTx/>
                <a:uFillTx/>
                <a:latin typeface="+mn-lt"/>
                <a:ea typeface="+mn-ea"/>
                <a:cs typeface="+mn-cs"/>
              </a:rPr>
              <a:t>?</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x silhouettes de personnes, dont l’une des dix qui est mise en évidence.">
            <a:extLst>
              <a:ext uri="{FF2B5EF4-FFF2-40B4-BE49-F238E27FC236}">
                <a16:creationId xmlns:a16="http://schemas.microsoft.com/office/drawing/2014/main" id="{B517F6BA-29B3-2683-B6C9-DDCED1D74344}"/>
              </a:ext>
            </a:extLst>
          </p:cNvPr>
          <p:cNvPicPr>
            <a:picLocks noChangeAspect="1"/>
          </p:cNvPicPr>
          <p:nvPr/>
        </p:nvPicPr>
        <p:blipFill>
          <a:blip r:embed="rId2"/>
          <a:stretch>
            <a:fillRect/>
          </a:stretch>
        </p:blipFill>
        <p:spPr>
          <a:xfrm>
            <a:off x="1309243" y="1824692"/>
            <a:ext cx="3522957" cy="2996862"/>
          </a:xfrm>
          <a:prstGeom prst="rect">
            <a:avLst/>
          </a:prstGeom>
        </p:spPr>
      </p:pic>
      <p:sp>
        <p:nvSpPr>
          <p:cNvPr id="14" name="Title 13">
            <a:extLst>
              <a:ext uri="{FF2B5EF4-FFF2-40B4-BE49-F238E27FC236}">
                <a16:creationId xmlns:a16="http://schemas.microsoft.com/office/drawing/2014/main" id="{26FEFF09-2B13-E05D-E635-424040D84C96}"/>
              </a:ext>
            </a:extLst>
          </p:cNvPr>
          <p:cNvSpPr txBox="1">
            <a:spLocks noGrp="1"/>
          </p:cNvSpPr>
          <p:nvPr>
            <p:ph type="title" idx="4294967295"/>
          </p:nvPr>
        </p:nvSpPr>
        <p:spPr>
          <a:xfrm>
            <a:off x="5548083" y="2068645"/>
            <a:ext cx="5997884" cy="25089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3200" b="0" i="0" u="none" strike="noStrike" kern="1200" cap="none" spc="0" normalizeH="0" baseline="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En date de </a:t>
            </a:r>
            <a:r>
              <a:rPr kumimoji="0" lang="fr-CA" sz="3200" b="0" i="0" u="none" strike="noStrike" kern="1200" cap="none" spc="0" normalizeH="0" baseline="0" dirty="0">
                <a:ln>
                  <a:noFill/>
                </a:ln>
                <a:effectLst/>
                <a:uLnTx/>
                <a:uFillTx/>
                <a:latin typeface="Calibri" panose="020F0502020204030204" pitchFamily="34" charset="0"/>
                <a:ea typeface="MS PGothic" panose="020B0600070205080204" pitchFamily="34" charset="-128"/>
                <a:cs typeface="Calibri" panose="020F0502020204030204" pitchFamily="34" charset="0"/>
              </a:rPr>
              <a:t>l’exercice financier </a:t>
            </a:r>
            <a:r>
              <a:rPr kumimoji="0" lang="fr-CA" sz="3200" b="0" i="0" u="none" strike="noStrike" kern="1200" cap="none" spc="0" normalizeH="0" baseline="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2022/23*, environ 2,5 millions de personnes en Ontario souffrent d’asthme (plus d’une personne sur dix).</a:t>
            </a:r>
            <a:endParaRPr kumimoji="0" lang="fr-CA" sz="3200" b="0" i="0" u="none" strike="noStrike" kern="1200" cap="none" spc="0" normalizeH="0" baseline="0" noProof="0" dirty="0">
              <a:ln>
                <a:noFill/>
              </a:ln>
              <a:solidFill>
                <a:schemeClr val="tx1"/>
              </a:solidFill>
              <a:effectLst/>
              <a:uLnTx/>
              <a:uFillTx/>
              <a:latin typeface="+mn-lt"/>
              <a:ea typeface="MS PGothic"/>
              <a:cs typeface="Calibri"/>
            </a:endParaRPr>
          </a:p>
        </p:txBody>
      </p:sp>
      <p:sp>
        <p:nvSpPr>
          <p:cNvPr id="16" name="TextBox 15">
            <a:extLst>
              <a:ext uri="{FF2B5EF4-FFF2-40B4-BE49-F238E27FC236}">
                <a16:creationId xmlns:a16="http://schemas.microsoft.com/office/drawing/2014/main" id="{0B60055E-D62F-CC7C-3F90-4FAB27CB4FDF}"/>
              </a:ext>
            </a:extLst>
          </p:cNvPr>
          <p:cNvSpPr txBox="1"/>
          <p:nvPr/>
        </p:nvSpPr>
        <p:spPr>
          <a:xfrm>
            <a:off x="52254" y="6137347"/>
            <a:ext cx="11978572" cy="677108"/>
          </a:xfrm>
          <a:prstGeom prst="rect">
            <a:avLst/>
          </a:prstGeom>
          <a:noFill/>
        </p:spPr>
        <p:txBody>
          <a:bodyPr wrap="square">
            <a:spAutoFit/>
          </a:bodyPr>
          <a:lstStyle/>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*Les données pour l’exercice 2022/23 peuvent être incomplètes en raison de l’algorithme utilisé sur 2 ans pour identifier l’asthme, et les chiffres sont sujets à changement.</a:t>
            </a:r>
            <a:r>
              <a:rPr lang="fr-FR" sz="1100" b="0" i="0" u="none" baseline="0" dirty="0">
                <a:latin typeface="Calibri" panose="020F0502020204030204" pitchFamily="34" charset="0"/>
                <a:ea typeface="Calibri" panose="020F0502020204030204" pitchFamily="34" charset="0"/>
                <a:cs typeface="Calibri" panose="020F0502020204030204" pitchFamily="34" charset="0"/>
              </a:rPr>
              <a:t> En raison de la sous-utilisation observée des services de soins de santé pendant la pandémie de COVID-19 qui a débuté en 2020/21, les données saisies pendant cette période peuvent être sous-estimées.</a:t>
            </a:r>
            <a:r>
              <a:rPr lang="fr-ca" sz="1100" b="0" i="0" u="none" baseline="0" dirty="0">
                <a:latin typeface="Calibri" panose="020F0502020204030204" pitchFamily="34" charset="0"/>
                <a:ea typeface="Calibri" panose="020F0502020204030204" pitchFamily="34" charset="0"/>
                <a:cs typeface="Calibri" panose="020F0502020204030204" pitchFamily="34" charset="0"/>
              </a:rPr>
              <a:t> </a:t>
            </a:r>
            <a:endParaRPr lang="fr-ca" sz="1100" dirty="0"/>
          </a:p>
          <a:p>
            <a:pPr algn="l" rtl="0" eaLnBrk="0" hangingPunct="0">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Source : Système d’information sur la surveillance de l’asthme en Ontario (OASIS) de l’Institute for Clinical Evaluative Sciences (ICES), taux bruts de prévalence de l’asthme.</a:t>
            </a:r>
          </a:p>
        </p:txBody>
      </p:sp>
    </p:spTree>
    <p:extLst>
      <p:ext uri="{BB962C8B-B14F-4D97-AF65-F5344CB8AC3E}">
        <p14:creationId xmlns:p14="http://schemas.microsoft.com/office/powerpoint/2010/main" val="195115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31EE9-FD0F-9323-1563-E503176C8D9F}"/>
              </a:ext>
              <a:ext uri="{C183D7F6-B498-43B3-948B-1728B52AA6E4}">
                <adec:decorative xmlns:adec="http://schemas.microsoft.com/office/drawing/2017/decorative" val="1"/>
              </a:ext>
            </a:extLst>
          </p:cNvPr>
          <p:cNvPicPr>
            <a:picLocks noChangeAspect="1"/>
          </p:cNvPicPr>
          <p:nvPr/>
        </p:nvPicPr>
        <p:blipFill>
          <a:blip r:embed="rId2"/>
          <a:srcRect l="11410" r="12055"/>
          <a:stretch/>
        </p:blipFill>
        <p:spPr>
          <a:xfrm>
            <a:off x="273589" y="606273"/>
            <a:ext cx="2994905" cy="3913115"/>
          </a:xfrm>
          <a:prstGeom prst="rect">
            <a:avLst/>
          </a:prstGeom>
        </p:spPr>
      </p:pic>
      <p:sp>
        <p:nvSpPr>
          <p:cNvPr id="7" name="Title 6">
            <a:extLst>
              <a:ext uri="{FF2B5EF4-FFF2-40B4-BE49-F238E27FC236}">
                <a16:creationId xmlns:a16="http://schemas.microsoft.com/office/drawing/2014/main" id="{60E87276-1ACF-E2FE-CC47-EDAC772F24A4}"/>
              </a:ext>
            </a:extLst>
          </p:cNvPr>
          <p:cNvSpPr txBox="1">
            <a:spLocks noGrp="1"/>
          </p:cNvSpPr>
          <p:nvPr>
            <p:ph type="title" idx="4294967295"/>
          </p:nvPr>
        </p:nvSpPr>
        <p:spPr>
          <a:xfrm>
            <a:off x="3415760" y="481305"/>
            <a:ext cx="8502651" cy="45243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dirty="0">
                <a:ln>
                  <a:noFill/>
                </a:ln>
                <a:solidFill>
                  <a:schemeClr val="tx1"/>
                </a:solidFill>
                <a:effectLst/>
                <a:uLnTx/>
                <a:uFillTx/>
                <a:latin typeface="+mn-lt"/>
                <a:ea typeface="Calibri" panose="020F0502020204030204" pitchFamily="34" charset="0"/>
                <a:cs typeface="Arial" panose="020B0604020202020204" pitchFamily="34" charset="0"/>
              </a:rPr>
              <a:t>L’asthme est l’une des maladies respiratoires chroniques les plus courantes au Canada</a:t>
            </a:r>
            <a:r>
              <a:rPr kumimoji="0" lang="fr-CA" sz="2100" b="0" i="0" u="none" strike="noStrike" kern="1200" cap="none" spc="0" normalizeH="0" baseline="30000" dirty="0">
                <a:ln>
                  <a:noFill/>
                </a:ln>
                <a:solidFill>
                  <a:schemeClr val="tx1"/>
                </a:solidFill>
                <a:effectLst/>
                <a:uLnTx/>
                <a:uFillTx/>
                <a:latin typeface="+mn-lt"/>
                <a:ea typeface="Calibri" panose="020F0502020204030204" pitchFamily="34" charset="0"/>
                <a:cs typeface="Arial" panose="020B0604020202020204" pitchFamily="34" charset="0"/>
              </a:rPr>
              <a:t>1</a:t>
            </a:r>
            <a:r>
              <a:rPr kumimoji="0" lang="fr-CA" sz="2100" b="0" i="0" u="none" strike="noStrike" kern="1200" cap="none" spc="0" normalizeH="0" baseline="0" dirty="0">
                <a:ln>
                  <a:noFill/>
                </a:ln>
                <a:solidFill>
                  <a:schemeClr val="tx1"/>
                </a:solidFill>
                <a:effectLst/>
                <a:uLnTx/>
                <a:uFillTx/>
                <a:latin typeface="+mn-lt"/>
                <a:ea typeface="Calibri" panose="020F0502020204030204" pitchFamily="34" charset="0"/>
                <a:cs typeface="Arial" panose="020B0604020202020204" pitchFamily="34" charset="0"/>
              </a:rPr>
              <a:t>.</a:t>
            </a:r>
            <a:r>
              <a:rPr kumimoji="0" lang="fr-CA" sz="2100" b="0" i="0" u="none" strike="noStrike" kern="1200" cap="none" spc="0" normalizeH="0" baseline="30000" dirty="0">
                <a:ln>
                  <a:noFill/>
                </a:ln>
                <a:solidFill>
                  <a:schemeClr val="tx1"/>
                </a:solidFill>
                <a:effectLst/>
                <a:uLnTx/>
                <a:uFillTx/>
                <a:latin typeface="+mn-lt"/>
                <a:ea typeface="Calibri" panose="020F0502020204030204" pitchFamily="34" charset="0"/>
                <a:cs typeface="Arial" panose="020B0604020202020204" pitchFamily="34" charset="0"/>
              </a:rPr>
              <a:t> </a:t>
            </a:r>
            <a:endParaRPr kumimoji="0" lang="fr-CA" sz="2100" b="0" i="0" u="none" strike="noStrike" kern="1200" cap="none" spc="0" normalizeH="0" baseline="3000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dirty="0">
                <a:ln>
                  <a:noFill/>
                </a:ln>
                <a:solidFill>
                  <a:schemeClr val="tx1"/>
                </a:solidFill>
                <a:effectLst/>
                <a:uLnTx/>
                <a:uFillTx/>
                <a:latin typeface="+mn-lt"/>
                <a:ea typeface="+mn-ea"/>
                <a:cs typeface="+mn-cs"/>
              </a:rPr>
              <a:t>Les personnes asthmatiques sont </a:t>
            </a:r>
            <a:r>
              <a:rPr kumimoji="0" lang="fr-CA" sz="2100" b="1" i="0" u="none" strike="noStrike" kern="1200" cap="none" spc="0" normalizeH="0" baseline="0" dirty="0">
                <a:ln>
                  <a:noFill/>
                </a:ln>
                <a:solidFill>
                  <a:schemeClr val="tx1"/>
                </a:solidFill>
                <a:effectLst/>
                <a:uLnTx/>
                <a:uFillTx/>
                <a:latin typeface="+mn-lt"/>
                <a:ea typeface="+mn-ea"/>
                <a:cs typeface="+mn-cs"/>
              </a:rPr>
              <a:t>plus susceptibles d’avoir d’autres maladies et conditions chroniques</a:t>
            </a:r>
            <a:r>
              <a:rPr kumimoji="0" lang="fr-CA" sz="2100" b="0" i="0" u="none" strike="noStrike" kern="1200" cap="none" spc="0" normalizeH="0" baseline="0" dirty="0">
                <a:ln>
                  <a:noFill/>
                </a:ln>
                <a:solidFill>
                  <a:schemeClr val="tx1"/>
                </a:solidFill>
                <a:effectLst/>
                <a:uLnTx/>
                <a:uFillTx/>
                <a:latin typeface="+mn-lt"/>
                <a:ea typeface="+mn-ea"/>
                <a:cs typeface="+mn-cs"/>
              </a:rPr>
              <a:t> (diabète, hypertension, troubles de l’humeur et/ou anxieux) et une qualité de vie globalement plus pauvre </a:t>
            </a:r>
            <a:r>
              <a:rPr kumimoji="0" lang="fr-CA" sz="2100" b="0" i="0" u="none" strike="noStrike" kern="1200" cap="none" spc="0" normalizeH="0" baseline="0" dirty="0">
                <a:ln>
                  <a:noFill/>
                </a:ln>
                <a:effectLst/>
                <a:uLnTx/>
                <a:uFillTx/>
                <a:latin typeface="+mn-lt"/>
                <a:ea typeface="+mn-ea"/>
                <a:cs typeface="+mn-cs"/>
              </a:rPr>
              <a:t>que</a:t>
            </a:r>
            <a:r>
              <a:rPr kumimoji="0" lang="fr-CA" sz="2100" b="0" i="0" u="none" strike="noStrike" kern="1200" cap="none" spc="0" normalizeH="0" baseline="0" dirty="0">
                <a:ln>
                  <a:noFill/>
                </a:ln>
                <a:solidFill>
                  <a:srgbClr val="FF0000"/>
                </a:solidFill>
                <a:effectLst/>
                <a:uLnTx/>
                <a:uFillTx/>
                <a:latin typeface="+mn-lt"/>
                <a:ea typeface="+mn-ea"/>
                <a:cs typeface="+mn-cs"/>
              </a:rPr>
              <a:t> </a:t>
            </a:r>
            <a:r>
              <a:rPr kumimoji="0" lang="fr-CA" sz="2100" b="0" i="0" u="none" strike="noStrike" kern="1200" cap="none" spc="0" normalizeH="0" baseline="0" dirty="0">
                <a:ln>
                  <a:noFill/>
                </a:ln>
                <a:effectLst/>
                <a:uLnTx/>
                <a:uFillTx/>
                <a:latin typeface="+mn-lt"/>
                <a:ea typeface="+mn-ea"/>
                <a:cs typeface="+mn-cs"/>
              </a:rPr>
              <a:t>celles sans asthme</a:t>
            </a:r>
            <a:r>
              <a:rPr kumimoji="0" lang="fr-CA" sz="2100" b="0" i="0" u="none" strike="noStrike" kern="1200" cap="none" spc="0" normalizeH="0" baseline="30000" dirty="0">
                <a:ln>
                  <a:noFill/>
                </a:ln>
                <a:effectLst/>
                <a:uLnTx/>
                <a:uFillTx/>
                <a:latin typeface="+mn-lt"/>
                <a:ea typeface="+mn-ea"/>
                <a:cs typeface="+mn-cs"/>
              </a:rPr>
              <a:t>2,3</a:t>
            </a:r>
            <a:r>
              <a:rPr kumimoji="0" lang="fr-CA" sz="2100" b="0" i="0" u="none" strike="noStrike" kern="1200" cap="none" spc="0" normalizeH="0" baseline="0" dirty="0">
                <a:ln>
                  <a:noFill/>
                </a:ln>
                <a:effectLst/>
                <a:uLnTx/>
                <a:uFillTx/>
                <a:latin typeface="+mn-lt"/>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dirty="0">
                <a:ln>
                  <a:noFill/>
                </a:ln>
                <a:solidFill>
                  <a:schemeClr val="tx1"/>
                </a:solidFill>
                <a:effectLst/>
                <a:uLnTx/>
                <a:uFillTx/>
                <a:latin typeface="+mn-lt"/>
                <a:ea typeface="+mn-ea"/>
                <a:cs typeface="+mn-cs"/>
              </a:rPr>
              <a:t>La présence de comorbidités peut compliquer la prise en charge de l’asthme, </a:t>
            </a:r>
            <a:r>
              <a:rPr kumimoji="0" lang="fr-CA" sz="2100" b="0" i="0" u="none" strike="noStrike" kern="1200" cap="none" spc="0" normalizeH="0" baseline="0" dirty="0">
                <a:ln>
                  <a:noFill/>
                </a:ln>
                <a:effectLst/>
                <a:uLnTx/>
                <a:uFillTx/>
                <a:latin typeface="+mn-lt"/>
                <a:ea typeface="+mn-ea"/>
                <a:cs typeface="+mn-cs"/>
              </a:rPr>
              <a:t>car</a:t>
            </a:r>
            <a:r>
              <a:rPr kumimoji="0" lang="fr-CA" sz="2100" b="0" i="0" u="none" strike="noStrike" kern="1200" cap="none" spc="0" normalizeH="0" baseline="0" dirty="0">
                <a:ln>
                  <a:noFill/>
                </a:ln>
                <a:solidFill>
                  <a:srgbClr val="FF0000"/>
                </a:solidFill>
                <a:effectLst/>
                <a:uLnTx/>
                <a:uFillTx/>
                <a:latin typeface="+mn-lt"/>
                <a:ea typeface="+mn-ea"/>
                <a:cs typeface="+mn-cs"/>
              </a:rPr>
              <a:t> </a:t>
            </a:r>
            <a:r>
              <a:rPr kumimoji="0" lang="fr-CA" sz="2100" b="0" i="0" u="none" strike="noStrike" kern="1200" cap="none" spc="0" normalizeH="0" baseline="0" dirty="0">
                <a:ln>
                  <a:noFill/>
                </a:ln>
                <a:effectLst/>
                <a:uLnTx/>
                <a:uFillTx/>
                <a:latin typeface="+mn-lt"/>
                <a:ea typeface="+mn-ea"/>
                <a:cs typeface="+mn-cs"/>
              </a:rPr>
              <a:t>elles peuvent aggraver les symptômes de l’asthme, aggraver l’asthme en tant que tel ou entraver une prise en charge appropriée de l’asthme</a:t>
            </a:r>
            <a:r>
              <a:rPr kumimoji="0" lang="fr-CA" sz="2100" b="0" i="0" u="none" strike="noStrike" kern="1200" cap="none" spc="0" normalizeH="0" baseline="30000" dirty="0">
                <a:ln>
                  <a:noFill/>
                </a:ln>
                <a:effectLst/>
                <a:uLnTx/>
                <a:uFillTx/>
                <a:latin typeface="+mn-lt"/>
                <a:ea typeface="+mn-ea"/>
                <a:cs typeface="+mn-cs"/>
              </a:rPr>
              <a:t>4</a:t>
            </a:r>
            <a:r>
              <a:rPr kumimoji="0" lang="fr-CA" sz="2100" b="0" i="0" u="none" strike="noStrike" kern="1200" cap="none" spc="0" normalizeH="0" baseline="0" dirty="0">
                <a:ln>
                  <a:noFill/>
                </a:ln>
                <a:effectLst/>
                <a:uLnTx/>
                <a:uFillTx/>
                <a:latin typeface="+mn-lt"/>
                <a:ea typeface="+mn-ea"/>
                <a:cs typeface="+mn-cs"/>
              </a:rPr>
              <a:t>.</a:t>
            </a:r>
            <a:endParaRPr kumimoji="0" lang="fr-CA" sz="2100" b="0" i="0" u="none" strike="noStrike" kern="1200" cap="none" spc="0" normalizeH="0" baseline="30000" noProof="0" dirty="0">
              <a:ln>
                <a:noFill/>
              </a:ln>
              <a:effectLst/>
              <a:uLnTx/>
              <a:uFillTx/>
              <a:latin typeface="+mn-lt"/>
              <a:ea typeface="Calibri"/>
              <a:cs typeface="Calibri"/>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dirty="0">
                <a:ln>
                  <a:noFill/>
                </a:ln>
                <a:solidFill>
                  <a:schemeClr val="tx1"/>
                </a:solidFill>
                <a:effectLst/>
                <a:uLnTx/>
                <a:uFillTx/>
                <a:latin typeface="+mn-lt"/>
                <a:ea typeface="+mn-ea"/>
                <a:cs typeface="+mn-cs"/>
              </a:rPr>
              <a:t>Les coûts directs de l’asthme pour l’économie canadienne, y compris les coûts directs des soins de santé et les coûts indirects, devraient atteindre 4,2 milliards de dollars par année d’ici 2030</a:t>
            </a:r>
            <a:r>
              <a:rPr kumimoji="0" lang="fr-CA" sz="2100" b="0" i="0" u="none" strike="noStrike" kern="1200" cap="none" spc="0" normalizeH="0" baseline="30000" dirty="0">
                <a:ln>
                  <a:noFill/>
                </a:ln>
                <a:solidFill>
                  <a:schemeClr val="tx1"/>
                </a:solidFill>
                <a:effectLst/>
                <a:uLnTx/>
                <a:uFillTx/>
                <a:latin typeface="+mn-lt"/>
                <a:ea typeface="+mn-ea"/>
                <a:cs typeface="+mn-cs"/>
              </a:rPr>
              <a:t>5</a:t>
            </a:r>
            <a:r>
              <a:rPr kumimoji="0" lang="fr-CA" sz="2100" b="0" i="0" u="none" strike="noStrike" kern="1200" cap="none" spc="0" normalizeH="0" baseline="0" dirty="0">
                <a:ln>
                  <a:noFill/>
                </a:ln>
                <a:solidFill>
                  <a:schemeClr val="tx1"/>
                </a:solidFill>
                <a:effectLst/>
                <a:uLnTx/>
                <a:uFillTx/>
                <a:latin typeface="+mn-lt"/>
                <a:ea typeface="+mn-ea"/>
                <a:cs typeface="+mn-cs"/>
              </a:rPr>
              <a:t>.</a:t>
            </a:r>
          </a:p>
        </p:txBody>
      </p:sp>
      <p:sp>
        <p:nvSpPr>
          <p:cNvPr id="8" name="TextBox 7">
            <a:extLst>
              <a:ext uri="{FF2B5EF4-FFF2-40B4-BE49-F238E27FC236}">
                <a16:creationId xmlns:a16="http://schemas.microsoft.com/office/drawing/2014/main" id="{5B1122E0-182B-CB79-D015-0B6380E3A20C}"/>
              </a:ext>
            </a:extLst>
          </p:cNvPr>
          <p:cNvSpPr txBox="1"/>
          <p:nvPr/>
        </p:nvSpPr>
        <p:spPr>
          <a:xfrm>
            <a:off x="158220" y="5427699"/>
            <a:ext cx="11760191" cy="1338828"/>
          </a:xfrm>
          <a:prstGeom prst="rect">
            <a:avLst/>
          </a:prstGeom>
          <a:noFill/>
        </p:spPr>
        <p:txBody>
          <a:bodyPr wrap="square" lIns="0" tIns="0" rIns="0" bIns="0" rtlCol="0" anchor="t" anchorCtr="0">
            <a:spAutoFit/>
          </a:bodyPr>
          <a:lstStyle/>
          <a:p>
            <a:pPr marL="228600" indent="-228600" algn="l" rtl="0" fontAlgn="t">
              <a:spcAft>
                <a:spcPts val="300"/>
              </a:spcAft>
              <a:buFont typeface="+mj-lt"/>
              <a:buAutoNum type="arabicPeriod"/>
            </a:pPr>
            <a:r>
              <a:rPr lang="fr-ca" sz="1100" b="0" i="0" u="none" baseline="0" dirty="0">
                <a:ea typeface="MS PGothic"/>
                <a:cs typeface="Calibri"/>
              </a:rPr>
              <a:t>Blogue de données : L’asthme au Canada [Internet]. Ottawa (ON) : Gouvernement du Canada [mis à jour le 1</a:t>
            </a:r>
            <a:r>
              <a:rPr lang="fr-ca" sz="1100" b="0" i="0" u="none" baseline="10000" dirty="0">
                <a:ea typeface="MS PGothic"/>
                <a:cs typeface="Calibri"/>
              </a:rPr>
              <a:t>er</a:t>
            </a:r>
            <a:r>
              <a:rPr lang="fr-ca" sz="1100" b="0" i="0" u="none" baseline="0" dirty="0">
                <a:ea typeface="MS PGothic"/>
                <a:cs typeface="Calibri"/>
              </a:rPr>
              <a:t> mai 2018; cité le 24 janvier 2025]. Accessible au lien suivant : </a:t>
            </a:r>
            <a:r>
              <a:rPr lang="fr-ca" sz="1100" b="0" i="0" u="none" baseline="0" dirty="0">
                <a:ea typeface="MS PGothic"/>
                <a:cs typeface="Calibri"/>
                <a:hlinkClick r:id="rId3"/>
              </a:rPr>
              <a:t>https://sante-infobase.canada.ca/labo-de-donnees/blogue-asthme.html</a:t>
            </a:r>
            <a:endParaRPr lang="fr-ca" sz="1100" dirty="0">
              <a:ea typeface="MS PGothic"/>
              <a:cs typeface="Calibri"/>
            </a:endParaRPr>
          </a:p>
          <a:p>
            <a:pPr marL="228600" indent="-228600" algn="l" rtl="0" fontAlgn="t">
              <a:spcAft>
                <a:spcPts val="300"/>
              </a:spcAft>
              <a:buFont typeface="+mj-lt"/>
              <a:buAutoNum type="arabicPeriod"/>
            </a:pPr>
            <a:r>
              <a:rPr lang="fr-ca" sz="1100" b="0" i="0" u="none" baseline="0" dirty="0">
                <a:ea typeface="MS PGothic"/>
                <a:cs typeface="Calibri"/>
              </a:rPr>
              <a:t>Nunes C, Pereira AM, Morais-Almeida M. Asthma costs and social impact. Asthma Res Pract. 2017 Jan 6;3:1.</a:t>
            </a:r>
          </a:p>
          <a:p>
            <a:pPr marL="228600" indent="-228600" algn="l" rtl="0" fontAlgn="t">
              <a:spcAft>
                <a:spcPts val="300"/>
              </a:spcAft>
              <a:buFont typeface="+mj-lt"/>
              <a:buAutoNum type="arabicPeriod"/>
            </a:pPr>
            <a:r>
              <a:rPr lang="fr-ca" sz="1100" b="0" i="0" u="none" baseline="0" dirty="0">
                <a:ea typeface="MS PGothic"/>
                <a:cs typeface="Calibri"/>
              </a:rPr>
              <a:t>Ismaila AS, Sayani AP, Marin M, Su Z. Clinical, economic, and humanistic burden of asthma in Canada: a systematic review. BMC Pulm Med. 2013 Dec 5;13:70.</a:t>
            </a:r>
          </a:p>
          <a:p>
            <a:pPr marL="228600" indent="-228600" algn="l" rtl="0" fontAlgn="t">
              <a:spcAft>
                <a:spcPts val="300"/>
              </a:spcAft>
              <a:buFont typeface="+mj-lt"/>
              <a:buAutoNum type="arabicPeriod"/>
            </a:pPr>
            <a:r>
              <a:rPr lang="fr-ca" sz="1100" b="0" i="0" u="none" baseline="0" dirty="0">
                <a:ea typeface="MS PGothic"/>
                <a:cs typeface="Calibri"/>
              </a:rPr>
              <a:t>Gaffin JM, Castro M, Bacharier LB, Fuhlbrigge AL. The role of comorbidities in difficult-to-control asthma in adults and children. J Allergy Clin Immunol Pract. 2022 Feb;10(2):397-408.</a:t>
            </a:r>
          </a:p>
          <a:p>
            <a:pPr marL="228600" indent="-228600" algn="l" rtl="0" fontAlgn="t">
              <a:spcAft>
                <a:spcPts val="300"/>
              </a:spcAft>
              <a:buFont typeface="+mj-lt"/>
              <a:buAutoNum type="arabicPeriod"/>
            </a:pPr>
            <a:r>
              <a:rPr lang="fr-ca" sz="1100" b="0" i="0" u="none" baseline="0" dirty="0"/>
              <a:t>Stonebridge C, Goldfarb D, Bounajm F, Hermus G, Theriault L. Cost risk analysis for chronic lung disease in Canada [Internet]. Ottawa (ON) : Conference Board of Canada; 2012 Mar 15. Accessible au lien suivant : </a:t>
            </a:r>
            <a:r>
              <a:rPr lang="fr-ca" sz="1100" b="0" i="0" u="none" baseline="0" dirty="0">
                <a:hlinkClick r:id="rId4"/>
              </a:rPr>
              <a:t>https://www.conferenceboard.ca/product/cost-risk-analysis-for-chronic-lung-disease-in-canada/</a:t>
            </a:r>
            <a:r>
              <a:rPr lang="fr-ca" sz="1100" b="0" i="0" u="none" baseline="0" dirty="0"/>
              <a:t> (uniquement en anglais) </a:t>
            </a:r>
            <a:endParaRPr lang="fr-ca" sz="1100" dirty="0">
              <a:ea typeface="MS PGothic"/>
              <a:cs typeface="Calibri"/>
            </a:endParaRPr>
          </a:p>
        </p:txBody>
      </p:sp>
    </p:spTree>
    <p:extLst>
      <p:ext uri="{BB962C8B-B14F-4D97-AF65-F5344CB8AC3E}">
        <p14:creationId xmlns:p14="http://schemas.microsoft.com/office/powerpoint/2010/main" val="204631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FFFB7-D61D-2D4C-70FA-82C38AEEF71C}"/>
              </a:ext>
            </a:extLst>
          </p:cNvPr>
          <p:cNvSpPr>
            <a:spLocks noGrp="1"/>
          </p:cNvSpPr>
          <p:nvPr>
            <p:ph type="title" idx="4294967295"/>
          </p:nvPr>
        </p:nvSpPr>
        <p:spPr>
          <a:xfrm>
            <a:off x="678708" y="399025"/>
            <a:ext cx="10834577" cy="1708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kumimoji="0" lang="fr-CA" sz="2100" b="0" i="0" u="none" strike="noStrike" kern="1200" cap="none" spc="0" normalizeH="0" baseline="0" dirty="0">
                <a:ln>
                  <a:noFill/>
                </a:ln>
                <a:solidFill>
                  <a:schemeClr val="tx1"/>
                </a:solidFill>
                <a:effectLst/>
                <a:uLnTx/>
                <a:uFillTx/>
                <a:latin typeface="Calibri"/>
                <a:ea typeface="Calibri"/>
                <a:cs typeface="ＭＳ Ｐゴシック" pitchFamily="68" charset="-128"/>
              </a:rPr>
              <a:t>Bien que l’incidence de l’asthme ait diminué au fil du temps, </a:t>
            </a:r>
            <a:r>
              <a:rPr kumimoji="0" lang="fr-CA" sz="2100" b="1" i="0" u="none" strike="noStrike" kern="1200" cap="none" spc="0" normalizeH="0" baseline="0" dirty="0">
                <a:ln>
                  <a:noFill/>
                </a:ln>
                <a:solidFill>
                  <a:schemeClr val="tx1"/>
                </a:solidFill>
                <a:effectLst/>
                <a:uLnTx/>
                <a:uFillTx/>
                <a:latin typeface="Calibri"/>
                <a:ea typeface="Calibri"/>
                <a:cs typeface="ＭＳ Ｐゴシック" pitchFamily="68" charset="-128"/>
              </a:rPr>
              <a:t>les personnes asthmatiques vivent généralement plus longtemps</a:t>
            </a:r>
            <a:r>
              <a:rPr kumimoji="0" lang="fr-CA" sz="2100" b="0" i="0" u="none" strike="noStrike" kern="1200" cap="none" spc="0" normalizeH="0" baseline="0" dirty="0">
                <a:ln>
                  <a:noFill/>
                </a:ln>
                <a:solidFill>
                  <a:schemeClr val="tx1"/>
                </a:solidFill>
                <a:effectLst/>
                <a:uLnTx/>
                <a:uFillTx/>
                <a:latin typeface="Calibri"/>
                <a:ea typeface="Calibri"/>
                <a:cs typeface="ＭＳ Ｐゴシック" pitchFamily="68" charset="-128"/>
              </a:rPr>
              <a:t>, </a:t>
            </a:r>
            <a:r>
              <a:rPr kumimoji="0" lang="fr-CA" sz="2100" b="0" i="0" u="none" strike="noStrike" kern="1200" cap="none" spc="0" normalizeH="0" baseline="0" dirty="0">
                <a:ln>
                  <a:noFill/>
                </a:ln>
                <a:effectLst/>
                <a:uLnTx/>
                <a:uFillTx/>
                <a:latin typeface="Calibri"/>
                <a:ea typeface="Calibri"/>
                <a:cs typeface="ＭＳ Ｐゴシック" pitchFamily="68" charset="-128"/>
              </a:rPr>
              <a:t>ce qui fait que</a:t>
            </a:r>
            <a:r>
              <a:rPr kumimoji="0" lang="fr-CA" sz="2100" b="0" i="0" u="none" strike="noStrike" kern="1200" cap="none" spc="0" normalizeH="0" baseline="0" dirty="0">
                <a:ln>
                  <a:noFill/>
                </a:ln>
                <a:solidFill>
                  <a:srgbClr val="FF0000"/>
                </a:solidFill>
                <a:effectLst/>
                <a:uLnTx/>
                <a:uFillTx/>
                <a:latin typeface="Calibri"/>
                <a:ea typeface="Calibri"/>
                <a:cs typeface="ＭＳ Ｐゴシック" pitchFamily="68" charset="-128"/>
              </a:rPr>
              <a:t> </a:t>
            </a:r>
            <a:r>
              <a:rPr kumimoji="0" lang="fr-CA" sz="2100" b="0" i="0" u="none" strike="noStrike" kern="1200" cap="none" spc="0" normalizeH="0" baseline="0" dirty="0">
                <a:ln>
                  <a:noFill/>
                </a:ln>
                <a:effectLst/>
                <a:uLnTx/>
                <a:uFillTx/>
                <a:latin typeface="Calibri"/>
                <a:ea typeface="Calibri"/>
                <a:cs typeface="ＭＳ Ｐゴシック" pitchFamily="68" charset="-128"/>
              </a:rPr>
              <a:t>la </a:t>
            </a:r>
            <a:r>
              <a:rPr kumimoji="0" lang="fr-CA" sz="2100" b="1" i="0" u="none" strike="noStrike" kern="1200" cap="none" spc="0" normalizeH="0" baseline="0" dirty="0">
                <a:ln>
                  <a:noFill/>
                </a:ln>
                <a:effectLst/>
                <a:uLnTx/>
                <a:uFillTx/>
                <a:latin typeface="Calibri"/>
                <a:ea typeface="Calibri"/>
                <a:cs typeface="ＭＳ Ｐゴシック" pitchFamily="68" charset="-128"/>
              </a:rPr>
              <a:t>prévalence de l’asthme </a:t>
            </a:r>
            <a:r>
              <a:rPr kumimoji="0" lang="fr-CA" sz="2100" b="0" i="0" u="none" strike="noStrike" kern="1200" cap="none" spc="0" normalizeH="0" baseline="0" dirty="0">
                <a:ln>
                  <a:noFill/>
                </a:ln>
                <a:effectLst/>
                <a:uLnTx/>
                <a:uFillTx/>
                <a:latin typeface="Calibri"/>
                <a:ea typeface="Calibri"/>
                <a:cs typeface="ＭＳ Ｐゴシック" pitchFamily="68" charset="-128"/>
              </a:rPr>
              <a:t>en Ontario (le nombre de personnes atteintes de la </a:t>
            </a:r>
            <a:r>
              <a:rPr kumimoji="0" lang="fr-CA" sz="2100" b="0" i="0" u="none" kern="1200" cap="none" spc="0" normalizeH="0" baseline="0" dirty="0">
                <a:ln>
                  <a:noFill/>
                </a:ln>
                <a:effectLst/>
                <a:uLnTx/>
                <a:uFillTx/>
                <a:latin typeface="Calibri"/>
                <a:ea typeface="Calibri"/>
                <a:cs typeface="ＭＳ Ｐゴシック" pitchFamily="68" charset="-128"/>
              </a:rPr>
              <a:t>maladie</a:t>
            </a:r>
            <a:r>
              <a:rPr kumimoji="0" lang="fr-CA" sz="2100" b="0" i="0" u="none" strike="noStrike" kern="1200" cap="none" spc="0" normalizeH="0" baseline="0" dirty="0">
                <a:ln>
                  <a:noFill/>
                </a:ln>
                <a:effectLst/>
                <a:uLnTx/>
                <a:uFillTx/>
                <a:latin typeface="Calibri"/>
                <a:ea typeface="Calibri"/>
                <a:cs typeface="ＭＳ Ｐゴシック" pitchFamily="68" charset="-128"/>
              </a:rPr>
              <a:t>) </a:t>
            </a:r>
            <a:r>
              <a:rPr kumimoji="0" lang="fr-CA" sz="2100" b="1" i="0" u="none" strike="noStrike" kern="1200" cap="none" spc="0" normalizeH="0" baseline="0" dirty="0">
                <a:ln>
                  <a:noFill/>
                </a:ln>
                <a:effectLst/>
                <a:uLnTx/>
                <a:uFillTx/>
                <a:latin typeface="Calibri"/>
                <a:ea typeface="Calibri"/>
                <a:cs typeface="ＭＳ Ｐゴシック" pitchFamily="68" charset="-128"/>
              </a:rPr>
              <a:t>a continué d’augmenter pour tous les groupes d’âge</a:t>
            </a:r>
            <a:r>
              <a:rPr kumimoji="0" lang="fr-CA" sz="2100" b="0" i="0" u="none" strike="noStrike" kern="1200" cap="none" spc="0" normalizeH="0" baseline="0" dirty="0">
                <a:ln>
                  <a:noFill/>
                </a:ln>
                <a:effectLst/>
                <a:uLnTx/>
                <a:uFillTx/>
                <a:latin typeface="Calibri"/>
                <a:ea typeface="Calibri"/>
                <a:cs typeface="ＭＳ Ｐゴシック" pitchFamily="68" charset="-128"/>
              </a:rPr>
              <a:t>. Elle est passée de 114 par 1 000 personnes pour l’exercice </a:t>
            </a:r>
            <a:r>
              <a:rPr kumimoji="0" lang="fr-CA" sz="2100" b="0" i="0" u="none" strike="noStrike" kern="1200" cap="none" spc="0" normalizeH="0" baseline="0" dirty="0">
                <a:ln>
                  <a:noFill/>
                </a:ln>
                <a:solidFill>
                  <a:schemeClr val="tx1"/>
                </a:solidFill>
                <a:effectLst/>
                <a:uLnTx/>
                <a:uFillTx/>
                <a:latin typeface="Calibri"/>
                <a:ea typeface="Calibri"/>
                <a:cs typeface="ＭＳ Ｐゴシック" pitchFamily="68" charset="-128"/>
              </a:rPr>
              <a:t>2000/01</a:t>
            </a:r>
            <a:r>
              <a:rPr kumimoji="0" lang="fr-CA" sz="2100" b="0" i="0" u="none" strike="noStrike" kern="1200" cap="none" spc="0" normalizeH="0" baseline="0" dirty="0">
                <a:ln>
                  <a:noFill/>
                </a:ln>
                <a:effectLst/>
                <a:uLnTx/>
                <a:uFillTx/>
                <a:latin typeface="Calibri"/>
                <a:ea typeface="Calibri"/>
                <a:cs typeface="ＭＳ Ｐゴシック" pitchFamily="68" charset="-128"/>
              </a:rPr>
              <a:t> </a:t>
            </a:r>
            <a:r>
              <a:rPr kumimoji="0" lang="fr-CA" sz="2100" b="0" i="0" u="none" strike="noStrike" kern="1200" cap="none" spc="0" normalizeH="0" baseline="0" dirty="0">
                <a:ln>
                  <a:noFill/>
                </a:ln>
                <a:solidFill>
                  <a:schemeClr val="tx1"/>
                </a:solidFill>
                <a:effectLst/>
                <a:uLnTx/>
                <a:uFillTx/>
                <a:latin typeface="Calibri"/>
                <a:ea typeface="Calibri"/>
                <a:cs typeface="ＭＳ Ｐゴシック" pitchFamily="68" charset="-128"/>
              </a:rPr>
              <a:t>à 156 par 1 000 personnes pour l’</a:t>
            </a:r>
            <a:r>
              <a:rPr kumimoji="0" lang="fr-CA" sz="2100" b="0" i="0" u="none" strike="noStrike" kern="1200" cap="none" spc="0" normalizeH="0" baseline="0" dirty="0">
                <a:ln>
                  <a:noFill/>
                </a:ln>
                <a:effectLst/>
                <a:uLnTx/>
                <a:uFillTx/>
                <a:latin typeface="Calibri"/>
                <a:ea typeface="Calibri"/>
                <a:cs typeface="ＭＳ Ｐゴシック" pitchFamily="68" charset="-128"/>
              </a:rPr>
              <a:t>exercice </a:t>
            </a:r>
            <a:r>
              <a:rPr kumimoji="0" lang="fr-CA" sz="2100" b="0" i="0" u="none" strike="noStrike" kern="1200" cap="none" spc="0" normalizeH="0" baseline="0" dirty="0">
                <a:ln>
                  <a:noFill/>
                </a:ln>
                <a:solidFill>
                  <a:schemeClr val="tx1"/>
                </a:solidFill>
                <a:effectLst/>
                <a:uLnTx/>
                <a:uFillTx/>
                <a:latin typeface="Calibri"/>
                <a:ea typeface="Calibri"/>
                <a:cs typeface="ＭＳ Ｐゴシック" pitchFamily="68" charset="-128"/>
              </a:rPr>
              <a:t>2022/23*. 87 % des personnes asthmatiques étaient âgées de 15 ans et plus.</a:t>
            </a:r>
            <a:endParaRPr kumimoji="0" lang="fr-CA" sz="2100" b="0" i="0" u="none" strike="noStrike" kern="1200" cap="none" spc="0" normalizeH="0" baseline="0" noProof="0" dirty="0">
              <a:ln>
                <a:noFill/>
              </a:ln>
              <a:solidFill>
                <a:schemeClr val="tx1"/>
              </a:solidFill>
              <a:effectLst/>
              <a:uLnTx/>
              <a:uFillTx/>
              <a:latin typeface="Calibri"/>
              <a:ea typeface="Calibri"/>
              <a:cs typeface="+mn-cs"/>
            </a:endParaRPr>
          </a:p>
        </p:txBody>
      </p:sp>
      <p:graphicFrame>
        <p:nvGraphicFramePr>
          <p:cNvPr id="6" name="Chart 5" descr="Graphique linéaire montrant l’augmentation de la prévalence de l’asthme en Ontario au fil du temps.">
            <a:extLst>
              <a:ext uri="{FF2B5EF4-FFF2-40B4-BE49-F238E27FC236}">
                <a16:creationId xmlns:a16="http://schemas.microsoft.com/office/drawing/2014/main" id="{0E9D3482-CDE3-7101-379B-F1326AE36ECA}"/>
              </a:ext>
            </a:extLst>
          </p:cNvPr>
          <p:cNvGraphicFramePr/>
          <p:nvPr>
            <p:extLst>
              <p:ext uri="{D42A27DB-BD31-4B8C-83A1-F6EECF244321}">
                <p14:modId xmlns:p14="http://schemas.microsoft.com/office/powerpoint/2010/main" val="2208638667"/>
              </p:ext>
            </p:extLst>
          </p:nvPr>
        </p:nvGraphicFramePr>
        <p:xfrm>
          <a:off x="185574" y="2278228"/>
          <a:ext cx="11820843" cy="33685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394A245-0EF7-3ECE-794D-DB90DEEFB844}"/>
              </a:ext>
            </a:extLst>
          </p:cNvPr>
          <p:cNvSpPr/>
          <p:nvPr/>
        </p:nvSpPr>
        <p:spPr>
          <a:xfrm>
            <a:off x="51696" y="5891125"/>
            <a:ext cx="11928594" cy="923330"/>
          </a:xfrm>
          <a:prstGeom prst="rect">
            <a:avLst/>
          </a:prstGeom>
        </p:spPr>
        <p:txBody>
          <a:bodyPr wrap="square">
            <a:spAutoFit/>
          </a:bodyPr>
          <a:lstStyle/>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*Les données pour les exercices financiers 2021/22 et 2022/23 peuvent être incomplètes en raison de l’algorithme utilisé sur 2 ans pour identifier l’asthme, et les chiffres sont sujets à changement. </a:t>
            </a:r>
            <a:r>
              <a:rPr lang="fr-FR" sz="1100" b="0" i="0" u="none" baseline="0" dirty="0">
                <a:latin typeface="Calibri" panose="020F0502020204030204" pitchFamily="34" charset="0"/>
                <a:ea typeface="Calibri" panose="020F0502020204030204" pitchFamily="34" charset="0"/>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Calibri" panose="020F0502020204030204" pitchFamily="34" charset="0"/>
              <a:ea typeface="Calibri" panose="020F0502020204030204" pitchFamily="34" charset="0"/>
              <a:cs typeface="Calibri" panose="020F0502020204030204" pitchFamily="34" charset="0"/>
            </a:endParaRPr>
          </a:p>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Remarque : Les taux sont rapportés en tant que taux bruts.</a:t>
            </a:r>
            <a:endParaRPr lang="fr-ca" sz="1100" u="none" dirty="0">
              <a:latin typeface="Calibri" panose="020F0502020204030204" pitchFamily="34" charset="0"/>
              <a:cs typeface="Calibri" panose="020F0502020204030204" pitchFamily="34" charset="0"/>
            </a:endParaRPr>
          </a:p>
          <a:p>
            <a:pPr algn="l" rtl="0" eaLnBrk="0" hangingPunct="0">
              <a:spcAft>
                <a:spcPts val="600"/>
              </a:spcAft>
              <a:defRPr/>
            </a:pPr>
            <a:r>
              <a:rPr lang="fr-ca" sz="1100" b="0" i="0" u="none" baseline="0" dirty="0">
                <a:latin typeface="Calibri" panose="020F0502020204030204" pitchFamily="34" charset="0"/>
                <a:ea typeface="Calibri" panose="020F0502020204030204" pitchFamily="34" charset="0"/>
                <a:cs typeface="Calibri" panose="020F0502020204030204" pitchFamily="34" charset="0"/>
              </a:rPr>
              <a:t>Source : Système OASIS (ICES), taux bruts de prévalence de l’asthme.</a:t>
            </a:r>
          </a:p>
        </p:txBody>
      </p:sp>
    </p:spTree>
    <p:extLst>
      <p:ext uri="{BB962C8B-B14F-4D97-AF65-F5344CB8AC3E}">
        <p14:creationId xmlns:p14="http://schemas.microsoft.com/office/powerpoint/2010/main" val="377514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8E50-48B2-A4E1-3327-CD64659225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1F650D-22E5-F415-62AF-FE37877FD578}"/>
              </a:ext>
            </a:extLst>
          </p:cNvPr>
          <p:cNvSpPr>
            <a:spLocks noGrp="1"/>
          </p:cNvSpPr>
          <p:nvPr>
            <p:ph type="title"/>
          </p:nvPr>
        </p:nvSpPr>
        <p:spPr>
          <a:xfrm>
            <a:off x="533399" y="300889"/>
            <a:ext cx="11303000" cy="697541"/>
          </a:xfrm>
        </p:spPr>
        <p:txBody>
          <a:bodyPr/>
          <a:lstStyle/>
          <a:p>
            <a:pPr algn="l" rtl="0"/>
            <a:r>
              <a:rPr lang="fr-CA" sz="3600" b="1" i="0" u="none" baseline="0" dirty="0"/>
              <a:t>Les taux de prévalence de l’asthme varient d’une région à l’autre en Ontario</a:t>
            </a:r>
          </a:p>
        </p:txBody>
      </p:sp>
      <p:sp>
        <p:nvSpPr>
          <p:cNvPr id="2" name="Text Placeholder 1">
            <a:extLst>
              <a:ext uri="{FF2B5EF4-FFF2-40B4-BE49-F238E27FC236}">
                <a16:creationId xmlns:a16="http://schemas.microsoft.com/office/drawing/2014/main" id="{7F3EB01D-7F36-D801-C913-C561AA689945}"/>
              </a:ext>
            </a:extLst>
          </p:cNvPr>
          <p:cNvSpPr>
            <a:spLocks noGrp="1"/>
          </p:cNvSpPr>
          <p:nvPr>
            <p:ph type="body" sz="quarter" idx="11"/>
          </p:nvPr>
        </p:nvSpPr>
        <p:spPr>
          <a:xfrm>
            <a:off x="533399" y="1394864"/>
            <a:ext cx="11087100" cy="4533900"/>
          </a:xfrm>
        </p:spPr>
        <p:txBody>
          <a:bodyPr/>
          <a:lstStyle/>
          <a:p>
            <a:pPr algn="l" rtl="0"/>
            <a:r>
              <a:rPr lang="fr-CA" sz="2400" b="0" i="0" u="none" baseline="0" dirty="0">
                <a:cs typeface="Calibri" panose="020F0502020204030204" pitchFamily="34" charset="0"/>
              </a:rPr>
              <a:t>Dans l’exercice 2022/23*, la région de l’est a eu le taux de prévalence d’asthme le plus élevé, tandis que la région de Toronto a eu le taux de prévalence le plus faible.</a:t>
            </a:r>
            <a:endParaRPr lang="fr-CA" sz="2400" strike="sngStrike" dirty="0">
              <a:ea typeface="MS PGothic"/>
              <a:cs typeface="Calibri"/>
            </a:endParaRPr>
          </a:p>
        </p:txBody>
      </p:sp>
      <p:graphicFrame>
        <p:nvGraphicFramePr>
          <p:cNvPr id="4" name="Chart 3" descr="Graphique à barres montrant le taux de prévalence de l’asthme au cours de l’exercice 2022-2023, par région de Santé Ontario. La région de l’est a enregistré le taux le plus élevé, à 17 par 100 personnes. La région de Toronto avait le taux le plus faible, à 14,1 par 100 personnes. Le taux pour l’Ontario dans son ensemble était de 15,6 par 100 personnes.">
            <a:extLst>
              <a:ext uri="{FF2B5EF4-FFF2-40B4-BE49-F238E27FC236}">
                <a16:creationId xmlns:a16="http://schemas.microsoft.com/office/drawing/2014/main" id="{6070964F-FFC6-BDDE-0E96-0A0BB68A1DA4}"/>
              </a:ext>
            </a:extLst>
          </p:cNvPr>
          <p:cNvGraphicFramePr/>
          <p:nvPr>
            <p:extLst>
              <p:ext uri="{D42A27DB-BD31-4B8C-83A1-F6EECF244321}">
                <p14:modId xmlns:p14="http://schemas.microsoft.com/office/powerpoint/2010/main" val="2275371868"/>
              </p:ext>
            </p:extLst>
          </p:nvPr>
        </p:nvGraphicFramePr>
        <p:xfrm>
          <a:off x="533401" y="2231206"/>
          <a:ext cx="11106150" cy="314121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EE9AF7F9-51BC-61A7-6221-26F2A955CC18}"/>
              </a:ext>
            </a:extLst>
          </p:cNvPr>
          <p:cNvSpPr/>
          <p:nvPr/>
        </p:nvSpPr>
        <p:spPr>
          <a:xfrm>
            <a:off x="48130" y="5549865"/>
            <a:ext cx="12143870" cy="1261884"/>
          </a:xfrm>
          <a:prstGeom prst="rect">
            <a:avLst/>
          </a:prstGeom>
        </p:spPr>
        <p:txBody>
          <a:bodyPr wrap="square">
            <a:spAutoFit/>
          </a:bodyPr>
          <a:lstStyle/>
          <a:p>
            <a:pPr algn="l" rtl="0">
              <a:spcAft>
                <a:spcPts val="600"/>
              </a:spcAft>
            </a:pPr>
            <a:r>
              <a:rPr lang="fr-ca" sz="1100" b="0" i="0" u="none" baseline="0" dirty="0">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strike="noStrike" dirty="0">
              <a:effectLst/>
            </a:endParaRPr>
          </a:p>
          <a:p>
            <a:pPr algn="l" rtl="0">
              <a:spcAft>
                <a:spcPts val="600"/>
              </a:spcAft>
            </a:pPr>
            <a:r>
              <a:rPr lang="fr-ca" sz="1100" b="0" i="0" u="none" strike="noStrike" baseline="0" dirty="0">
                <a:effectLst/>
              </a:rPr>
              <a:t>Remarques : </a:t>
            </a:r>
            <a:r>
              <a:rPr lang="fr-ca" sz="1100" b="0" i="0" u="none" baseline="0" dirty="0">
                <a:cs typeface="Calibri" panose="020F0502020204030204" pitchFamily="34" charset="0"/>
              </a:rPr>
              <a:t>Les taux sont rapportés en tant que taux bruts. </a:t>
            </a:r>
            <a:r>
              <a:rPr lang="fr-ca" sz="1100" b="0" i="0" u="none" strike="noStrike" baseline="0" dirty="0">
                <a:effectLst/>
              </a:rPr>
              <a:t>Cette analyse utilise les anciennes limites des régions de Santé Ontario </a:t>
            </a:r>
            <a:r>
              <a:rPr lang="fr-ca" sz="1100" b="0" i="0" u="none" baseline="0" dirty="0">
                <a:effectLst/>
              </a:rPr>
              <a:t>qui</a:t>
            </a:r>
            <a:r>
              <a:rPr lang="fr-ca" sz="1100" b="0" i="0" u="none" strike="noStrike" baseline="0" dirty="0">
                <a:effectLst/>
              </a:rPr>
              <a:t> étaient en vigueur avant le 31 mars 2023. Dans cette définition, chaque région était conforme à l’un ou à plusieurs des anciens Réseaux locaux d’intégration des services de santé (RLISS). Les résultats de cette analyse ne seront pas comparables à l’analyse des régions effectuée à l’aide des régions harmonisées, entrées en vigueur à compter du 1</a:t>
            </a:r>
            <a:r>
              <a:rPr lang="fr-ca" sz="1100" b="0" i="0" u="none" strike="noStrike" baseline="30000" dirty="0">
                <a:effectLst/>
              </a:rPr>
              <a:t>er</a:t>
            </a:r>
            <a:r>
              <a:rPr lang="fr-ca" sz="1100" b="0" i="0" u="none" strike="noStrike" baseline="0" dirty="0">
                <a:effectLst/>
              </a:rPr>
              <a:t> avril 2023. </a:t>
            </a:r>
            <a:r>
              <a:rPr lang="fr-ca" sz="1100" b="0" i="0" u="none" baseline="0" dirty="0">
                <a:cs typeface="Calibri" panose="020F0502020204030204" pitchFamily="34" charset="0"/>
              </a:rPr>
              <a:t>Les taux rapportés par région ont été recalculés à l’aide des données du système OASIS publiées par les RLISS.</a:t>
            </a:r>
          </a:p>
          <a:p>
            <a:pPr algn="l" rtl="0">
              <a:spcAft>
                <a:spcPts val="600"/>
              </a:spcAft>
            </a:pPr>
            <a:r>
              <a:rPr lang="fr-ca" sz="1100" b="0" i="0" u="none" baseline="0" dirty="0">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60888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adultes atteints d’asthme en 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l’asthme</a:t>
            </a:r>
            <a:endParaRPr lang="fr-CA" sz="2600" noProof="0" dirty="0">
              <a:highlight>
                <a:srgbClr val="FFFF00"/>
              </a:highlight>
            </a:endParaRP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466F91AB-753A-5DE2-2E73-56466CE9B0FE}"/>
              </a:ext>
            </a:extLst>
          </p:cNvPr>
          <p:cNvSpPr txBox="1">
            <a:spLocks noGrp="1"/>
          </p:cNvSpPr>
          <p:nvPr>
            <p:ph type="title" idx="4294967295"/>
          </p:nvPr>
        </p:nvSpPr>
        <p:spPr>
          <a:xfrm>
            <a:off x="3322025" y="796816"/>
            <a:ext cx="8535426" cy="4124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noProof="0" dirty="0">
                <a:ln>
                  <a:noFill/>
                </a:ln>
                <a:solidFill>
                  <a:schemeClr val="tx1"/>
                </a:solidFill>
                <a:effectLst/>
                <a:uLnTx/>
                <a:uFillTx/>
                <a:latin typeface="+mj-lt"/>
                <a:ea typeface="Calibri"/>
                <a:cs typeface="Calibri"/>
              </a:rPr>
              <a:t>En Ontario, le nombre de spirométrie et d’autres tests de la fonction pulmonaire pour diagnostiquer l’asthme est en augmentation, mais pas encore de manière systématique, posant un risque d’erreur de diagnostic.</a:t>
            </a:r>
            <a:endParaRPr kumimoji="0" lang="fr-CA" sz="21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Selon les données administratives disponibles sur la santé, environ la moitié des personnes de 7 ans et plus (54 %) reçoivent un </a:t>
            </a:r>
            <a:r>
              <a:rPr kumimoji="0" lang="fr-CA" sz="21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test de fonction pulmonaire </a:t>
            </a:r>
            <a:r>
              <a:rPr kumimoji="0" lang="fr-CA"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(TFP) dans l’année précédant ou dans les 2,5 ans suivant la date de leur incident pour confirmer leur diagnostic.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1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L’évaluation du contrôle de l’asthme constitue également une lacune importante dans les soins prodigués aux personnes atteintes d’asthme. </a:t>
            </a:r>
            <a:r>
              <a:rPr kumimoji="0" lang="fr-CA" sz="2100" b="0" i="0" u="none" strike="noStrike" kern="1200" cap="none" spc="0" normalizeH="0" baseline="0" noProof="0" dirty="0">
                <a:ln>
                  <a:noFill/>
                </a:ln>
                <a:solidFill>
                  <a:schemeClr val="tx1"/>
                </a:solidFill>
                <a:effectLst/>
                <a:uLnTx/>
                <a:uFillTx/>
                <a:latin typeface="+mj-lt"/>
                <a:ea typeface="Calibri"/>
                <a:cs typeface="Calibri"/>
              </a:rPr>
              <a:t>Le pourcentage de personnes atteintes d’asthme qui ont subi un TFP pour surveiller leur asthme est passé de 10,3 % au cours de l’exercice 2000/01 à 4,5 % au cours de l’exercice 2022/23*.</a:t>
            </a:r>
            <a:endParaRPr kumimoji="0" lang="fr-CA" sz="2100" b="0" i="0" u="none" strike="noStrike" kern="1200" cap="none" spc="0" normalizeH="0" baseline="30000" noProof="0" dirty="0">
              <a:ln>
                <a:noFill/>
              </a:ln>
              <a:solidFill>
                <a:schemeClr val="tx1"/>
              </a:solidFill>
              <a:effectLst/>
              <a:uLnTx/>
              <a:uFillTx/>
              <a:latin typeface="+mj-lt"/>
              <a:ea typeface="+mn-ea"/>
              <a:cs typeface="+mn-cs"/>
            </a:endParaRPr>
          </a:p>
        </p:txBody>
      </p:sp>
      <p:sp>
        <p:nvSpPr>
          <p:cNvPr id="4" name="Rectangle 3">
            <a:extLst>
              <a:ext uri="{FF2B5EF4-FFF2-40B4-BE49-F238E27FC236}">
                <a16:creationId xmlns:a16="http://schemas.microsoft.com/office/drawing/2014/main" id="{2394A245-0EF7-3ECE-794D-DB90DEEFB844}"/>
              </a:ext>
            </a:extLst>
          </p:cNvPr>
          <p:cNvSpPr/>
          <p:nvPr/>
        </p:nvSpPr>
        <p:spPr>
          <a:xfrm>
            <a:off x="50243" y="5552458"/>
            <a:ext cx="12063380" cy="1261884"/>
          </a:xfrm>
          <a:prstGeom prst="rect">
            <a:avLst/>
          </a:prstGeom>
        </p:spPr>
        <p:txBody>
          <a:bodyPr wrap="square">
            <a:spAutoFit/>
          </a:bodyPr>
          <a:lstStyle/>
          <a:p>
            <a:pPr algn="l" rtl="0" eaLnBrk="0" hangingPunct="0">
              <a:spcAft>
                <a:spcPts val="600"/>
              </a:spcAft>
              <a:defRPr/>
            </a:pPr>
            <a:r>
              <a:rPr kumimoji="0" lang="fr-ca" sz="1100" b="0" i="0" u="none" strike="noStrike" kern="1200" cap="none" spc="0" normalizeH="0" baseline="0" dirty="0">
                <a:ln>
                  <a:noFill/>
                </a:ln>
                <a:solidFill>
                  <a:srgbClr val="000000"/>
                </a:solidFill>
                <a:effectLst/>
                <a:uLnTx/>
                <a:uFillTx/>
                <a:ea typeface="+mn-ea"/>
                <a:cs typeface="Calibri" panose="020F0502020204030204" pitchFamily="34" charset="0"/>
              </a:rPr>
              <a:t>*</a:t>
            </a:r>
            <a:r>
              <a:rPr kumimoji="0" lang="fr-ca" sz="1100" b="0" i="0" u="none" strike="noStrike" kern="1200" cap="none" spc="0" normalizeH="0" baseline="0" dirty="0">
                <a:ln>
                  <a:noFill/>
                </a:ln>
                <a:effectLst/>
                <a:uLnTx/>
                <a:uFillTx/>
                <a:ea typeface="+mn-ea"/>
                <a:cs typeface="Calibri" panose="020F0502020204030204" pitchFamily="34" charset="0"/>
              </a:rPr>
              <a:t>Les données pour l’exercice 2022/23 peuvent être incomplètes en raison de l’algorithme utilisé sur 2 ans pour identifier l’asthme, et les chiffres sont sujets à changement. </a:t>
            </a:r>
            <a:r>
              <a:rPr kumimoji="0" lang="fr-FR" sz="1100" b="0" i="0" u="none" strike="noStrike" kern="1200" cap="none" spc="0" normalizeH="0" baseline="0" dirty="0">
                <a:ln>
                  <a:noFill/>
                </a:ln>
                <a:effectLst/>
                <a:uLnTx/>
                <a:uFillTx/>
                <a:ea typeface="+mn-ea"/>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kumimoji="0" lang="fr-ca" sz="1100" b="0" i="0" u="none" strike="noStrike" kern="1200" cap="none" spc="0" normalizeH="0" baseline="0" dirty="0">
              <a:ln>
                <a:noFill/>
              </a:ln>
              <a:effectLst/>
              <a:uLnTx/>
              <a:uFillTx/>
              <a:ea typeface="+mn-ea"/>
              <a:cs typeface="Calibri" panose="020F0502020204030204" pitchFamily="34" charset="0"/>
            </a:endParaRPr>
          </a:p>
          <a:p>
            <a:pPr marL="0" marR="0" lvl="0" indent="0" algn="l" defTabSz="914400" rtl="0" eaLnBrk="0" fontAlgn="auto" latinLnBrk="0" hangingPunct="0">
              <a:lnSpc>
                <a:spcPct val="100000"/>
              </a:lnSpc>
              <a:spcAft>
                <a:spcPts val="600"/>
              </a:spcAft>
              <a:buClrTx/>
              <a:buSzTx/>
              <a:buFontTx/>
              <a:buNone/>
              <a:tabLst/>
              <a:defRPr/>
            </a:pPr>
            <a:r>
              <a:rPr kumimoji="0" lang="fr-ca" sz="1100" b="0" i="0" u="none" strike="noStrike" kern="1200" cap="none" spc="0" normalizeH="0" baseline="0" dirty="0">
                <a:ln>
                  <a:noFill/>
                </a:ln>
                <a:effectLst/>
                <a:uLnTx/>
                <a:uFillTx/>
                <a:ea typeface="+mn-ea"/>
                <a:cs typeface="Calibri" panose="020F0502020204030204" pitchFamily="34" charset="0"/>
              </a:rPr>
              <a:t>Notes : Selon les facturations dans la base de données sur les demandes de remboursement du Régime d’assurance-santé de l’Ontario (RASO), le recours aux TFP peut avoir été sous-estimé, car ils peuvent faire partie des « soins groupés » effectués par les </a:t>
            </a:r>
            <a:r>
              <a:rPr lang="fr-ca" sz="1100" b="0" i="0" u="none" baseline="0" dirty="0">
                <a:cs typeface="Calibri" panose="020F0502020204030204" pitchFamily="34" charset="0"/>
              </a:rPr>
              <a:t>cliniciens</a:t>
            </a:r>
            <a:r>
              <a:rPr kumimoji="0" lang="fr-ca" sz="1100" b="0" i="0" u="none" strike="noStrike" kern="1200" cap="none" spc="0" normalizeH="0" baseline="0" dirty="0">
                <a:ln>
                  <a:noFill/>
                </a:ln>
                <a:effectLst/>
                <a:uLnTx/>
                <a:uFillTx/>
                <a:ea typeface="+mn-ea"/>
                <a:cs typeface="Calibri" panose="020F0502020204030204" pitchFamily="34" charset="0"/>
              </a:rPr>
              <a:t> et ne sont donc pas facturés séparément au Régime. Le </a:t>
            </a:r>
            <a:r>
              <a:rPr lang="fr-ca" sz="1100" b="0" i="0" u="none" baseline="0" dirty="0"/>
              <a:t>pourcentage indiqué ci-dessus est fondé sur le pourcentage de prévalence de l’asthme chez les personnes de 7 ans et plus qui ont subi un TFP dans l’année précédant la date de référence.</a:t>
            </a:r>
          </a:p>
          <a:p>
            <a:pPr algn="l" rtl="0" eaLnBrk="0" hangingPunct="0">
              <a:spcAft>
                <a:spcPts val="600"/>
              </a:spcAft>
              <a:defRPr/>
            </a:pPr>
            <a:r>
              <a:rPr kumimoji="0" lang="fr-ca" sz="1100" b="0" i="0" u="none" strike="noStrike" kern="1200" cap="none" spc="0" normalizeH="0" baseline="0" dirty="0">
                <a:ln>
                  <a:noFill/>
                </a:ln>
                <a:effectLst/>
                <a:uLnTx/>
                <a:uFillTx/>
                <a:ea typeface="+mn-ea"/>
                <a:cs typeface="Calibri" panose="020F0502020204030204" pitchFamily="34" charset="0"/>
              </a:rPr>
              <a:t>Source : </a:t>
            </a:r>
            <a:r>
              <a:rPr lang="fr-ca" sz="1100" b="0" i="0" u="none" baseline="0" dirty="0">
                <a:cs typeface="Calibri" panose="020F0502020204030204" pitchFamily="34" charset="0"/>
              </a:rPr>
              <a:t>Statistiques rapportées par le système OASIS et données fournies par l’ICES, Ontario.</a:t>
            </a:r>
          </a:p>
        </p:txBody>
      </p:sp>
      <p:pic>
        <p:nvPicPr>
          <p:cNvPr id="7" name="Picture 6">
            <a:extLst>
              <a:ext uri="{FF2B5EF4-FFF2-40B4-BE49-F238E27FC236}">
                <a16:creationId xmlns:a16="http://schemas.microsoft.com/office/drawing/2014/main" id="{FB418F91-E7A3-CC12-B4B4-9F417DF17FE3}"/>
              </a:ext>
              <a:ext uri="{C183D7F6-B498-43B3-948B-1728B52AA6E4}">
                <adec:decorative xmlns:adec="http://schemas.microsoft.com/office/drawing/2017/decorative" val="1"/>
              </a:ext>
            </a:extLst>
          </p:cNvPr>
          <p:cNvPicPr>
            <a:picLocks noChangeAspect="1"/>
          </p:cNvPicPr>
          <p:nvPr/>
        </p:nvPicPr>
        <p:blipFill>
          <a:blip r:embed="rId2"/>
          <a:srcRect l="11410" r="12055"/>
          <a:stretch/>
        </p:blipFill>
        <p:spPr>
          <a:xfrm>
            <a:off x="327120" y="902361"/>
            <a:ext cx="2994905" cy="3913115"/>
          </a:xfrm>
          <a:prstGeom prst="rect">
            <a:avLst/>
          </a:prstGeom>
        </p:spPr>
      </p:pic>
    </p:spTree>
    <p:extLst>
      <p:ext uri="{BB962C8B-B14F-4D97-AF65-F5344CB8AC3E}">
        <p14:creationId xmlns:p14="http://schemas.microsoft.com/office/powerpoint/2010/main" val="2016096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AC1F6-5006-D202-9EFC-9DE19D494688}"/>
              </a:ext>
            </a:extLst>
          </p:cNvPr>
          <p:cNvSpPr>
            <a:spLocks noGrp="1"/>
          </p:cNvSpPr>
          <p:nvPr>
            <p:ph type="title"/>
          </p:nvPr>
        </p:nvSpPr>
        <p:spPr>
          <a:xfrm>
            <a:off x="539838" y="231070"/>
            <a:ext cx="11652161" cy="886397"/>
          </a:xfrm>
        </p:spPr>
        <p:txBody>
          <a:bodyPr wrap="square">
            <a:spAutoFit/>
          </a:bodyPr>
          <a:lstStyle/>
          <a:p>
            <a:pPr algn="l" rtl="0"/>
            <a:r>
              <a:rPr lang="fr-CA" sz="3200" b="1" i="0" u="none" kern="0" baseline="0" dirty="0"/>
              <a:t>Les taux d’hospitalisations directement liées à l’asthme varient d’une région à l’autre en Ontario et selon les groupes d’âge</a:t>
            </a:r>
            <a:endParaRPr lang="fr-CA" sz="3200" dirty="0"/>
          </a:p>
        </p:txBody>
      </p:sp>
      <p:sp>
        <p:nvSpPr>
          <p:cNvPr id="5" name="Text Placeholder 4">
            <a:extLst>
              <a:ext uri="{FF2B5EF4-FFF2-40B4-BE49-F238E27FC236}">
                <a16:creationId xmlns:a16="http://schemas.microsoft.com/office/drawing/2014/main" id="{5FCDD181-B9BE-B69F-2E34-E58F1B01715E}"/>
              </a:ext>
            </a:extLst>
          </p:cNvPr>
          <p:cNvSpPr>
            <a:spLocks noGrp="1"/>
          </p:cNvSpPr>
          <p:nvPr>
            <p:ph type="body" sz="quarter" idx="11"/>
          </p:nvPr>
        </p:nvSpPr>
        <p:spPr>
          <a:xfrm>
            <a:off x="539838" y="1333087"/>
            <a:ext cx="11486699" cy="923330"/>
          </a:xfrm>
        </p:spPr>
        <p:txBody>
          <a:bodyPr wrap="square">
            <a:spAutoFit/>
          </a:bodyPr>
          <a:lstStyle/>
          <a:p>
            <a:pPr algn="l" defTabSz="914400" rtl="0">
              <a:spcAft>
                <a:spcPts val="0"/>
              </a:spcAft>
            </a:pPr>
            <a:r>
              <a:rPr lang="fr-CA" sz="2000" b="0" i="0" u="none" kern="0" baseline="0" dirty="0">
                <a:latin typeface="Calibri" panose="020F0502020204030204" pitchFamily="34" charset="0"/>
                <a:ea typeface="Calibri" panose="020F0502020204030204" pitchFamily="34" charset="0"/>
                <a:cs typeface="Calibri" panose="020F0502020204030204" pitchFamily="34" charset="0"/>
              </a:rPr>
              <a:t>Dans l’exercice 2022/23*, le taux </a:t>
            </a:r>
            <a:r>
              <a:rPr lang="fr-CA" sz="2000" b="0" i="0" u="none" kern="0" baseline="0" dirty="0">
                <a:solidFill>
                  <a:schemeClr val="tx1"/>
                </a:solidFill>
                <a:latin typeface="Calibri" panose="020F0502020204030204" pitchFamily="34" charset="0"/>
                <a:ea typeface="Calibri" panose="020F0502020204030204" pitchFamily="34" charset="0"/>
                <a:cs typeface="Calibri" panose="020F0502020204030204" pitchFamily="34" charset="0"/>
              </a:rPr>
              <a:t>d’hospitalisations liées à l’asthme chez les personnes de tous âges confondus était le plus élevé dans les régions de Toronto et du nord-ouest. Parmi les personnes âgées de 15 ans et plus, celles âgées de 70 ans et plus présentaient le taux le plus élevé d’hospitalisations liées à l’asthme.</a:t>
            </a:r>
            <a:endParaRPr lang="fr-CA" sz="2000" dirty="0"/>
          </a:p>
        </p:txBody>
      </p:sp>
      <p:graphicFrame>
        <p:nvGraphicFramePr>
          <p:cNvPr id="4" name="Chart 3" descr="Graphique à barres montrant les taux d’hospitalisation pour l’asthme pour l’exercice 2022-2023, par région de Santé Ontario. Toronto et la région du nord-ouest ont enregistré les taux les plus élevés, à 0,8 par 100 personnes asthmatiques. Les régions de l’ouest, de l’est et du nord-est ont enregistré les taux les plus faibles, à 0,5 par 100 personnes asthmatiques. Le taux pour l’Ontario dans son ensemble était de 0,6 par 100 personnes asthmatiques.">
            <a:extLst>
              <a:ext uri="{FF2B5EF4-FFF2-40B4-BE49-F238E27FC236}">
                <a16:creationId xmlns:a16="http://schemas.microsoft.com/office/drawing/2014/main" id="{9EBDDF17-BDFC-4590-DC8E-62AB981BA1B6}"/>
              </a:ext>
            </a:extLst>
          </p:cNvPr>
          <p:cNvGraphicFramePr/>
          <p:nvPr>
            <p:extLst>
              <p:ext uri="{D42A27DB-BD31-4B8C-83A1-F6EECF244321}">
                <p14:modId xmlns:p14="http://schemas.microsoft.com/office/powerpoint/2010/main" val="4273472014"/>
              </p:ext>
            </p:extLst>
          </p:nvPr>
        </p:nvGraphicFramePr>
        <p:xfrm>
          <a:off x="167269" y="2256529"/>
          <a:ext cx="7452773" cy="32544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Graphique à barres montrant les taux d’hospitalisation pour l’asthme pour l’exercice 2022-2023, par groupe d’âge. Les personnes âgées de 70 ans et plus avaient un taux de 1,09 par 100 personnes asthmatiques. Le taux pour tous les groupes d’âge (0 à 99 ans) était de 0,56 par 100 personnes asthmatiques.">
            <a:extLst>
              <a:ext uri="{FF2B5EF4-FFF2-40B4-BE49-F238E27FC236}">
                <a16:creationId xmlns:a16="http://schemas.microsoft.com/office/drawing/2014/main" id="{D5B3769A-872B-DE14-53F6-B031ED96143B}"/>
              </a:ext>
            </a:extLst>
          </p:cNvPr>
          <p:cNvGraphicFramePr/>
          <p:nvPr>
            <p:extLst>
              <p:ext uri="{D42A27DB-BD31-4B8C-83A1-F6EECF244321}">
                <p14:modId xmlns:p14="http://schemas.microsoft.com/office/powerpoint/2010/main" val="1402223919"/>
              </p:ext>
            </p:extLst>
          </p:nvPr>
        </p:nvGraphicFramePr>
        <p:xfrm>
          <a:off x="7827334" y="2332730"/>
          <a:ext cx="4019508" cy="3139207"/>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7B0A954A-91B1-08B0-AB32-D3EDB70859D7}"/>
              </a:ext>
            </a:extLst>
          </p:cNvPr>
          <p:cNvSpPr/>
          <p:nvPr/>
        </p:nvSpPr>
        <p:spPr>
          <a:xfrm>
            <a:off x="45583" y="5598104"/>
            <a:ext cx="12065998" cy="1261884"/>
          </a:xfrm>
          <a:prstGeom prst="rect">
            <a:avLst/>
          </a:prstGeom>
        </p:spPr>
        <p:txBody>
          <a:bodyPr wrap="square">
            <a:spAutoFit/>
          </a:bodyPr>
          <a:lstStyle/>
          <a:p>
            <a:pPr algn="l" rtl="0">
              <a:spcAft>
                <a:spcPts val="600"/>
              </a:spcAft>
            </a:pPr>
            <a:r>
              <a:rPr lang="fr-ca" sz="1100" b="0" i="0" u="none" baseline="0" dirty="0"/>
              <a:t>*Les données pour l’exercice 2022/23 peuvent être incomplètes en raison de l’algorithme utilisé sur 2 ans pour identifier l’asthme, et les chiffres sont sujets à changement. </a:t>
            </a:r>
            <a:r>
              <a:rPr lang="fr-FR" sz="1100" b="0" i="0" u="none" baseline="0" dirty="0"/>
              <a:t>En raison de la sous-utilisation observée des services de soins de santé pendant la pandémie de COVID-19 qui a débuté en 2020/21, les données saisies pendant cette période peuvent être sous-estimées.</a:t>
            </a:r>
            <a:endParaRPr lang="fr-ca" sz="1100" b="0" i="0" u="none" baseline="0" dirty="0"/>
          </a:p>
          <a:p>
            <a:pPr algn="l" rtl="0">
              <a:spcAft>
                <a:spcPts val="600"/>
              </a:spcAft>
            </a:pPr>
            <a:r>
              <a:rPr lang="fr-ca" sz="1100" b="0" i="0" u="none" baseline="0" dirty="0"/>
              <a:t>Remarques : Cette analyse utilise les anciennes limites des régions de Santé Ontario qui étaient en vigueur avant le 31 mars 2023. Dans cette définition, chaque région était conforme à l’un ou à plusieurs des anciens RLISS. Les résultats de la présente analyse ne seront pas comparables à l’analyse des régions effectuée à l’aide des régions harmonisées, entrées en vigueur à compter du 1</a:t>
            </a:r>
            <a:r>
              <a:rPr lang="fr-ca" sz="1100" b="0" i="0" u="none" baseline="30000" dirty="0"/>
              <a:t>er</a:t>
            </a:r>
            <a:r>
              <a:rPr lang="fr-ca" sz="1100" b="0" i="0" u="none" baseline="0" dirty="0"/>
              <a:t> avril 2023. </a:t>
            </a:r>
            <a:r>
              <a:rPr lang="fr-ca" sz="1100" b="0" i="0" u="none" baseline="0" dirty="0">
                <a:cs typeface="Calibri" panose="020F0502020204030204" pitchFamily="34" charset="0"/>
              </a:rPr>
              <a:t>Les taux rapportés par région ont été recalculés à l’aide des données du système OASIS publiées par les RLISS</a:t>
            </a:r>
            <a:r>
              <a:rPr lang="fr-ca" sz="1100" b="0" i="0" u="none" baseline="0" dirty="0"/>
              <a:t>.</a:t>
            </a:r>
          </a:p>
          <a:p>
            <a:pPr algn="l" rtl="0">
              <a:spcAft>
                <a:spcPts val="600"/>
              </a:spcAft>
            </a:pPr>
            <a:r>
              <a:rPr lang="fr-ca" sz="1100" b="0" i="0" u="none" baseline="0" dirty="0">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81672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A8FB-DF08-F9D6-787F-7F0EF8F83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9C330-D2FC-F381-B743-3A101B071104}"/>
              </a:ext>
            </a:extLst>
          </p:cNvPr>
          <p:cNvSpPr>
            <a:spLocks noGrp="1"/>
          </p:cNvSpPr>
          <p:nvPr>
            <p:ph type="title"/>
          </p:nvPr>
        </p:nvSpPr>
        <p:spPr>
          <a:xfrm>
            <a:off x="559523" y="126605"/>
            <a:ext cx="11080027" cy="997196"/>
          </a:xfrm>
        </p:spPr>
        <p:txBody>
          <a:bodyPr wrap="square">
            <a:spAutoFit/>
          </a:bodyPr>
          <a:lstStyle/>
          <a:p>
            <a:pPr algn="l" rtl="0"/>
            <a:r>
              <a:rPr lang="fr-CA" sz="3600" b="1" i="0" u="none" baseline="0" dirty="0"/>
              <a:t>Les visites chez les médecins liées à l’asthme varient selon le groupe d’âge</a:t>
            </a:r>
          </a:p>
        </p:txBody>
      </p:sp>
      <p:sp>
        <p:nvSpPr>
          <p:cNvPr id="4" name="Text Placeholder 3">
            <a:extLst>
              <a:ext uri="{FF2B5EF4-FFF2-40B4-BE49-F238E27FC236}">
                <a16:creationId xmlns:a16="http://schemas.microsoft.com/office/drawing/2014/main" id="{193211C2-BA6F-415B-9D2B-53EAF144DD2C}"/>
              </a:ext>
            </a:extLst>
          </p:cNvPr>
          <p:cNvSpPr>
            <a:spLocks noGrp="1"/>
          </p:cNvSpPr>
          <p:nvPr>
            <p:ph type="body" sz="quarter" idx="11"/>
          </p:nvPr>
        </p:nvSpPr>
        <p:spPr>
          <a:xfrm>
            <a:off x="576941" y="1378459"/>
            <a:ext cx="10960123" cy="923330"/>
          </a:xfrm>
        </p:spPr>
        <p:txBody>
          <a:bodyPr wrap="square">
            <a:spAutoFit/>
          </a:bodyPr>
          <a:lstStyle/>
          <a:p>
            <a:pPr algn="l" rtl="0"/>
            <a:r>
              <a:rPr lang="fr-CA" sz="2000" b="0" i="0" u="none" kern="0" baseline="0" dirty="0">
                <a:latin typeface="Calibri" panose="020F0502020204030204" pitchFamily="34" charset="0"/>
                <a:ea typeface="Calibri" panose="020F0502020204030204" pitchFamily="34" charset="0"/>
                <a:cs typeface="Calibri" panose="020F0502020204030204" pitchFamily="34" charset="0"/>
              </a:rPr>
              <a:t>Parmi les personnes âgées de 15 ans et plus, celles âgées de 70 ans et plus ont eu le taux le plus élevé de visites chez les médecins liées à l’asthme, ce qui</a:t>
            </a:r>
            <a:r>
              <a:rPr lang="fr-CA" sz="2000" b="0" i="0" u="none" baseline="0" dirty="0"/>
              <a:t> a représenté plus de 81 500 visites chez les médecins, soit 12,5 % de toutes les visites chez les médecins liées à l’asthme en Ontario, pour l’exercice 2022/23*.</a:t>
            </a:r>
          </a:p>
        </p:txBody>
      </p:sp>
      <p:graphicFrame>
        <p:nvGraphicFramePr>
          <p:cNvPr id="10" name="Chart 9" descr="Graphique à barres montrant les visites chez les médecins liées à l’asthme pour l’exercice 2022-2023 en Ontario, par groupe d’âge. Les personnes âgées de 70 ans et plus représentaient 12,5 % de toutes les visites chez les médecins pour l’asthme. Pour tous les groupes d’âge (0 à 99 ans), le nombre de visites chez les médecins liées à l’asthme était presque de 660 000.">
            <a:extLst>
              <a:ext uri="{FF2B5EF4-FFF2-40B4-BE49-F238E27FC236}">
                <a16:creationId xmlns:a16="http://schemas.microsoft.com/office/drawing/2014/main" id="{09F570FF-8475-9B1E-0261-8AC114CD6E0B}"/>
              </a:ext>
            </a:extLst>
          </p:cNvPr>
          <p:cNvGraphicFramePr/>
          <p:nvPr>
            <p:extLst>
              <p:ext uri="{D42A27DB-BD31-4B8C-83A1-F6EECF244321}">
                <p14:modId xmlns:p14="http://schemas.microsoft.com/office/powerpoint/2010/main" val="2249879615"/>
              </p:ext>
            </p:extLst>
          </p:nvPr>
        </p:nvGraphicFramePr>
        <p:xfrm>
          <a:off x="615938" y="2358624"/>
          <a:ext cx="10960123" cy="303198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A17A9A1-C369-B8C2-4BB8-AF8247E9B16A}"/>
              </a:ext>
            </a:extLst>
          </p:cNvPr>
          <p:cNvSpPr/>
          <p:nvPr/>
        </p:nvSpPr>
        <p:spPr>
          <a:xfrm>
            <a:off x="43542" y="5517810"/>
            <a:ext cx="12070077" cy="1338828"/>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100" b="0" i="0" u="none" baseline="0" dirty="0">
                <a:latin typeface="+mn-lt"/>
                <a:cs typeface="Calibri" panose="020F0502020204030204" pitchFamily="34" charset="0"/>
              </a:rPr>
              <a:t>*Les données pour l’exercice 2022/23 peuvent être incomplètes en raison de l’algorithme utilisé sur 2 ans pour identifier l’asthme, et les chiffres sont sujets à changement. </a:t>
            </a:r>
            <a:r>
              <a:rPr lang="fr-FR" sz="1100" b="0" i="0" u="none" baseline="0" dirty="0">
                <a:latin typeface="+mn-lt"/>
                <a:cs typeface="Calibri" panose="020F0502020204030204" pitchFamily="34" charset="0"/>
              </a:rPr>
              <a:t>En raison de la sous-utilisation observée des services de soins de santé pendant la pandémie de COVID-19 qui a débuté en 2020/21, les données saisies pendant cette période peuvent être sous-estimées.</a:t>
            </a:r>
            <a:endParaRPr lang="fr-ca" sz="1100" b="0" i="0" u="none" baseline="0" dirty="0">
              <a:latin typeface="+mn-lt"/>
              <a:cs typeface="Calibri" panose="020F0502020204030204" pitchFamily="34" charset="0"/>
            </a:endParaRPr>
          </a:p>
          <a:p>
            <a:pPr algn="l" rtl="0">
              <a:spcAft>
                <a:spcPts val="600"/>
              </a:spcAft>
            </a:pPr>
            <a:r>
              <a:rPr lang="fr-ca" sz="1100" b="0" i="0" u="none" baseline="0" dirty="0">
                <a:latin typeface="+mn-lt"/>
                <a:cs typeface="Calibri" panose="020F0502020204030204" pitchFamily="34" charset="0"/>
              </a:rPr>
              <a:t>†Les pourcentages pour les groupes d’âge ne totalisent pas 100 %, car les personnes âgées de 0 </a:t>
            </a:r>
            <a:r>
              <a:rPr lang="fr-ca" sz="1100" b="0" i="0" u="none" baseline="0" dirty="0">
                <a:latin typeface="Calibri" panose="020F0502020204030204" pitchFamily="34" charset="0"/>
                <a:ea typeface="Calibri" panose="020F0502020204030204" pitchFamily="34" charset="0"/>
                <a:cs typeface="Calibri" panose="020F0502020204030204" pitchFamily="34" charset="0"/>
              </a:rPr>
              <a:t>à</a:t>
            </a:r>
            <a:r>
              <a:rPr lang="fr-ca" sz="1100" b="0" i="0" u="none" baseline="0" dirty="0">
                <a:latin typeface="+mn-lt"/>
                <a:cs typeface="Calibri" panose="020F0502020204030204" pitchFamily="34" charset="0"/>
              </a:rPr>
              <a:t> 14 ans ne sont pas incluses.</a:t>
            </a:r>
          </a:p>
          <a:p>
            <a:pPr algn="l" rtl="0">
              <a:spcAft>
                <a:spcPts val="600"/>
              </a:spcAft>
            </a:pPr>
            <a:r>
              <a:rPr lang="fr-ca" sz="1100" b="0" i="0" u="none" baseline="0" dirty="0">
                <a:latin typeface="+mn-lt"/>
                <a:cs typeface="Calibri" panose="020F0502020204030204" pitchFamily="34" charset="0"/>
              </a:rPr>
              <a:t>Remarque : Les données concernant les visites chez les médecins liées à l’asthme ont été extraites de la base de données sur les demandes de remboursement du RASO et la prestation des services médicaux se faisait en cabinet de médecin, en foyer de soins de longue durée et à domicile. </a:t>
            </a:r>
          </a:p>
          <a:p>
            <a:pPr algn="l" rtl="0">
              <a:spcAft>
                <a:spcPts val="600"/>
              </a:spcAft>
            </a:pPr>
            <a:r>
              <a:rPr lang="fr-ca" sz="1100" b="0" i="0" u="none" baseline="0" dirty="0">
                <a:latin typeface="+mn-lt"/>
                <a:cs typeface="Calibri" panose="020F0502020204030204" pitchFamily="34" charset="0"/>
              </a:rPr>
              <a:t>Source : Statistiques rapportées par le système OASIS et données fournies par l’ICES, Ontario.</a:t>
            </a:r>
          </a:p>
        </p:txBody>
      </p:sp>
    </p:spTree>
    <p:extLst>
      <p:ext uri="{BB962C8B-B14F-4D97-AF65-F5344CB8AC3E}">
        <p14:creationId xmlns:p14="http://schemas.microsoft.com/office/powerpoint/2010/main" val="102750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0446D-5695-6D8D-19CB-148DC2F9FBFF}"/>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fr-CA" sz="4200" dirty="0"/>
              <a:t>Cotation d’une consultante en situation de vécu</a:t>
            </a:r>
            <a:endParaRPr lang="fr-CA" sz="4200"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0875088" cy="3200876"/>
          </a:xfrm>
          <a:prstGeom prst="rect">
            <a:avLst/>
          </a:prstGeom>
        </p:spPr>
        <p:txBody>
          <a:bodyPr wrap="square">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a:t>
            </a:r>
            <a:r>
              <a:rPr lang="fr-FR" dirty="0"/>
              <a:t>Les directives cliniques indiquent que le traitement de l’asthme devrait durer de 3 à 6 mois. Mais les gens utilisent des inhalateurs par intermittence pendant des années sans avoir fait d’exploration fonctionnelle respiratoire et sans avoir reçu de diagnostic d’asthme. Nous devons mieux informer le public sur les tests, le diagnostic et les médicaments pour l’asthme. J’espère que cette norme aidera les patients asthmatiques à apprendre les meilleures pratiques et à mieux se représenter afin qu’ils puissent bénéficier de la meilleure qualité de soins de l’asthme.</a:t>
            </a:r>
            <a:r>
              <a:rPr lang="fr-CA" dirty="0"/>
              <a:t> »</a:t>
            </a:r>
            <a:endParaRPr lang="fr-CA" sz="1800" dirty="0"/>
          </a:p>
          <a:p>
            <a:r>
              <a:rPr lang="fr-CA" sz="1800" dirty="0"/>
              <a:t>– </a:t>
            </a:r>
            <a:r>
              <a:rPr lang="fr-FR" sz="1800" i="1" dirty="0"/>
              <a:t>Carmela Graziani, consultante en situation de vécu, Comité consultatif sur la norme de qualité pour l’asthme</a:t>
            </a:r>
            <a:endParaRPr lang="fr-CA" sz="1800" i="1" dirty="0"/>
          </a:p>
        </p:txBody>
      </p:sp>
      <p:sp>
        <p:nvSpPr>
          <p:cNvPr id="5" name="Text Placeholder 3">
            <a:extLst>
              <a:ext uri="{FF2B5EF4-FFF2-40B4-BE49-F238E27FC236}">
                <a16:creationId xmlns:a16="http://schemas.microsoft.com/office/drawing/2014/main" id="{8D3029B0-53DA-6F33-1F78-60DFF628C746}"/>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0" dirty="0"/>
              <a:t>»</a:t>
            </a:r>
            <a:endParaRPr lang="en-US" sz="15000" i="1" dirty="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0446D-5695-6D8D-19CB-148DC2F9FBFF}"/>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fr-CA" dirty="0"/>
              <a:t>Cotation d’un médecin de famille</a:t>
            </a:r>
            <a:endParaRPr lang="fr-CA"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0875088" cy="2185214"/>
          </a:xfrm>
          <a:prstGeom prst="rect">
            <a:avLst/>
          </a:prstGeom>
        </p:spPr>
        <p:txBody>
          <a:bodyPr wrap="square">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a:t>
            </a:r>
            <a:r>
              <a:rPr lang="fr-FR" dirty="0"/>
              <a:t>Si quelqu’un ne retient qu’un seul point de la norme de qualité, ce devrait être la nécessité d’avoir accès à la spirométrie. Une réponse positive à la spirométrie vous permet de confirmer et de dire : “Vous êtes asthmatique”. Il permet au fournisseur de soins primaires de poser un diagnostic efficace et de mettre en place un traitement approprié.</a:t>
            </a:r>
            <a:r>
              <a:rPr lang="fr-CA" dirty="0"/>
              <a:t> »</a:t>
            </a:r>
            <a:endParaRPr lang="fr-CA" sz="1800" dirty="0"/>
          </a:p>
          <a:p>
            <a:r>
              <a:rPr lang="fr-CA" sz="1800" dirty="0"/>
              <a:t>– </a:t>
            </a:r>
            <a:r>
              <a:rPr lang="fr-FR" sz="1800" i="1" dirty="0"/>
              <a:t>Itamar Tamari, médecin de famille, Comité consultatif sur la norme de qualité pour l’asthme</a:t>
            </a:r>
            <a:endParaRPr lang="fr-CA" sz="1800" i="1" dirty="0"/>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42114"/>
            <a:ext cx="1152525" cy="2185214"/>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0" dirty="0"/>
              <a:t>»</a:t>
            </a:r>
            <a:endParaRPr lang="en-US" sz="15000" i="1" dirty="0">
              <a:highlight>
                <a:srgbClr val="FFFF00"/>
              </a:highlight>
            </a:endParaRPr>
          </a:p>
        </p:txBody>
      </p:sp>
    </p:spTree>
    <p:extLst>
      <p:ext uri="{BB962C8B-B14F-4D97-AF65-F5344CB8AC3E}">
        <p14:creationId xmlns:p14="http://schemas.microsoft.com/office/powerpoint/2010/main" val="415188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noProof="0" dirty="0"/>
              <a:t>Cette norme de qualité porte sur le diagnostic et la gestion de l’asthme chez les adultes âgés de 16 ans et plus et met l’accent sur les soins primaires et les établissements communautaires. Elle porte sur l’orientation vers des soins spécialisés pour les adultes qui satisfont les critères de l’asthme sévère, mais n’aborde pas la prise en charge de l’asthme sévère dans les soins spécialisés, de l’exacerbation aiguë de l’asthme ou des soins dispensés lors de consultations à l’urgence ou d’hospitalisations.</a:t>
            </a:r>
          </a:p>
          <a:p>
            <a:pPr marL="342900" indent="-342900">
              <a:buFont typeface="Arial" panose="020B0604020202020204" pitchFamily="34" charset="0"/>
              <a:buChar char="•"/>
            </a:pPr>
            <a:r>
              <a:rPr lang="fr-CA" dirty="0"/>
              <a:t>Il existe une norme de qualité distincte appelée </a:t>
            </a:r>
            <a:r>
              <a:rPr lang="fr-CA" i="1" u="sng" dirty="0">
                <a:hlinkClick r:id="rId3"/>
              </a:rPr>
              <a:t>Asthme chez les enfants et les adolescents</a:t>
            </a:r>
            <a:r>
              <a:rPr lang="fr-CA" dirty="0"/>
              <a:t>.</a:t>
            </a:r>
          </a:p>
        </p:txBody>
      </p:sp>
    </p:spTree>
    <p:extLst>
      <p:ext uri="{BB962C8B-B14F-4D97-AF65-F5344CB8AC3E}">
        <p14:creationId xmlns:p14="http://schemas.microsoft.com/office/powerpoint/2010/main" val="390983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des 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fr-CA" sz="3000" noProof="0" dirty="0"/>
              <a:t>Diagnostic</a:t>
            </a:r>
          </a:p>
          <a:p>
            <a:pPr marL="457200" indent="-457200">
              <a:buFont typeface="+mj-lt"/>
              <a:buAutoNum type="arabicPeriod"/>
            </a:pPr>
            <a:r>
              <a:rPr lang="fr-CA" sz="3000" noProof="0" dirty="0"/>
              <a:t>Contrôle de l’asthme et le risque d’exacerbations</a:t>
            </a:r>
          </a:p>
          <a:p>
            <a:pPr marL="457200" indent="-457200">
              <a:buFont typeface="+mj-lt"/>
              <a:buAutoNum type="arabicPeriod"/>
            </a:pPr>
            <a:r>
              <a:rPr lang="fr-CA" sz="3000" noProof="0" dirty="0"/>
              <a:t>Médicaments contre l’asthme</a:t>
            </a:r>
          </a:p>
          <a:p>
            <a:pPr marL="457200" indent="-457200">
              <a:buFont typeface="+mj-lt"/>
              <a:buAutoNum type="arabicPeriod"/>
            </a:pPr>
            <a:r>
              <a:rPr lang="fr-CA" sz="3000" noProof="0" dirty="0"/>
              <a:t>Information sur l’autogestion et plan d’action pour l’asthme</a:t>
            </a:r>
          </a:p>
          <a:p>
            <a:pPr marL="457200" indent="-457200">
              <a:buFont typeface="+mj-lt"/>
              <a:buAutoNum type="arabicPeriod"/>
            </a:pPr>
            <a:r>
              <a:rPr lang="fr-CA" sz="3000" noProof="0" dirty="0"/>
              <a:t>Orientation vers des services spécialisés de traitement de l’asthme</a:t>
            </a:r>
          </a:p>
          <a:p>
            <a:pPr marL="457200" indent="-457200">
              <a:buFont typeface="+mj-lt"/>
              <a:buAutoNum type="arabicPeriod"/>
            </a:pPr>
            <a:r>
              <a:rPr lang="fr-CA" sz="3000" noProof="0" dirty="0"/>
              <a:t>Suivi après le congé de l’hôpital</a:t>
            </a:r>
          </a:p>
        </p:txBody>
      </p:sp>
    </p:spTree>
    <p:extLst>
      <p:ext uri="{BB962C8B-B14F-4D97-AF65-F5344CB8AC3E}">
        <p14:creationId xmlns:p14="http://schemas.microsoft.com/office/powerpoint/2010/main" val="936660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Énoncé de qualité (ÉQ) 1 : </a:t>
            </a:r>
            <a:r>
              <a:rPr lang="fr-CA" noProof="0" dirty="0"/>
              <a:t>Diagnostic</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274838"/>
            <a:ext cx="11087100" cy="2308324"/>
          </a:xfrm>
        </p:spPr>
        <p:txBody>
          <a:bodyPr>
            <a:spAutoFit/>
          </a:bodyPr>
          <a:lstStyle/>
          <a:p>
            <a:r>
              <a:rPr lang="fr-CA" sz="3000" dirty="0"/>
              <a:t>Les adultes soupçonnés cliniquement d’être atteints d’asthme obtiennent un test de spirométrie pour démontrer une obstruction réversible du débit d’air et, si négatif un test de la fraction expirée de monoxyde d’azote ou d’autres tests de fonction pulmonaire pour confirmer le diagnostic d’asthme le plus tôt possible.</a:t>
            </a:r>
          </a:p>
        </p:txBody>
      </p:sp>
    </p:spTree>
    <p:extLst>
      <p:ext uri="{BB962C8B-B14F-4D97-AF65-F5344CB8AC3E}">
        <p14:creationId xmlns:p14="http://schemas.microsoft.com/office/powerpoint/2010/main" val="83003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800" dirty="0"/>
              <a:t>ÉQ 2 : </a:t>
            </a:r>
            <a:r>
              <a:rPr lang="fr-CA" sz="3800" noProof="0" dirty="0"/>
              <a:t>Contrôle de l’asthme et le risque d’exacerbations</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505670"/>
            <a:ext cx="11087100" cy="1846659"/>
          </a:xfrm>
        </p:spPr>
        <p:txBody>
          <a:bodyPr>
            <a:spAutoFit/>
          </a:bodyPr>
          <a:lstStyle/>
          <a:p>
            <a:r>
              <a:rPr lang="fr-CA" sz="3000" dirty="0"/>
              <a:t>Les adultes atteints d’asthme font régulièrement l’objet d’une évaluation structurée afin de déterminer leur niveau de contrôle de l’asthme, les raisons d’un mauvais contrôle, et le risque de futures exacerbations.</a:t>
            </a:r>
          </a:p>
        </p:txBody>
      </p:sp>
    </p:spTree>
    <p:extLst>
      <p:ext uri="{BB962C8B-B14F-4D97-AF65-F5344CB8AC3E}">
        <p14:creationId xmlns:p14="http://schemas.microsoft.com/office/powerpoint/2010/main" val="242956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ÉQ 3 : </a:t>
            </a:r>
            <a:r>
              <a:rPr lang="fr-CA" noProof="0" dirty="0"/>
              <a:t>Médicaments contre l’asthme</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505670"/>
            <a:ext cx="11087100" cy="1846659"/>
          </a:xfrm>
        </p:spPr>
        <p:txBody>
          <a:bodyPr>
            <a:spAutoFit/>
          </a:bodyPr>
          <a:lstStyle/>
          <a:p>
            <a:r>
              <a:rPr lang="fr-CA" sz="3000" dirty="0"/>
              <a:t>Les adultes atteints d’asthme reçoivent une pharmacothérapie et des dispositifs appropriés en fonction de leur niveau actuel de contrôle de l’asthme et le risque de futures exacerbations, y compris le début précoce d’un traitement anti-inflammatoire par inhalation.</a:t>
            </a:r>
          </a:p>
        </p:txBody>
      </p:sp>
    </p:spTree>
    <p:extLst>
      <p:ext uri="{BB962C8B-B14F-4D97-AF65-F5344CB8AC3E}">
        <p14:creationId xmlns:p14="http://schemas.microsoft.com/office/powerpoint/2010/main" val="505622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52450" y="315806"/>
            <a:ext cx="11087100" cy="697541"/>
          </a:xfrm>
        </p:spPr>
        <p:txBody>
          <a:bodyPr/>
          <a:lstStyle/>
          <a:p>
            <a:r>
              <a:rPr lang="fr-CA" sz="3600" dirty="0"/>
              <a:t>ÉQ 4 : </a:t>
            </a:r>
            <a:r>
              <a:rPr lang="fr-CA" sz="3600" noProof="0" dirty="0"/>
              <a:t>Information sur l’autogestion et plan d’action pour l’asthme</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736502"/>
            <a:ext cx="11087100" cy="1384995"/>
          </a:xfrm>
        </p:spPr>
        <p:txBody>
          <a:bodyPr>
            <a:spAutoFit/>
          </a:bodyPr>
          <a:lstStyle/>
          <a:p>
            <a:r>
              <a:rPr lang="fr-CA" sz="3000" dirty="0"/>
              <a:t>Les adultes atteints d’asthme et leurs partenaires de soins reçoivent de l’information sur l’autogestion et un plan d’action pour l’asthme personnalisé par écrit qui est révisé régulièrement avec un clinicien.</a:t>
            </a:r>
          </a:p>
        </p:txBody>
      </p:sp>
    </p:spTree>
    <p:extLst>
      <p:ext uri="{BB962C8B-B14F-4D97-AF65-F5344CB8AC3E}">
        <p14:creationId xmlns:p14="http://schemas.microsoft.com/office/powerpoint/2010/main" val="1553759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9839" y="315803"/>
            <a:ext cx="11087100" cy="697541"/>
          </a:xfrm>
        </p:spPr>
        <p:txBody>
          <a:bodyPr/>
          <a:lstStyle/>
          <a:p>
            <a:r>
              <a:rPr lang="fr-CA" sz="3600" dirty="0"/>
              <a:t>ÉQ 5 : </a:t>
            </a:r>
            <a:r>
              <a:rPr lang="fr-CA" sz="3600" noProof="0" dirty="0"/>
              <a:t>Orientation vers des services spécialisés de traitement de l’asthme</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736502"/>
            <a:ext cx="11087100" cy="1384995"/>
          </a:xfrm>
        </p:spPr>
        <p:txBody>
          <a:bodyPr>
            <a:spAutoFit/>
          </a:bodyPr>
          <a:lstStyle/>
          <a:p>
            <a:r>
              <a:rPr lang="fr-CA" sz="3000" dirty="0"/>
              <a:t>Les adultes qui répondent aux critères de l’asthme sévère ou qui ont d’autres indications appropriées sont dirigés vers des soins spécialisés pour l’asthme.</a:t>
            </a:r>
          </a:p>
        </p:txBody>
      </p:sp>
    </p:spTree>
    <p:extLst>
      <p:ext uri="{BB962C8B-B14F-4D97-AF65-F5344CB8AC3E}">
        <p14:creationId xmlns:p14="http://schemas.microsoft.com/office/powerpoint/2010/main" val="54776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ÉQ 6 : </a:t>
            </a:r>
            <a:r>
              <a:rPr lang="fr-CA" noProof="0" dirty="0"/>
              <a:t>Suivi après le congé de l’hôpital</a:t>
            </a:r>
          </a:p>
        </p:txBody>
      </p:sp>
      <p:sp>
        <p:nvSpPr>
          <p:cNvPr id="3" name="Text Placeholder 2">
            <a:extLst>
              <a:ext uri="{FF2B5EF4-FFF2-40B4-BE49-F238E27FC236}">
                <a16:creationId xmlns:a16="http://schemas.microsoft.com/office/drawing/2014/main" id="{DB6CBA61-4F4A-61DE-EC82-B20689FC510D}"/>
              </a:ext>
            </a:extLst>
          </p:cNvPr>
          <p:cNvSpPr>
            <a:spLocks noGrp="1"/>
          </p:cNvSpPr>
          <p:nvPr>
            <p:ph type="body" sz="quarter" idx="11"/>
          </p:nvPr>
        </p:nvSpPr>
        <p:spPr>
          <a:xfrm>
            <a:off x="552450" y="2736502"/>
            <a:ext cx="11087100" cy="1384995"/>
          </a:xfrm>
        </p:spPr>
        <p:txBody>
          <a:bodyPr>
            <a:spAutoFit/>
          </a:bodyPr>
          <a:lstStyle/>
          <a:p>
            <a:r>
              <a:rPr lang="fr-CA" sz="3000" dirty="0"/>
              <a:t>Les adultes qui ont eu une visite à l’urgence ou qui ont été hospitalisés pour une exacerbation de l’asthme ont une évaluation de suivi dans les 2 à 7 jours suivant leur congé.</a:t>
            </a:r>
          </a:p>
        </p:txBody>
      </p:sp>
    </p:spTree>
    <p:extLst>
      <p:ext uri="{BB962C8B-B14F-4D97-AF65-F5344CB8AC3E}">
        <p14:creationId xmlns:p14="http://schemas.microsoft.com/office/powerpoint/2010/main" val="3034306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dirty="0"/>
              <a:t>Pourcentage d’adultes atteints d’asthme incident dont le diagnostic est confirmé par des tests de la fonction pulmonaire</a:t>
            </a:r>
          </a:p>
          <a:p>
            <a:pPr marL="342900" indent="-342900">
              <a:buFont typeface="Arial" panose="020B0604020202020204" pitchFamily="34" charset="0"/>
              <a:buChar char="•"/>
            </a:pPr>
            <a:r>
              <a:rPr lang="fr-CA" sz="2600" dirty="0"/>
              <a:t>Pourcentage d’adultes atteints d’asthme qui sont allés à l’urgence pour une raison spécifique à l’asthme au cours des douze derniers mois</a:t>
            </a:r>
          </a:p>
        </p:txBody>
      </p:sp>
    </p:spTree>
    <p:extLst>
      <p:ext uri="{BB962C8B-B14F-4D97-AF65-F5344CB8AC3E}">
        <p14:creationId xmlns:p14="http://schemas.microsoft.com/office/powerpoint/2010/main" val="28320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noProof="0" dirty="0"/>
              <a:t>Pourcentage d’adultes atteints d’asthme ayant fait l’objet d’une évaluation structurée au cours des six derniers mois</a:t>
            </a:r>
          </a:p>
          <a:p>
            <a:pPr marL="342900" indent="-342900">
              <a:buFont typeface="Arial" panose="020B0604020202020204" pitchFamily="34" charset="0"/>
              <a:buChar char="•"/>
            </a:pPr>
            <a:r>
              <a:rPr lang="fr-CA" sz="2600" noProof="0" dirty="0"/>
              <a:t>Pourcentage d’adultes atteints d’asthme qui présentent une ou plusieurs indications appropriées et auxquels on a prescrit un traitement anti-inflammatoire inhalé</a:t>
            </a:r>
          </a:p>
          <a:p>
            <a:pPr marL="342900" indent="-342900">
              <a:buFont typeface="Arial" panose="020B0604020202020204" pitchFamily="34" charset="0"/>
              <a:buChar char="•"/>
            </a:pPr>
            <a:r>
              <a:rPr lang="fr-CA" sz="2600" noProof="0" dirty="0"/>
              <a:t>Nombre moyen de jours sans symptômes d’asthme pendant les quatre dernières semaines chez les adultes atteints d’asthme</a:t>
            </a:r>
          </a:p>
          <a:p>
            <a:pPr marL="342900" indent="-342900">
              <a:buFont typeface="Arial" panose="020B0604020202020204" pitchFamily="34" charset="0"/>
              <a:buChar char="•"/>
            </a:pPr>
            <a:r>
              <a:rPr lang="fr-CA" sz="2600" noProof="0" dirty="0"/>
              <a:t>Nombre moyen de jours d’absence de l’école ou du travail pour cause d’asthme au cours des quatre dernières semaines</a:t>
            </a:r>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noProof="0" dirty="0"/>
              <a:t>Les données utilisées dans cette présentation sont des statistiques sur l’asthme déclarées dans le Système d’information sur la surveillance de l’asthme en Ontario (OASIS) et des données fournies par l’ICES. Les opinions, les conclusions et les résultats inclus dans ce rapport sont ceux des auteurs et sont indépendants de ceux des sources de financement. Aucune approbation de la part de l’ICES ou d’OASIS n’est explicite ou implicite. Ces ensembles de données ont été reliés à l’aide d’identificateurs codés uniques et analysés à l’ICES. Certaines parties de ce contenu sont fondées sur des données et des informations compilées et fournies par l’Institut canadien d’information sur la santé (ICIS). Toutefois, les analyses, les conclusions, les opinions et les déclarations exprimées dans le présent document sont celles des auteurs, et ne reflètent pas nécessairement celles de l’ICIS.</a:t>
            </a:r>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Avantages des normes de qualité</a:t>
            </a:r>
          </a:p>
        </p:txBody>
      </p:sp>
      <p:sp>
        <p:nvSpPr>
          <p:cNvPr id="4" name="Text Placeholder 3">
            <a:extLst>
              <a:ext uri="{FF2B5EF4-FFF2-40B4-BE49-F238E27FC236}">
                <a16:creationId xmlns:a16="http://schemas.microsoft.com/office/drawing/2014/main" id="{33826EDA-4279-E2AD-8377-A5DE266220FC}"/>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Aider les patients, les résidents, les familles et les soignants à savoir ce qu’ils doivent peuvent exiger en matière de soins</a:t>
            </a:r>
          </a:p>
          <a:p>
            <a:pPr marL="342900" indent="-342900">
              <a:buFont typeface="Arial" panose="020B0604020202020204" pitchFamily="34" charset="0"/>
              <a:buChar char="•"/>
            </a:pPr>
            <a:r>
              <a:rPr lang="fr-CA" sz="3000" dirty="0"/>
              <a:t>Aider les cliniciens à savoir quels soins fournir, en se basant sur les données probantes et le consensus d’experts</a:t>
            </a:r>
          </a:p>
          <a:p>
            <a:pPr marL="342900" indent="-342900">
              <a:buFont typeface="Arial" panose="020B0604020202020204" pitchFamily="34" charset="0"/>
              <a:buChar char="•"/>
            </a:pPr>
            <a:r>
              <a:rPr lang="fr-CA" sz="3000" dirty="0"/>
              <a:t>Aider les organismes de soins de santé à mesurer, à évaluer et à améliorer la qualité des soins qu’ils fournissent</a:t>
            </a:r>
          </a:p>
          <a:p>
            <a:pPr marL="342900" indent="-342900">
              <a:buFont typeface="Arial" panose="020B0604020202020204" pitchFamily="34" charset="0"/>
              <a:buChar char="•"/>
            </a:pPr>
            <a:r>
              <a:rPr lang="fr-CA" sz="3000" dirty="0"/>
              <a:t>Assurer continuellement des soins de grande qualité dans l’ensemble de la province</a:t>
            </a: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08901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4" name="Picture 3" descr="Image de la norme de qualité.">
            <a:extLst>
              <a:ext uri="{FF2B5EF4-FFF2-40B4-BE49-F238E27FC236}">
                <a16:creationId xmlns:a16="http://schemas.microsoft.com/office/drawing/2014/main" id="{B26D27B7-1723-8621-0B2D-A4D5416FEA30}"/>
              </a:ext>
            </a:extLst>
          </p:cNvPr>
          <p:cNvPicPr>
            <a:picLocks noChangeAspect="1"/>
          </p:cNvPicPr>
          <p:nvPr/>
        </p:nvPicPr>
        <p:blipFill>
          <a:blip r:embed="rId3"/>
          <a:srcRect/>
          <a:stretch/>
        </p:blipFill>
        <p:spPr>
          <a:xfrm>
            <a:off x="1448664" y="1396335"/>
            <a:ext cx="1263358" cy="162842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08822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3" name="Picture 12" descr="Image du guide du patient.">
            <a:extLst>
              <a:ext uri="{FF2B5EF4-FFF2-40B4-BE49-F238E27FC236}">
                <a16:creationId xmlns:a16="http://schemas.microsoft.com/office/drawing/2014/main" id="{7921B59C-2524-BD58-55EC-D7FDC1307B7B}"/>
              </a:ext>
            </a:extLst>
          </p:cNvPr>
          <p:cNvPicPr>
            <a:picLocks noChangeAspect="1"/>
          </p:cNvPicPr>
          <p:nvPr/>
        </p:nvPicPr>
        <p:blipFill>
          <a:blip r:embed="rId4"/>
          <a:srcRect/>
          <a:stretch/>
        </p:blipFill>
        <p:spPr>
          <a:xfrm>
            <a:off x="4213221" y="1396335"/>
            <a:ext cx="1255783" cy="162842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568398" y="309197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6" name="Picture 15" descr="Page 1 du sommaire.">
            <a:extLst>
              <a:ext uri="{FF2B5EF4-FFF2-40B4-BE49-F238E27FC236}">
                <a16:creationId xmlns:a16="http://schemas.microsoft.com/office/drawing/2014/main" id="{FF07B6BA-D5F0-3396-6FDD-52F21FB80E01}"/>
              </a:ext>
            </a:extLst>
          </p:cNvPr>
          <p:cNvPicPr>
            <a:picLocks noChangeAspect="1"/>
          </p:cNvPicPr>
          <p:nvPr/>
        </p:nvPicPr>
        <p:blipFill>
          <a:blip r:embed="rId5"/>
          <a:srcRect/>
          <a:stretch/>
        </p:blipFill>
        <p:spPr>
          <a:xfrm>
            <a:off x="6509027" y="1399711"/>
            <a:ext cx="1255783" cy="162167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14">
            <a:extLst>
              <a:ext uri="{FF2B5EF4-FFF2-40B4-BE49-F238E27FC236}">
                <a16:creationId xmlns:a16="http://schemas.microsoft.com/office/drawing/2014/main" id="{91712260-D8C0-4C97-63E8-D53D777217EE}"/>
              </a:ext>
            </a:extLst>
          </p:cNvPr>
          <p:cNvSpPr txBox="1"/>
          <p:nvPr/>
        </p:nvSpPr>
        <p:spPr>
          <a:xfrm>
            <a:off x="8422803" y="3089018"/>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en-CA" dirty="0"/>
          </a:p>
        </p:txBody>
      </p:sp>
      <p:pic>
        <p:nvPicPr>
          <p:cNvPr id="14" name="Picture 13" descr="Image du jeu de diapositives « cas d’amélioration ».">
            <a:extLst>
              <a:ext uri="{FF2B5EF4-FFF2-40B4-BE49-F238E27FC236}">
                <a16:creationId xmlns:a16="http://schemas.microsoft.com/office/drawing/2014/main" id="{8ACC35FA-E309-3384-4628-BC434A7999BA}"/>
              </a:ext>
            </a:extLst>
          </p:cNvPr>
          <p:cNvPicPr>
            <a:picLocks noChangeAspect="1"/>
          </p:cNvPicPr>
          <p:nvPr/>
        </p:nvPicPr>
        <p:blipFill>
          <a:blip r:embed="rId6"/>
          <a:srcRect/>
          <a:stretch/>
        </p:blipFill>
        <p:spPr>
          <a:xfrm>
            <a:off x="8477533" y="1573478"/>
            <a:ext cx="2265803" cy="127414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760321" y="5492285"/>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023374" y="3784873"/>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532001" y="5492285"/>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17" name="Picture 16" descr="Image des spécifications techniques.">
            <a:extLst>
              <a:ext uri="{FF2B5EF4-FFF2-40B4-BE49-F238E27FC236}">
                <a16:creationId xmlns:a16="http://schemas.microsoft.com/office/drawing/2014/main" id="{C194141B-ECAE-816E-8A6E-1CE8A27A56F0}"/>
              </a:ext>
            </a:extLst>
          </p:cNvPr>
          <p:cNvPicPr>
            <a:picLocks noChangeAspect="1"/>
          </p:cNvPicPr>
          <p:nvPr/>
        </p:nvPicPr>
        <p:blipFill>
          <a:blip r:embed="rId8"/>
          <a:srcRect/>
          <a:stretch/>
        </p:blipFill>
        <p:spPr>
          <a:xfrm>
            <a:off x="5095833" y="3784873"/>
            <a:ext cx="1254760" cy="162167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185013" y="5492285"/>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427402" y="4113593"/>
            <a:ext cx="16216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323849" y="6173515"/>
            <a:ext cx="11087100" cy="553998"/>
          </a:xfrm>
        </p:spPr>
        <p:txBody>
          <a:bodyPr/>
          <a:lstStyle/>
          <a:p>
            <a:r>
              <a:rPr lang="fr-CA" sz="1200" b="0" dirty="0"/>
              <a:t>*Disponible en anglais uniquement.</a:t>
            </a:r>
            <a:br>
              <a:rPr lang="fr-CA" sz="1200" b="0" dirty="0"/>
            </a:br>
            <a:r>
              <a:rPr lang="fr-CA" sz="1200" b="0" dirty="0"/>
              <a:t>Vous trouverez ces ressources sur la page web de la norme de qualité sur </a:t>
            </a:r>
            <a:r>
              <a:rPr lang="fr-CA" sz="1200" b="0" dirty="0">
                <a:hlinkClick r:id="rId10" tooltip="Lien vers la norme de qualité."/>
              </a:rPr>
              <a:t>Asthme chez les adultes</a:t>
            </a:r>
            <a:r>
              <a:rPr lang="fr-CA" sz="1200" dirty="0"/>
              <a:t>.</a:t>
            </a:r>
            <a:endParaRPr lang="fr-CA" sz="1200" b="0" dirty="0">
              <a:highlight>
                <a:srgbClr val="FFFF00"/>
              </a:highlight>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L’énoncé</a:t>
            </a:r>
          </a:p>
        </p:txBody>
      </p:sp>
      <p:pic>
        <p:nvPicPr>
          <p:cNvPr id="3" name="Picture 2" descr="Énoncé de qualité 1 de la norme de qualité.">
            <a:extLst>
              <a:ext uri="{FF2B5EF4-FFF2-40B4-BE49-F238E27FC236}">
                <a16:creationId xmlns:a16="http://schemas.microsoft.com/office/drawing/2014/main" id="{FC71C11F-F70C-163D-22F8-2B571C476127}"/>
              </a:ext>
            </a:extLst>
          </p:cNvPr>
          <p:cNvPicPr>
            <a:picLocks noChangeAspect="1"/>
          </p:cNvPicPr>
          <p:nvPr/>
        </p:nvPicPr>
        <p:blipFill>
          <a:blip r:embed="rId3"/>
          <a:srcRect/>
          <a:stretch/>
        </p:blipFill>
        <p:spPr>
          <a:xfrm>
            <a:off x="1774386" y="2243908"/>
            <a:ext cx="3545695" cy="1677743"/>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Les définitions</a:t>
            </a:r>
          </a:p>
        </p:txBody>
      </p:sp>
      <p:pic>
        <p:nvPicPr>
          <p:cNvPr id="5" name="Picture 4" descr="Les définitions pour l'énoncé de qualité 1 de la norme de qualité.">
            <a:extLst>
              <a:ext uri="{FF2B5EF4-FFF2-40B4-BE49-F238E27FC236}">
                <a16:creationId xmlns:a16="http://schemas.microsoft.com/office/drawing/2014/main" id="{8EF5F694-B03B-4FBE-05BC-8562483F88BD}"/>
              </a:ext>
            </a:extLst>
          </p:cNvPr>
          <p:cNvPicPr>
            <a:picLocks noChangeAspect="1"/>
          </p:cNvPicPr>
          <p:nvPr/>
        </p:nvPicPr>
        <p:blipFill>
          <a:blip r:embed="rId4"/>
          <a:srcRect b="49593"/>
          <a:stretch>
            <a:fillRect/>
          </a:stretch>
        </p:blipFill>
        <p:spPr>
          <a:xfrm>
            <a:off x="1473140" y="4871708"/>
            <a:ext cx="4146287" cy="1644065"/>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Le public</a:t>
            </a:r>
          </a:p>
        </p:txBody>
      </p:sp>
      <p:pic>
        <p:nvPicPr>
          <p:cNvPr id="4" name="Picture 3"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5FF38854-80E6-777F-8E52-6F34FBB79C71}"/>
              </a:ext>
            </a:extLst>
          </p:cNvPr>
          <p:cNvPicPr>
            <a:picLocks noChangeAspect="1"/>
          </p:cNvPicPr>
          <p:nvPr/>
        </p:nvPicPr>
        <p:blipFill>
          <a:blip r:embed="rId5"/>
          <a:srcRect b="43850"/>
          <a:stretch>
            <a:fillRect/>
          </a:stretch>
        </p:blipFill>
        <p:spPr>
          <a:xfrm>
            <a:off x="7139515" y="2206918"/>
            <a:ext cx="3230967" cy="1751722"/>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tx1"/>
                </a:solidFill>
                <a:latin typeface="Calibri" panose="020F0502020204030204" pitchFamily="34" charset="0"/>
                <a:ea typeface="MS PGothic"/>
                <a:cs typeface="Calibri" panose="020F0502020204030204" pitchFamily="34" charset="0"/>
              </a:rPr>
              <a:t>Les indicateurs</a:t>
            </a:r>
          </a:p>
        </p:txBody>
      </p:sp>
      <p:pic>
        <p:nvPicPr>
          <p:cNvPr id="8" name="Picture 7" descr="Les indicateurs pour l'énoncé de qualité 1 de la norme de qualité.">
            <a:extLst>
              <a:ext uri="{FF2B5EF4-FFF2-40B4-BE49-F238E27FC236}">
                <a16:creationId xmlns:a16="http://schemas.microsoft.com/office/drawing/2014/main" id="{6DA7FC2F-222E-B7D1-85F3-9D99CFF81DDC}"/>
              </a:ext>
            </a:extLst>
          </p:cNvPr>
          <p:cNvPicPr>
            <a:picLocks noChangeAspect="1"/>
          </p:cNvPicPr>
          <p:nvPr/>
        </p:nvPicPr>
        <p:blipFill>
          <a:blip r:embed="rId6"/>
          <a:stretch>
            <a:fillRect/>
          </a:stretch>
        </p:blipFill>
        <p:spPr>
          <a:xfrm>
            <a:off x="6877692" y="4871709"/>
            <a:ext cx="3754612" cy="16440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2" name="Picture Placeholder 8" descr="Image du guide du patient.">
            <a:extLst>
              <a:ext uri="{FF2B5EF4-FFF2-40B4-BE49-F238E27FC236}">
                <a16:creationId xmlns:a16="http://schemas.microsoft.com/office/drawing/2014/main" id="{6AD0F33B-8B8C-734B-4F2C-330D19EAA2CE}"/>
              </a:ext>
            </a:extLst>
          </p:cNvPr>
          <p:cNvPicPr>
            <a:picLocks noGrp="1" noChangeAspect="1"/>
          </p:cNvPicPr>
          <p:nvPr>
            <p:ph type="pic" sz="quarter" idx="11"/>
          </p:nvPr>
        </p:nvPicPr>
        <p:blipFill>
          <a:blip r:embed="rId3"/>
          <a:srcRect l="763" r="763"/>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9" name="Picture Placeholder 8" descr="Page 1 du sommaire.">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3"/>
          <a:srcRect l="967" r="96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78284"/>
            <a:ext cx="5135880" cy="2369880"/>
          </a:xfrm>
        </p:spPr>
        <p:txBody>
          <a:bodyPr>
            <a:spAutoFit/>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3" name="Picture 2" descr="Image du jeu de diapositives « cas d’amélioration ».">
            <a:extLst>
              <a:ext uri="{FF2B5EF4-FFF2-40B4-BE49-F238E27FC236}">
                <a16:creationId xmlns:a16="http://schemas.microsoft.com/office/drawing/2014/main" id="{6592E9FC-7D6E-0C12-81A7-294CF5B563B2}"/>
              </a:ext>
            </a:extLst>
          </p:cNvPr>
          <p:cNvPicPr>
            <a:picLocks noChangeAspect="1"/>
          </p:cNvPicPr>
          <p:nvPr/>
        </p:nvPicPr>
        <p:blipFill>
          <a:blip r:embed="rId3"/>
          <a:srcRect t="478" b="478"/>
          <a:stretch/>
        </p:blipFill>
        <p:spPr>
          <a:xfrm>
            <a:off x="6475047" y="2330302"/>
            <a:ext cx="5145453" cy="2865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Custom 8">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2B7200DC-4A32-488C-9C75-22F5D55246EE}"/>
</file>

<file path=customXml/itemProps2.xml><?xml version="1.0" encoding="utf-8"?>
<ds:datastoreItem xmlns:ds="http://schemas.openxmlformats.org/officeDocument/2006/customXml" ds:itemID="{5A3B7FFB-EBEA-4DDC-8046-1834B3ADC032}"/>
</file>

<file path=customXml/itemProps3.xml><?xml version="1.0" encoding="utf-8"?>
<ds:datastoreItem xmlns:ds="http://schemas.openxmlformats.org/officeDocument/2006/customXml" ds:itemID="{2F47ADE9-C17A-480C-844D-3FA9EFF442B0}"/>
</file>

<file path=docProps/app.xml><?xml version="1.0" encoding="utf-8"?>
<Properties xmlns="http://schemas.openxmlformats.org/officeDocument/2006/extended-properties" xmlns:vt="http://schemas.openxmlformats.org/officeDocument/2006/docPropsVTypes">
  <Template>OH Template-Mar30</Template>
  <TotalTime>0</TotalTime>
  <Words>4725</Words>
  <Application>Microsoft Office PowerPoint</Application>
  <PresentationFormat>Widescreen</PresentationFormat>
  <Paragraphs>247</Paragraphs>
  <Slides>38</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MS PGothic</vt:lpstr>
      <vt:lpstr>Arial</vt:lpstr>
      <vt:lpstr>Calibri</vt:lpstr>
      <vt:lpstr>Calibri Light</vt:lpstr>
      <vt:lpstr>System Font Regular</vt:lpstr>
      <vt:lpstr>Wingdings</vt:lpstr>
      <vt:lpstr>OH Template-Mar30</vt:lpstr>
      <vt:lpstr>Asthme chez les adultes</vt:lpstr>
      <vt:lpstr>Objectifs</vt:lpstr>
      <vt:lpstr>Normes de qualité</vt:lpstr>
      <vt:lpstr>Avantages des 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l’asthme chez les adultes?</vt:lpstr>
      <vt:lpstr>En date de l’exercice financier 2022/23*, environ 2,5 millions de personnes en Ontario souffrent d’asthme (plus d’une personne sur dix).</vt:lpstr>
      <vt:lpstr>L’asthme est l’une des maladies respiratoires chroniques les plus courantes au Canada1.  Les personnes asthmatiques sont plus susceptibles d’avoir d’autres maladies et conditions chroniques (diabète, hypertension, troubles de l’humeur et/ou anxieux) et une qualité de vie globalement plus pauvre que celles sans asthme2,3. La présence de comorbidités peut compliquer la prise en charge de l’asthme, car elles peuvent aggraver les symptômes de l’asthme, aggraver l’asthme en tant que tel ou entraver une prise en charge appropriée de l’asthme4. Les coûts directs de l’asthme pour l’économie canadienne, y compris les coûts directs des soins de santé et les coûts indirects, devraient atteindre 4,2 milliards de dollars par année d’ici 20305.</vt:lpstr>
      <vt:lpstr>Bien que l’incidence de l’asthme ait diminué au fil du temps, les personnes asthmatiques vivent généralement plus longtemps, ce qui fait que la prévalence de l’asthme en Ontario (le nombre de personnes atteintes de la maladie) a continué d’augmenter pour tous les groupes d’âge. Elle est passée de 114 par 1 000 personnes pour l’exercice 2000/01 à 156 par 1 000 personnes pour l’exercice 2022/23*. 87 % des personnes asthmatiques étaient âgées de 15 ans et plus.</vt:lpstr>
      <vt:lpstr>Les taux de prévalence de l’asthme varient d’une région à l’autre en Ontario</vt:lpstr>
      <vt:lpstr>En Ontario, le nombre de spirométrie et d’autres tests de la fonction pulmonaire pour diagnostiquer l’asthme est en augmentation, mais pas encore de manière systématique, posant un risque d’erreur de diagnostic. Selon les données administratives disponibles sur la santé, environ la moitié des personnes de 7 ans et plus (54 %) reçoivent un test de fonction pulmonaire (TFP) dans l’année précédant ou dans les 2,5 ans suivant la date de leur incident pour confirmer leur diagnostic. L’évaluation du contrôle de l’asthme constitue également une lacune importante dans les soins prodigués aux personnes atteintes d’asthme. Le pourcentage de personnes atteintes d’asthme qui ont subi un TFP pour surveiller leur asthme est passé de 10,3 % au cours de l’exercice 2000/01 à 4,5 % au cours de l’exercice 2022/23*.</vt:lpstr>
      <vt:lpstr>Les taux d’hospitalisations directement liées à l’asthme varient d’une région à l’autre en Ontario et selon les groupes d’âge</vt:lpstr>
      <vt:lpstr>Les visites chez les médecins liées à l’asthme varient selon le groupe d’âge</vt:lpstr>
      <vt:lpstr>Cotation d’une consultante en situation de vécu</vt:lpstr>
      <vt:lpstr>Cotation d’un médecin de famille</vt:lpstr>
      <vt:lpstr>Énoncés de qualité pour améliorer les soins</vt:lpstr>
      <vt:lpstr>Portée de cette norme de qualité</vt:lpstr>
      <vt:lpstr>Thèmes des normes de qualité</vt:lpstr>
      <vt:lpstr>Énoncé de qualité (ÉQ) 1 : Diagnostic</vt:lpstr>
      <vt:lpstr>ÉQ 2 : Contrôle de l’asthme et le risque d’exacerbations</vt:lpstr>
      <vt:lpstr>ÉQ 3 : Médicaments contre l’asthme</vt:lpstr>
      <vt:lpstr>ÉQ 4 : Information sur l’autogestion et plan d’action pour l’asthme</vt:lpstr>
      <vt:lpstr>ÉQ 5 : Orientation vers des services spécialisés de traitement de l’asthme</vt:lpstr>
      <vt:lpstr>ÉQ 6 : Suivi après le congé de l’hôpital</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Asthme chez les adultes : justification d’amélioration (diapositives)</dc:title>
  <dc:subject/>
  <dc:creator/>
  <cp:keywords/>
  <dc:description/>
  <cp:lastModifiedBy/>
  <cp:revision>1</cp:revision>
  <dcterms:created xsi:type="dcterms:W3CDTF">2025-05-26T19:21:56Z</dcterms:created>
  <dcterms:modified xsi:type="dcterms:W3CDTF">2025-05-26T19:22:08Z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