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4"/>
  </p:sldMasterIdLst>
  <p:notesMasterIdLst>
    <p:notesMasterId r:id="rId47"/>
  </p:notesMasterIdLst>
  <p:handoutMasterIdLst>
    <p:handoutMasterId r:id="rId48"/>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409" r:id="rId20"/>
    <p:sldId id="2147375279" r:id="rId21"/>
    <p:sldId id="399" r:id="rId22"/>
    <p:sldId id="2147375280" r:id="rId23"/>
    <p:sldId id="1613" r:id="rId24"/>
    <p:sldId id="2147375276" r:id="rId25"/>
    <p:sldId id="2147375273" r:id="rId26"/>
    <p:sldId id="2147375281" r:id="rId27"/>
    <p:sldId id="412" r:id="rId28"/>
    <p:sldId id="2147375274" r:id="rId29"/>
    <p:sldId id="1608" r:id="rId30"/>
    <p:sldId id="379" r:id="rId31"/>
    <p:sldId id="1597" r:id="rId32"/>
    <p:sldId id="381" r:id="rId33"/>
    <p:sldId id="384" r:id="rId34"/>
    <p:sldId id="385" r:id="rId35"/>
    <p:sldId id="386" r:id="rId36"/>
    <p:sldId id="1598" r:id="rId37"/>
    <p:sldId id="1599" r:id="rId38"/>
    <p:sldId id="1600" r:id="rId39"/>
    <p:sldId id="1601" r:id="rId40"/>
    <p:sldId id="1602" r:id="rId41"/>
    <p:sldId id="387" r:id="rId42"/>
    <p:sldId id="392" r:id="rId43"/>
    <p:sldId id="391" r:id="rId44"/>
    <p:sldId id="390" r:id="rId45"/>
    <p:sldId id="3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571BD6DB-375A-4014-950A-9AFFE5432481}">
          <p14:sldIdLst>
            <p14:sldId id="322"/>
          </p14:sldIdLst>
        </p14:section>
        <p14:section name="À propos des normes de qualité" id="{128B6E5E-AFE1-41EC-A0EB-5E1B2A6D530E}">
          <p14:sldIdLst>
            <p14:sldId id="356"/>
            <p14:sldId id="357"/>
            <p14:sldId id="358"/>
          </p14:sldIdLst>
        </p14:section>
        <p14:section name="Ressources des normes de qualité" id="{4AA050E2-172B-4B99-B142-498376C6F8D4}">
          <p14:sldIdLst>
            <p14:sldId id="359"/>
            <p14:sldId id="360"/>
            <p14:sldId id="361"/>
            <p14:sldId id="367"/>
            <p14:sldId id="1596"/>
            <p14:sldId id="362"/>
            <p14:sldId id="363"/>
            <p14:sldId id="364"/>
            <p14:sldId id="365"/>
            <p14:sldId id="366"/>
          </p14:sldIdLst>
        </p14:section>
        <p14:section name="Données probantes" id="{5DAB59A3-B05E-415A-997D-55B1360F311E}">
          <p14:sldIdLst>
            <p14:sldId id="382"/>
            <p14:sldId id="409"/>
            <p14:sldId id="2147375279"/>
            <p14:sldId id="399"/>
            <p14:sldId id="2147375280"/>
            <p14:sldId id="1613"/>
            <p14:sldId id="2147375276"/>
            <p14:sldId id="2147375273"/>
            <p14:sldId id="2147375281"/>
            <p14:sldId id="412"/>
            <p14:sldId id="2147375274"/>
            <p14:sldId id="1608"/>
            <p14:sldId id="379"/>
            <p14:sldId id="1597"/>
          </p14:sldIdLst>
        </p14:section>
        <p14:section name="Énoncés de qualité" id="{EA5D86AF-4414-48A5-B3C2-63BFF51BA136}">
          <p14:sldIdLst>
            <p14:sldId id="381"/>
            <p14:sldId id="384"/>
            <p14:sldId id="385"/>
            <p14:sldId id="386"/>
            <p14:sldId id="1598"/>
            <p14:sldId id="1599"/>
            <p14:sldId id="1600"/>
            <p14:sldId id="1601"/>
            <p14:sldId id="1602"/>
          </p14:sldIdLst>
        </p14:section>
        <p14:section name="Mesure à l’appui de l’amélioration" id="{4A49CE8A-C3BE-491D-BA8D-8BF70CCF91E8}">
          <p14:sldIdLst>
            <p14:sldId id="387"/>
            <p14:sldId id="392"/>
            <p14:sldId id="391"/>
          </p14:sldIdLst>
        </p14:section>
        <p14:section name="Commentaires de clôture" id="{AE2906F2-13FF-4C89-BC53-09710C3B942B}">
          <p14:sldIdLst>
            <p14:sldId id="390"/>
            <p14:sldId id="393"/>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CCA"/>
    <a:srgbClr val="C6F3FF"/>
    <a:srgbClr val="00B2E3"/>
    <a:srgbClr val="E8F3D8"/>
    <a:srgbClr val="DCCDDB"/>
    <a:srgbClr val="CFE1E0"/>
    <a:srgbClr val="CBE4F4"/>
    <a:srgbClr val="E9E4DB"/>
    <a:srgbClr val="049FDC"/>
    <a:srgbClr val="888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888DFD-5430-4F95-898A-AF3E615A9F69}" v="36" dt="2025-05-29T16:51:49.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86410" autoAdjust="0"/>
  </p:normalViewPr>
  <p:slideViewPr>
    <p:cSldViewPr snapToGrid="0">
      <p:cViewPr varScale="1">
        <p:scale>
          <a:sx n="107" d="100"/>
          <a:sy n="107" d="100"/>
        </p:scale>
        <p:origin x="714" y="10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61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b="0" i="0" u="none" baseline="0">
                <a:solidFill>
                  <a:schemeClr val="tx1"/>
                </a:solidFill>
              </a:rPr>
              <a:t>Prévalence de l’asthme en Ontario, par exercice financier</a:t>
            </a:r>
            <a:endParaRPr lang="fr-ca">
              <a:solidFill>
                <a:schemeClr val="tx1"/>
              </a:solidFill>
            </a:endParaRP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8.3793347056550879E-2"/>
          <c:y val="0.15859808502242564"/>
          <c:w val="0.901960883838826"/>
          <c:h val="0.6457372070982168"/>
        </c:manualLayout>
      </c:layout>
      <c:lineChart>
        <c:grouping val="standard"/>
        <c:varyColors val="0"/>
        <c:ser>
          <c:idx val="0"/>
          <c:order val="0"/>
          <c:tx>
            <c:strRef>
              <c:f>Sheet1!$B$1</c:f>
              <c:strCache>
                <c:ptCount val="1"/>
                <c:pt idx="0">
                  <c:v>Series 2</c:v>
                </c:pt>
              </c:strCache>
            </c:strRef>
          </c:tx>
          <c:spPr>
            <a:ln w="28575" cap="rnd">
              <a:solidFill>
                <a:schemeClr val="accent1"/>
              </a:solidFill>
              <a:round/>
            </a:ln>
            <a:effectLst/>
          </c:spPr>
          <c:marker>
            <c:symbol val="none"/>
          </c:marker>
          <c:dLbls>
            <c:dLbl>
              <c:idx val="22"/>
              <c:layout>
                <c:manualLayout>
                  <c:x val="-1.4991908783493857E-2"/>
                  <c:y val="-5.4532201974661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51-4EC8-B011-8691C5B41502}"/>
                </c:ext>
              </c:extLst>
            </c:dLbl>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Sheet1!$A$6:$A$28</c:f>
              <c:strCache>
                <c:ptCount val="23"/>
                <c:pt idx="0">
                  <c:v>2000/01</c:v>
                </c:pt>
                <c:pt idx="1">
                  <c:v>2001/02</c:v>
                </c:pt>
                <c:pt idx="2">
                  <c:v>2002/03</c:v>
                </c:pt>
                <c:pt idx="3">
                  <c:v>2003/04</c:v>
                </c:pt>
                <c:pt idx="4">
                  <c:v>2004/05</c:v>
                </c:pt>
                <c:pt idx="5">
                  <c:v>2005/06</c:v>
                </c:pt>
                <c:pt idx="6">
                  <c:v>2006/07</c:v>
                </c:pt>
                <c:pt idx="7">
                  <c:v>2007/08</c:v>
                </c:pt>
                <c:pt idx="8">
                  <c:v>2008/09</c:v>
                </c:pt>
                <c:pt idx="9">
                  <c:v>2009/10</c:v>
                </c:pt>
                <c:pt idx="10">
                  <c:v>2010/11</c:v>
                </c:pt>
                <c:pt idx="11">
                  <c:v>2011/12</c:v>
                </c:pt>
                <c:pt idx="12">
                  <c:v>2012/13</c:v>
                </c:pt>
                <c:pt idx="13">
                  <c:v>2013/14</c:v>
                </c:pt>
                <c:pt idx="14">
                  <c:v>2014/15</c:v>
                </c:pt>
                <c:pt idx="15">
                  <c:v>2015/16</c:v>
                </c:pt>
                <c:pt idx="16">
                  <c:v>2016/17</c:v>
                </c:pt>
                <c:pt idx="17">
                  <c:v>2017/18</c:v>
                </c:pt>
                <c:pt idx="18">
                  <c:v>2018/19</c:v>
                </c:pt>
                <c:pt idx="19">
                  <c:v>2019/20</c:v>
                </c:pt>
                <c:pt idx="20">
                  <c:v>2020/21</c:v>
                </c:pt>
                <c:pt idx="21">
                  <c:v>2021/22*</c:v>
                </c:pt>
                <c:pt idx="22">
                  <c:v>2022/23*</c:v>
                </c:pt>
              </c:strCache>
            </c:strRef>
          </c:cat>
          <c:val>
            <c:numRef>
              <c:f>Sheet1!$B$6:$B$28</c:f>
              <c:numCache>
                <c:formatCode>General</c:formatCode>
                <c:ptCount val="23"/>
                <c:pt idx="0">
                  <c:v>114.3</c:v>
                </c:pt>
                <c:pt idx="1">
                  <c:v>118.69999999999999</c:v>
                </c:pt>
                <c:pt idx="2">
                  <c:v>122.4</c:v>
                </c:pt>
                <c:pt idx="3">
                  <c:v>126.30000000000001</c:v>
                </c:pt>
                <c:pt idx="4">
                  <c:v>129.9</c:v>
                </c:pt>
                <c:pt idx="5">
                  <c:v>133.5</c:v>
                </c:pt>
                <c:pt idx="6">
                  <c:v>136.9</c:v>
                </c:pt>
                <c:pt idx="7">
                  <c:v>139.80000000000001</c:v>
                </c:pt>
                <c:pt idx="8">
                  <c:v>142.6</c:v>
                </c:pt>
                <c:pt idx="9">
                  <c:v>145.39999999999998</c:v>
                </c:pt>
                <c:pt idx="10">
                  <c:v>147.69999999999999</c:v>
                </c:pt>
                <c:pt idx="11">
                  <c:v>149.9</c:v>
                </c:pt>
                <c:pt idx="12">
                  <c:v>151.6</c:v>
                </c:pt>
                <c:pt idx="13">
                  <c:v>153.19999999999999</c:v>
                </c:pt>
                <c:pt idx="14">
                  <c:v>154.60000000000002</c:v>
                </c:pt>
                <c:pt idx="15">
                  <c:v>156.4</c:v>
                </c:pt>
                <c:pt idx="16">
                  <c:v>157.30000000000001</c:v>
                </c:pt>
                <c:pt idx="17">
                  <c:v>159.30000000000001</c:v>
                </c:pt>
                <c:pt idx="18">
                  <c:v>159.19999999999999</c:v>
                </c:pt>
                <c:pt idx="19">
                  <c:v>159.1</c:v>
                </c:pt>
                <c:pt idx="20">
                  <c:v>158.1</c:v>
                </c:pt>
                <c:pt idx="21">
                  <c:v>159</c:v>
                </c:pt>
                <c:pt idx="22">
                  <c:v>156.30000000000001</c:v>
                </c:pt>
              </c:numCache>
            </c:numRef>
          </c:val>
          <c:smooth val="0"/>
          <c:extLst>
            <c:ext xmlns:c16="http://schemas.microsoft.com/office/drawing/2014/chart" uri="{C3380CC4-5D6E-409C-BE32-E72D297353CC}">
              <c16:uniqueId val="{00000002-C47E-474F-88B5-68C6F56881E2}"/>
            </c:ext>
          </c:extLst>
        </c:ser>
        <c:dLbls>
          <c:showLegendKey val="0"/>
          <c:showVal val="0"/>
          <c:showCatName val="0"/>
          <c:showSerName val="0"/>
          <c:showPercent val="0"/>
          <c:showBubbleSize val="0"/>
        </c:dLbls>
        <c:smooth val="0"/>
        <c:axId val="924214688"/>
        <c:axId val="496446344"/>
      </c:lineChart>
      <c:catAx>
        <c:axId val="92421468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a:t>
                </a:r>
                <a:endParaRPr lang="fr-ca">
                  <a:solidFill>
                    <a:schemeClr val="tx1"/>
                  </a:solidFill>
                </a:endParaRPr>
              </a:p>
            </c:rich>
          </c:tx>
          <c:layout>
            <c:manualLayout>
              <c:xMode val="edge"/>
              <c:yMode val="edge"/>
              <c:x val="0.46747512000624658"/>
              <c:y val="0.92445914127027784"/>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496446344"/>
        <c:crosses val="autoZero"/>
        <c:auto val="1"/>
        <c:lblAlgn val="ctr"/>
        <c:lblOffset val="100"/>
        <c:tickLblSkip val="2"/>
        <c:tickMarkSkip val="4"/>
        <c:noMultiLvlLbl val="0"/>
      </c:catAx>
      <c:valAx>
        <c:axId val="496446344"/>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sz="1330" b="0" i="0" u="none" strike="noStrike" baseline="0" dirty="0">
                    <a:solidFill>
                      <a:schemeClr val="tx1"/>
                    </a:solidFill>
                    <a:effectLst/>
                  </a:rPr>
                  <a:t>Taux brut par 1 000 habitants de l’Ontario</a:t>
                </a:r>
                <a:endParaRPr lang="fr-ca" sz="1100" dirty="0">
                  <a:solidFill>
                    <a:schemeClr val="tx1"/>
                  </a:solidFill>
                </a:endParaRPr>
              </a:p>
            </c:rich>
          </c:tx>
          <c:layout>
            <c:manualLayout>
              <c:xMode val="edge"/>
              <c:yMode val="edge"/>
              <c:x val="2.7854189417793646E-3"/>
              <c:y val="0.18065028625402074"/>
            </c:manualLayout>
          </c:layout>
          <c:overlay val="0"/>
          <c:spPr>
            <a:noFill/>
            <a:ln>
              <a:noFill/>
            </a:ln>
            <a:effectLst/>
          </c:spPr>
          <c:txPr>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24214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lumMod val="65000"/>
                    <a:lumOff val="35000"/>
                  </a:schemeClr>
                </a:solidFill>
                <a:latin typeface="+mn-lt"/>
                <a:ea typeface="+mn-ea"/>
                <a:cs typeface="+mn-cs"/>
              </a:defRPr>
            </a:pPr>
            <a:r>
              <a:rPr lang="fr-ca" sz="1600" b="0" i="0" u="none" strike="noStrike" kern="1200" spc="0" baseline="0">
                <a:solidFill>
                  <a:schemeClr val="tx1"/>
                </a:solidFill>
              </a:rPr>
              <a:t>Visites chez les médecins liées à l’asthme au cours de l’exercice 2022/23* en Ontario, par groupe d’âge†</a:t>
            </a:r>
            <a:endParaRPr lang="fr-ca" sz="1600">
              <a:solidFill>
                <a:schemeClr val="tx1"/>
              </a:solidFill>
            </a:endParaRPr>
          </a:p>
        </c:rich>
      </c:tx>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0.13968996170744877"/>
          <c:y val="0.15139805116530436"/>
          <c:w val="0.75780613014462772"/>
          <c:h val="0.6363100156933504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0-C547-43C4-A782-D10D9C0DF405}"/>
              </c:ext>
            </c:extLst>
          </c:dPt>
          <c:cat>
            <c:strRef>
              <c:f>Sheet1!$A$2:$A$6</c:f>
              <c:strCache>
                <c:ptCount val="5"/>
                <c:pt idx="0">
                  <c:v>Tous (0-99)</c:v>
                </c:pt>
                <c:pt idx="1">
                  <c:v>0-4</c:v>
                </c:pt>
                <c:pt idx="2">
                  <c:v>5-9</c:v>
                </c:pt>
                <c:pt idx="3">
                  <c:v>10-14</c:v>
                </c:pt>
                <c:pt idx="4">
                  <c:v>15-19</c:v>
                </c:pt>
              </c:strCache>
            </c:strRef>
          </c:cat>
          <c:val>
            <c:numRef>
              <c:f>Sheet1!$B$2:$B$6</c:f>
              <c:numCache>
                <c:formatCode>General</c:formatCode>
                <c:ptCount val="5"/>
                <c:pt idx="0">
                  <c:v>651596</c:v>
                </c:pt>
                <c:pt idx="1">
                  <c:v>121666</c:v>
                </c:pt>
                <c:pt idx="2">
                  <c:v>80765</c:v>
                </c:pt>
                <c:pt idx="3">
                  <c:v>43412</c:v>
                </c:pt>
                <c:pt idx="4">
                  <c:v>23840</c:v>
                </c:pt>
              </c:numCache>
            </c:numRef>
          </c:val>
          <c:extLst>
            <c:ext xmlns:c16="http://schemas.microsoft.com/office/drawing/2014/chart" uri="{C3380CC4-5D6E-409C-BE32-E72D297353CC}">
              <c16:uniqueId val="{00000000-5BEB-4393-813C-06A270C790F3}"/>
            </c:ext>
          </c:extLst>
        </c:ser>
        <c:dLbls>
          <c:showLegendKey val="0"/>
          <c:showVal val="0"/>
          <c:showCatName val="0"/>
          <c:showSerName val="0"/>
          <c:showPercent val="0"/>
          <c:showBubbleSize val="0"/>
        </c:dLbls>
        <c:gapWidth val="219"/>
        <c:axId val="1299603008"/>
        <c:axId val="1299604088"/>
      </c:barChart>
      <c:lineChart>
        <c:grouping val="standard"/>
        <c:varyColors val="0"/>
        <c:ser>
          <c:idx val="1"/>
          <c:order val="1"/>
          <c:spPr>
            <a:ln w="28575" cap="rnd">
              <a:noFill/>
              <a:round/>
            </a:ln>
            <a:effectLst/>
          </c:spPr>
          <c:marker>
            <c:symbol val="none"/>
          </c:marker>
          <c:dLbls>
            <c:dLbl>
              <c:idx val="0"/>
              <c:layout>
                <c:manualLayout>
                  <c:x val="-3.1032029114905074E-2"/>
                  <c:y val="-2.5391169484935357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B-4393-813C-06A270C790F3}"/>
                </c:ext>
              </c:extLst>
            </c:dLbl>
            <c:dLbl>
              <c:idx val="1"/>
              <c:layout>
                <c:manualLayout>
                  <c:x val="-2.8644480367075582E-2"/>
                  <c:y val="-5.0355835077941578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B-4393-813C-06A270C790F3}"/>
                </c:ext>
              </c:extLst>
            </c:dLbl>
            <c:dLbl>
              <c:idx val="2"/>
              <c:layout>
                <c:manualLayout>
                  <c:x val="-2.5120457305350678E-2"/>
                  <c:y val="-5.5857713622889549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EB-4393-813C-06A270C790F3}"/>
                </c:ext>
              </c:extLst>
            </c:dLbl>
            <c:dLbl>
              <c:idx val="3"/>
              <c:layout>
                <c:manualLayout>
                  <c:x val="-2.1558234203612872E-2"/>
                  <c:y val="-5.8608652895363586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EB-4393-813C-06A270C790F3}"/>
                </c:ext>
              </c:extLst>
            </c:dLbl>
            <c:dLbl>
              <c:idx val="4"/>
              <c:layout>
                <c:manualLayout>
                  <c:x val="-2.390758291142946E-2"/>
                  <c:y val="-5.3106774350415512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EB-4393-813C-06A270C790F3}"/>
                </c:ext>
              </c:extLst>
            </c:dLbl>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Sheet1!$A$2:$A$6</c:f>
              <c:strCache>
                <c:ptCount val="5"/>
                <c:pt idx="0">
                  <c:v>Tous (0-99)</c:v>
                </c:pt>
                <c:pt idx="1">
                  <c:v>0-4</c:v>
                </c:pt>
                <c:pt idx="2">
                  <c:v>5-9</c:v>
                </c:pt>
                <c:pt idx="3">
                  <c:v>10-14</c:v>
                </c:pt>
                <c:pt idx="4">
                  <c:v>15-19</c:v>
                </c:pt>
              </c:strCache>
            </c:strRef>
          </c:cat>
          <c:val>
            <c:numRef>
              <c:f>Sheet1!$C$2:$C$6</c:f>
              <c:numCache>
                <c:formatCode>0.0%</c:formatCode>
                <c:ptCount val="5"/>
                <c:pt idx="0">
                  <c:v>1</c:v>
                </c:pt>
                <c:pt idx="1">
                  <c:v>0.18671999214237045</c:v>
                </c:pt>
                <c:pt idx="2">
                  <c:v>0.12394950245243985</c:v>
                </c:pt>
                <c:pt idx="3">
                  <c:v>6.6624104506473339E-2</c:v>
                </c:pt>
                <c:pt idx="4">
                  <c:v>3.6587087704651348E-2</c:v>
                </c:pt>
              </c:numCache>
            </c:numRef>
          </c:val>
          <c:smooth val="0"/>
          <c:extLst>
            <c:ext xmlns:c16="http://schemas.microsoft.com/office/drawing/2014/chart" uri="{C3380CC4-5D6E-409C-BE32-E72D297353CC}">
              <c16:uniqueId val="{00000001-5BEB-4393-813C-06A270C790F3}"/>
            </c:ext>
          </c:extLst>
        </c:ser>
        <c:dLbls>
          <c:showLegendKey val="0"/>
          <c:showVal val="0"/>
          <c:showCatName val="0"/>
          <c:showSerName val="0"/>
          <c:showPercent val="0"/>
          <c:showBubbleSize val="0"/>
        </c:dLbls>
        <c:marker val="1"/>
        <c:smooth val="0"/>
        <c:axId val="1366766704"/>
        <c:axId val="1366757344"/>
      </c:lineChart>
      <c:catAx>
        <c:axId val="129960300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r>
                  <a:rPr lang="fr-ca" b="0" i="0" u="none" baseline="0">
                    <a:solidFill>
                      <a:schemeClr val="tx1"/>
                    </a:solidFill>
                  </a:rPr>
                  <a:t>Groupe d’âge (en années)</a:t>
                </a:r>
              </a:p>
            </c:rich>
          </c:tx>
          <c:layout>
            <c:manualLayout>
              <c:xMode val="edge"/>
              <c:yMode val="edge"/>
              <c:x val="0.45904959542241014"/>
              <c:y val="0.89068349556102255"/>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99604088"/>
        <c:crosses val="autoZero"/>
        <c:auto val="1"/>
        <c:lblAlgn val="ctr"/>
        <c:lblOffset val="100"/>
        <c:noMultiLvlLbl val="0"/>
      </c:catAx>
      <c:valAx>
        <c:axId val="1299604088"/>
        <c:scaling>
          <c:orientation val="minMax"/>
          <c:max val="66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Nombre de visites chez les </a:t>
                </a:r>
                <a:br>
                  <a:rPr lang="fr-ca">
                    <a:solidFill>
                      <a:schemeClr val="tx1"/>
                    </a:solidFill>
                  </a:rPr>
                </a:br>
                <a:r>
                  <a:rPr lang="fr-ca" b="0" i="0" u="none" baseline="0">
                    <a:solidFill>
                      <a:schemeClr val="tx1"/>
                    </a:solidFill>
                  </a:rPr>
                  <a:t>médecins liées à l’asthme</a:t>
                </a:r>
              </a:p>
            </c:rich>
          </c:tx>
          <c:layout>
            <c:manualLayout>
              <c:xMode val="edge"/>
              <c:yMode val="edge"/>
              <c:x val="3.4216799510100024E-2"/>
              <c:y val="0.19009125057271131"/>
            </c:manualLayout>
          </c:layout>
          <c:overlay val="0"/>
          <c:spPr>
            <a:noFill/>
            <a:ln>
              <a:noFill/>
            </a:ln>
            <a:effectLst/>
          </c:spPr>
          <c:txPr>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99603008"/>
        <c:crosses val="autoZero"/>
        <c:crossBetween val="between"/>
        <c:majorUnit val="132000"/>
      </c:valAx>
      <c:valAx>
        <c:axId val="1366757344"/>
        <c:scaling>
          <c:orientation val="minMax"/>
          <c:max val="1"/>
          <c:min val="0"/>
        </c:scaling>
        <c:delete val="0"/>
        <c:axPos val="r"/>
        <c:title>
          <c:tx>
            <c:rich>
              <a:bodyPr rot="5400000" spcFirstLastPara="1" vertOverflow="ellipsis"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Pourcentage</a:t>
                </a:r>
              </a:p>
            </c:rich>
          </c:tx>
          <c:layout>
            <c:manualLayout>
              <c:xMode val="edge"/>
              <c:yMode val="edge"/>
              <c:x val="0.94864521593342699"/>
              <c:y val="0.36915816450027833"/>
            </c:manualLayout>
          </c:layout>
          <c:overlay val="0"/>
          <c:spPr>
            <a:noFill/>
            <a:ln>
              <a:noFill/>
            </a:ln>
            <a:effectLst/>
          </c:spPr>
          <c:txPr>
            <a:bodyPr rot="5400000" spcFirstLastPara="1" vertOverflow="ellipsis" wrap="square" anchor="ctr" anchorCtr="1"/>
            <a:lstStyle/>
            <a:p>
              <a:pPr rtl="0">
                <a:defRPr sz="133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366766704"/>
        <c:crosses val="max"/>
        <c:crossBetween val="between"/>
        <c:majorUnit val="0.2"/>
      </c:valAx>
      <c:catAx>
        <c:axId val="1366766704"/>
        <c:scaling>
          <c:orientation val="minMax"/>
        </c:scaling>
        <c:delete val="1"/>
        <c:axPos val="b"/>
        <c:numFmt formatCode="General" sourceLinked="1"/>
        <c:majorTickMark val="out"/>
        <c:minorTickMark val="none"/>
        <c:tickLblPos val="nextTo"/>
        <c:crossAx val="13667573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a:solidFill>
                  <a:schemeClr val="tx1"/>
                </a:solidFill>
              </a:rPr>
              <a:t>Taux d’incidence de l’asthme au cours de l’exercice 2022/23, par région de Santé Ontario</a:t>
            </a:r>
            <a:endParaRPr lang="fr-ca" sz="1600" b="0">
              <a:solidFill>
                <a:schemeClr val="tx1"/>
              </a:solidFill>
            </a:endParaRPr>
          </a:p>
        </c:rich>
      </c:tx>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0.14356162979851672"/>
          <c:y val="0.18362378434458385"/>
          <c:w val="0.79921777656854354"/>
          <c:h val="0.64881383518224145"/>
        </c:manualLayout>
      </c:layout>
      <c:barChart>
        <c:barDir val="col"/>
        <c:grouping val="clustered"/>
        <c:varyColors val="0"/>
        <c:ser>
          <c:idx val="0"/>
          <c:order val="0"/>
          <c:tx>
            <c:strRef>
              <c:f>Sheet1!$B$1</c:f>
              <c:strCache>
                <c:ptCount val="1"/>
                <c:pt idx="0">
                  <c:v>asthma incidence</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3EFB-4B3B-B9F9-04DA2A98AB1D}"/>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Centre</c:v>
                </c:pt>
                <c:pt idx="2">
                  <c:v>Toronto</c:v>
                </c:pt>
                <c:pt idx="3">
                  <c:v>Est</c:v>
                </c:pt>
                <c:pt idx="4">
                  <c:v>Ouest</c:v>
                </c:pt>
                <c:pt idx="5">
                  <c:v>Nord-Est</c:v>
                </c:pt>
                <c:pt idx="6">
                  <c:v>Nord-Ouest</c:v>
                </c:pt>
              </c:strCache>
            </c:strRef>
          </c:cat>
          <c:val>
            <c:numRef>
              <c:f>Sheet1!$B$2:$B$8</c:f>
              <c:numCache>
                <c:formatCode>0.00</c:formatCode>
                <c:ptCount val="7"/>
                <c:pt idx="0">
                  <c:v>3.02</c:v>
                </c:pt>
                <c:pt idx="1">
                  <c:v>3.82</c:v>
                </c:pt>
                <c:pt idx="2">
                  <c:v>2.83</c:v>
                </c:pt>
                <c:pt idx="3">
                  <c:v>2.67</c:v>
                </c:pt>
                <c:pt idx="4">
                  <c:v>2.64</c:v>
                </c:pt>
                <c:pt idx="5" formatCode="General">
                  <c:v>2.06</c:v>
                </c:pt>
                <c:pt idx="6" formatCode="General">
                  <c:v>1.62</c:v>
                </c:pt>
              </c:numCache>
            </c:numRef>
          </c:val>
          <c:extLst>
            <c:ext xmlns:c16="http://schemas.microsoft.com/office/drawing/2014/chart" uri="{C3380CC4-5D6E-409C-BE32-E72D297353CC}">
              <c16:uniqueId val="{00000002-3EFB-4B3B-B9F9-04DA2A98AB1D}"/>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Région de Santé Ontario</a:t>
                </a:r>
              </a:p>
            </c:rich>
          </c:tx>
          <c:layout>
            <c:manualLayout>
              <c:xMode val="edge"/>
              <c:yMode val="edge"/>
              <c:x val="0.42013922782047641"/>
              <c:y val="0.93002474208822306"/>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max val="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dirty="0">
                    <a:solidFill>
                      <a:schemeClr val="tx1"/>
                    </a:solidFill>
                  </a:rPr>
                  <a:t>Taux brut par 1 000 habitants de l’Ontario</a:t>
                </a:r>
              </a:p>
            </c:rich>
          </c:tx>
          <c:layout>
            <c:manualLayout>
              <c:xMode val="edge"/>
              <c:yMode val="edge"/>
              <c:x val="6.738905655727169E-2"/>
              <c:y val="0.19764650503131348"/>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lumMod val="65000"/>
                    <a:lumOff val="35000"/>
                  </a:schemeClr>
                </a:solidFill>
                <a:latin typeface="+mn-lt"/>
                <a:ea typeface="+mn-ea"/>
                <a:cs typeface="+mn-cs"/>
              </a:defRPr>
            </a:pPr>
            <a:r>
              <a:rPr lang="fr-ca" sz="2000" b="0" i="0" u="none" strike="noStrike" kern="1200" spc="0" baseline="0">
                <a:solidFill>
                  <a:schemeClr val="tx1"/>
                </a:solidFill>
              </a:rPr>
              <a:t>Taux d’incidence de l’asthme, par exercice et par région de Santé Ontario</a:t>
            </a:r>
            <a:endParaRPr lang="fr-ca" sz="2000" b="0" i="0" u="none" strike="sngStrike" kern="1200" spc="0" baseline="0">
              <a:solidFill>
                <a:schemeClr val="tx1"/>
              </a:solidFill>
            </a:endParaRP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9.4940354947182642E-2"/>
          <c:y val="0.14191759496139283"/>
          <c:w val="0.77091714077704609"/>
          <c:h val="0.58189454074259794"/>
        </c:manualLayout>
      </c:layout>
      <c:lineChart>
        <c:grouping val="standard"/>
        <c:varyColors val="0"/>
        <c:ser>
          <c:idx val="0"/>
          <c:order val="0"/>
          <c:tx>
            <c:strRef>
              <c:f>Sheet1!$B$1</c:f>
              <c:strCache>
                <c:ptCount val="1"/>
                <c:pt idx="0">
                  <c:v>Ontario</c:v>
                </c:pt>
              </c:strCache>
            </c:strRef>
          </c:tx>
          <c:spPr>
            <a:ln w="28575" cap="rnd">
              <a:solidFill>
                <a:schemeClr val="accent1"/>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4.3</c:v>
                </c:pt>
                <c:pt idx="1">
                  <c:v>4.2</c:v>
                </c:pt>
                <c:pt idx="2">
                  <c:v>4.2699999999999996</c:v>
                </c:pt>
                <c:pt idx="3">
                  <c:v>4.05</c:v>
                </c:pt>
                <c:pt idx="4">
                  <c:v>3.92</c:v>
                </c:pt>
                <c:pt idx="5">
                  <c:v>3.99</c:v>
                </c:pt>
                <c:pt idx="6">
                  <c:v>3.65</c:v>
                </c:pt>
                <c:pt idx="7">
                  <c:v>3.51</c:v>
                </c:pt>
                <c:pt idx="8">
                  <c:v>2.46</c:v>
                </c:pt>
                <c:pt idx="9">
                  <c:v>3.13</c:v>
                </c:pt>
                <c:pt idx="10">
                  <c:v>3.02</c:v>
                </c:pt>
              </c:numCache>
            </c:numRef>
          </c:val>
          <c:smooth val="0"/>
          <c:extLst>
            <c:ext xmlns:c16="http://schemas.microsoft.com/office/drawing/2014/chart" uri="{C3380CC4-5D6E-409C-BE32-E72D297353CC}">
              <c16:uniqueId val="{00000002-3EFB-4B3B-B9F9-04DA2A98AB1D}"/>
            </c:ext>
          </c:extLst>
        </c:ser>
        <c:ser>
          <c:idx val="1"/>
          <c:order val="1"/>
          <c:tx>
            <c:strRef>
              <c:f>Sheet1!$C$1</c:f>
              <c:strCache>
                <c:ptCount val="1"/>
                <c:pt idx="0">
                  <c:v>Ouest</c:v>
                </c:pt>
              </c:strCache>
            </c:strRef>
          </c:tx>
          <c:spPr>
            <a:ln w="28575" cap="rnd">
              <a:solidFill>
                <a:srgbClr val="B4A76C"/>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3.4654870076015483</c:v>
                </c:pt>
                <c:pt idx="1">
                  <c:v>3.3125692489118914</c:v>
                </c:pt>
                <c:pt idx="2">
                  <c:v>3.4386663892208711</c:v>
                </c:pt>
                <c:pt idx="3">
                  <c:v>3.432721775262082</c:v>
                </c:pt>
                <c:pt idx="4">
                  <c:v>3.3708931081914599</c:v>
                </c:pt>
                <c:pt idx="5">
                  <c:v>3.4691214166895521</c:v>
                </c:pt>
                <c:pt idx="6">
                  <c:v>3.2337527556323189</c:v>
                </c:pt>
                <c:pt idx="7">
                  <c:v>3.1879467985845067</c:v>
                </c:pt>
                <c:pt idx="8">
                  <c:v>2.409657903142961</c:v>
                </c:pt>
                <c:pt idx="9">
                  <c:v>2.9744861670800113</c:v>
                </c:pt>
                <c:pt idx="10">
                  <c:v>2.6407357754975416</c:v>
                </c:pt>
              </c:numCache>
            </c:numRef>
          </c:val>
          <c:smooth val="0"/>
          <c:extLst>
            <c:ext xmlns:c16="http://schemas.microsoft.com/office/drawing/2014/chart" uri="{C3380CC4-5D6E-409C-BE32-E72D297353CC}">
              <c16:uniqueId val="{00000002-4FF0-4DDC-AEA8-34398CA612D0}"/>
            </c:ext>
          </c:extLst>
        </c:ser>
        <c:ser>
          <c:idx val="2"/>
          <c:order val="2"/>
          <c:tx>
            <c:strRef>
              <c:f>Sheet1!$D$1</c:f>
              <c:strCache>
                <c:ptCount val="1"/>
                <c:pt idx="0">
                  <c:v>Centre</c:v>
                </c:pt>
              </c:strCache>
            </c:strRef>
          </c:tx>
          <c:spPr>
            <a:ln w="28575" cap="rnd">
              <a:solidFill>
                <a:srgbClr val="598787"/>
              </a:solidFill>
              <a:prstDash val="lg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5.0649176384451779</c:v>
                </c:pt>
                <c:pt idx="1">
                  <c:v>5.0787718325779609</c:v>
                </c:pt>
                <c:pt idx="2">
                  <c:v>5.0647770015137707</c:v>
                </c:pt>
                <c:pt idx="3">
                  <c:v>4.7392012058613799</c:v>
                </c:pt>
                <c:pt idx="4">
                  <c:v>4.5188636681429548</c:v>
                </c:pt>
                <c:pt idx="5">
                  <c:v>4.6252824780912132</c:v>
                </c:pt>
                <c:pt idx="6">
                  <c:v>4.2170207237396733</c:v>
                </c:pt>
                <c:pt idx="7">
                  <c:v>3.9898855809854572</c:v>
                </c:pt>
                <c:pt idx="8">
                  <c:v>2.5038447622535194</c:v>
                </c:pt>
                <c:pt idx="9">
                  <c:v>3.5891860955541706</c:v>
                </c:pt>
                <c:pt idx="10">
                  <c:v>3.8157016457946762</c:v>
                </c:pt>
              </c:numCache>
            </c:numRef>
          </c:val>
          <c:smooth val="0"/>
          <c:extLst>
            <c:ext xmlns:c16="http://schemas.microsoft.com/office/drawing/2014/chart" uri="{C3380CC4-5D6E-409C-BE32-E72D297353CC}">
              <c16:uniqueId val="{00000003-4FF0-4DDC-AEA8-34398CA612D0}"/>
            </c:ext>
          </c:extLst>
        </c:ser>
        <c:ser>
          <c:idx val="3"/>
          <c:order val="3"/>
          <c:tx>
            <c:strRef>
              <c:f>Sheet1!$E$1</c:f>
              <c:strCache>
                <c:ptCount val="1"/>
                <c:pt idx="0">
                  <c:v>Toronto</c:v>
                </c:pt>
              </c:strCache>
            </c:strRef>
          </c:tx>
          <c:spPr>
            <a:ln w="28575" cap="rnd">
              <a:solidFill>
                <a:schemeClr val="accent4"/>
              </a:solidFill>
              <a:prstDash val="lgDash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Sheet1!$E$2:$E$12</c:f>
              <c:numCache>
                <c:formatCode>General</c:formatCode>
                <c:ptCount val="11"/>
                <c:pt idx="0">
                  <c:v>4.5</c:v>
                </c:pt>
                <c:pt idx="1">
                  <c:v>4.4400000000000004</c:v>
                </c:pt>
                <c:pt idx="2">
                  <c:v>4.4000000000000004</c:v>
                </c:pt>
                <c:pt idx="3">
                  <c:v>4.4000000000000004</c:v>
                </c:pt>
                <c:pt idx="4">
                  <c:v>4.24</c:v>
                </c:pt>
                <c:pt idx="5">
                  <c:v>4.1900000000000004</c:v>
                </c:pt>
                <c:pt idx="6">
                  <c:v>3.8200000000000003</c:v>
                </c:pt>
                <c:pt idx="7">
                  <c:v>3.6899999999999995</c:v>
                </c:pt>
                <c:pt idx="8">
                  <c:v>2.5099999999999998</c:v>
                </c:pt>
                <c:pt idx="9">
                  <c:v>3.17</c:v>
                </c:pt>
                <c:pt idx="10">
                  <c:v>2.8300000000000005</c:v>
                </c:pt>
              </c:numCache>
            </c:numRef>
          </c:val>
          <c:smooth val="0"/>
          <c:extLst>
            <c:ext xmlns:c16="http://schemas.microsoft.com/office/drawing/2014/chart" uri="{C3380CC4-5D6E-409C-BE32-E72D297353CC}">
              <c16:uniqueId val="{00000004-4FF0-4DDC-AEA8-34398CA612D0}"/>
            </c:ext>
          </c:extLst>
        </c:ser>
        <c:ser>
          <c:idx val="4"/>
          <c:order val="4"/>
          <c:tx>
            <c:strRef>
              <c:f>Sheet1!$F$1</c:f>
              <c:strCache>
                <c:ptCount val="1"/>
                <c:pt idx="0">
                  <c:v>Est</c:v>
                </c:pt>
              </c:strCache>
            </c:strRef>
          </c:tx>
          <c:spPr>
            <a:ln w="28575" cap="rnd">
              <a:solidFill>
                <a:srgbClr val="326295"/>
              </a:solidFill>
              <a:prstDash val="sys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Sheet1!$F$2:$F$12</c:f>
              <c:numCache>
                <c:formatCode>General</c:formatCode>
                <c:ptCount val="11"/>
                <c:pt idx="0">
                  <c:v>4.4551367338987511</c:v>
                </c:pt>
                <c:pt idx="1">
                  <c:v>4.2065639879417889</c:v>
                </c:pt>
                <c:pt idx="2">
                  <c:v>4.3304042046857791</c:v>
                </c:pt>
                <c:pt idx="3">
                  <c:v>4.0120175421163156</c:v>
                </c:pt>
                <c:pt idx="4">
                  <c:v>3.8789401745989931</c:v>
                </c:pt>
                <c:pt idx="5">
                  <c:v>3.9550703753595755</c:v>
                </c:pt>
                <c:pt idx="6">
                  <c:v>3.5932539977491764</c:v>
                </c:pt>
                <c:pt idx="7">
                  <c:v>3.4167832721583555</c:v>
                </c:pt>
                <c:pt idx="8">
                  <c:v>2.5960796255040375</c:v>
                </c:pt>
                <c:pt idx="9">
                  <c:v>2.9489942440386439</c:v>
                </c:pt>
                <c:pt idx="10">
                  <c:v>2.6701503844959737</c:v>
                </c:pt>
              </c:numCache>
            </c:numRef>
          </c:val>
          <c:smooth val="0"/>
          <c:extLst>
            <c:ext xmlns:c16="http://schemas.microsoft.com/office/drawing/2014/chart" uri="{C3380CC4-5D6E-409C-BE32-E72D297353CC}">
              <c16:uniqueId val="{00000005-4FF0-4DDC-AEA8-34398CA612D0}"/>
            </c:ext>
          </c:extLst>
        </c:ser>
        <c:ser>
          <c:idx val="5"/>
          <c:order val="5"/>
          <c:tx>
            <c:strRef>
              <c:f>Sheet1!$G$1</c:f>
              <c:strCache>
                <c:ptCount val="1"/>
                <c:pt idx="0">
                  <c:v>Nord-Ouest</c:v>
                </c:pt>
              </c:strCache>
            </c:strRef>
          </c:tx>
          <c:spPr>
            <a:ln w="28575" cap="rnd">
              <a:solidFill>
                <a:srgbClr val="B7C628"/>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Sheet1!$G$2:$G$12</c:f>
              <c:numCache>
                <c:formatCode>#,##0.00</c:formatCode>
                <c:ptCount val="11"/>
                <c:pt idx="0">
                  <c:v>2.75</c:v>
                </c:pt>
                <c:pt idx="1">
                  <c:v>2.66</c:v>
                </c:pt>
                <c:pt idx="2">
                  <c:v>3.24</c:v>
                </c:pt>
                <c:pt idx="3">
                  <c:v>3.01</c:v>
                </c:pt>
                <c:pt idx="4">
                  <c:v>2.67</c:v>
                </c:pt>
                <c:pt idx="5">
                  <c:v>2.37</c:v>
                </c:pt>
                <c:pt idx="6">
                  <c:v>2.0699999999999998</c:v>
                </c:pt>
                <c:pt idx="7">
                  <c:v>2.1800000000000002</c:v>
                </c:pt>
                <c:pt idx="8">
                  <c:v>1.4</c:v>
                </c:pt>
                <c:pt idx="9" formatCode="General">
                  <c:v>1.79</c:v>
                </c:pt>
                <c:pt idx="10" formatCode="General">
                  <c:v>1.62</c:v>
                </c:pt>
              </c:numCache>
            </c:numRef>
          </c:val>
          <c:smooth val="0"/>
          <c:extLst>
            <c:ext xmlns:c16="http://schemas.microsoft.com/office/drawing/2014/chart" uri="{C3380CC4-5D6E-409C-BE32-E72D297353CC}">
              <c16:uniqueId val="{00000006-4FF0-4DDC-AEA8-34398CA612D0}"/>
            </c:ext>
          </c:extLst>
        </c:ser>
        <c:ser>
          <c:idx val="6"/>
          <c:order val="6"/>
          <c:tx>
            <c:strRef>
              <c:f>Sheet1!$H$1</c:f>
              <c:strCache>
                <c:ptCount val="1"/>
                <c:pt idx="0">
                  <c:v>Nord-Est</c:v>
                </c:pt>
              </c:strCache>
            </c:strRef>
          </c:tx>
          <c:spPr>
            <a:ln w="28575" cap="rnd">
              <a:solidFill>
                <a:srgbClr val="767676"/>
              </a:solidFill>
              <a:prstDash val="lgDashDot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Sheet1!$H$2:$H$12</c:f>
              <c:numCache>
                <c:formatCode>#,##0.00</c:formatCode>
                <c:ptCount val="11"/>
                <c:pt idx="0">
                  <c:v>3.25</c:v>
                </c:pt>
                <c:pt idx="1">
                  <c:v>3.31</c:v>
                </c:pt>
                <c:pt idx="2">
                  <c:v>3.32</c:v>
                </c:pt>
                <c:pt idx="3">
                  <c:v>2.71</c:v>
                </c:pt>
                <c:pt idx="4">
                  <c:v>2.75</c:v>
                </c:pt>
                <c:pt idx="5">
                  <c:v>2.8</c:v>
                </c:pt>
                <c:pt idx="6">
                  <c:v>2.64</c:v>
                </c:pt>
                <c:pt idx="7">
                  <c:v>2.38</c:v>
                </c:pt>
                <c:pt idx="8">
                  <c:v>1.85</c:v>
                </c:pt>
                <c:pt idx="9" formatCode="General">
                  <c:v>2.02</c:v>
                </c:pt>
                <c:pt idx="10" formatCode="General">
                  <c:v>2.06</c:v>
                </c:pt>
              </c:numCache>
            </c:numRef>
          </c:val>
          <c:smooth val="0"/>
          <c:extLst>
            <c:ext xmlns:c16="http://schemas.microsoft.com/office/drawing/2014/chart" uri="{C3380CC4-5D6E-409C-BE32-E72D297353CC}">
              <c16:uniqueId val="{00000000-42B4-41CD-BFF5-2EE800EBFCC0}"/>
            </c:ext>
          </c:extLst>
        </c:ser>
        <c:dLbls>
          <c:showLegendKey val="0"/>
          <c:showVal val="0"/>
          <c:showCatName val="0"/>
          <c:showSerName val="0"/>
          <c:showPercent val="0"/>
          <c:showBubbleSize val="0"/>
        </c:dLbls>
        <c:smooth val="0"/>
        <c:axId val="775961944"/>
        <c:axId val="775959064"/>
      </c:lineChart>
      <c:catAx>
        <c:axId val="77596194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a:t>
                </a:r>
              </a:p>
            </c:rich>
          </c:tx>
          <c:layout>
            <c:manualLayout>
              <c:xMode val="edge"/>
              <c:yMode val="edge"/>
              <c:x val="0.45460110216121574"/>
              <c:y val="0.81162763854010567"/>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200" b="0" i="0" u="none" strike="noStrike" kern="1200" baseline="0">
                    <a:solidFill>
                      <a:schemeClr val="tx1"/>
                    </a:solidFill>
                  </a:rPr>
                  <a:t>Taux brut par 1 000 habitants de l’Ontario</a:t>
                </a:r>
              </a:p>
            </c:rich>
          </c:tx>
          <c:layout>
            <c:manualLayout>
              <c:xMode val="edge"/>
              <c:yMode val="edge"/>
              <c:x val="2.8155409215529753E-2"/>
              <c:y val="0.13012267524293172"/>
            </c:manualLayout>
          </c:layout>
          <c:overlay val="0"/>
          <c:spPr>
            <a:noFill/>
            <a:ln>
              <a:noFill/>
            </a:ln>
            <a:effectLst/>
          </c:spPr>
          <c:txPr>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legend>
      <c:legendPos val="r"/>
      <c:layout>
        <c:manualLayout>
          <c:xMode val="edge"/>
          <c:yMode val="edge"/>
          <c:x val="0.87803389397440923"/>
          <c:y val="0.19108252863994443"/>
          <c:w val="0.10799766995318331"/>
          <c:h val="0.50163291701049206"/>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strike="noStrike" kern="1200" spc="0" baseline="0">
                <a:solidFill>
                  <a:schemeClr val="tx1"/>
                </a:solidFill>
              </a:rPr>
              <a:t>Taux d’incidence de l’asthme, par exercice et par ruralité</a:t>
            </a:r>
            <a:endParaRPr lang="fr-ca" sz="1600" b="0" i="0" u="none" strike="sngStrike" kern="1200" spc="0" baseline="0">
              <a:solidFill>
                <a:schemeClr val="tx1"/>
              </a:solidFill>
            </a:endParaRPr>
          </a:p>
        </c:rich>
      </c:tx>
      <c:layout>
        <c:manualLayout>
          <c:xMode val="edge"/>
          <c:yMode val="edge"/>
          <c:x val="0.26488700216820721"/>
          <c:y val="2.4401574803149608E-2"/>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8.8560841844478655E-2"/>
          <c:y val="0.16410009262863973"/>
          <c:w val="0.8084012324546388"/>
          <c:h val="0.65222424707617765"/>
        </c:manualLayout>
      </c:layout>
      <c:lineChart>
        <c:grouping val="standard"/>
        <c:varyColors val="0"/>
        <c:ser>
          <c:idx val="0"/>
          <c:order val="0"/>
          <c:tx>
            <c:strRef>
              <c:f>Sheet1!$B$1</c:f>
              <c:strCache>
                <c:ptCount val="1"/>
                <c:pt idx="0">
                  <c:v>Rurale</c:v>
                </c:pt>
              </c:strCache>
            </c:strRef>
          </c:tx>
          <c:spPr>
            <a:ln w="28575" cap="rnd">
              <a:solidFill>
                <a:schemeClr val="accent1"/>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2.77</c:v>
                </c:pt>
                <c:pt idx="1">
                  <c:v>2.6</c:v>
                </c:pt>
                <c:pt idx="2">
                  <c:v>2.44</c:v>
                </c:pt>
                <c:pt idx="3">
                  <c:v>2.39</c:v>
                </c:pt>
                <c:pt idx="4">
                  <c:v>2.2799999999999998</c:v>
                </c:pt>
                <c:pt idx="5">
                  <c:v>2.34</c:v>
                </c:pt>
                <c:pt idx="6">
                  <c:v>2.2200000000000002</c:v>
                </c:pt>
                <c:pt idx="7">
                  <c:v>2.09</c:v>
                </c:pt>
                <c:pt idx="8">
                  <c:v>1.54</c:v>
                </c:pt>
                <c:pt idx="9">
                  <c:v>1.79</c:v>
                </c:pt>
                <c:pt idx="10">
                  <c:v>1.72</c:v>
                </c:pt>
              </c:numCache>
            </c:numRef>
          </c:val>
          <c:smooth val="0"/>
          <c:extLst>
            <c:ext xmlns:c16="http://schemas.microsoft.com/office/drawing/2014/chart" uri="{C3380CC4-5D6E-409C-BE32-E72D297353CC}">
              <c16:uniqueId val="{00000000-42C3-412C-BB8C-63E8D4879F5B}"/>
            </c:ext>
          </c:extLst>
        </c:ser>
        <c:ser>
          <c:idx val="1"/>
          <c:order val="1"/>
          <c:tx>
            <c:strRef>
              <c:f>Sheet1!$C$1</c:f>
              <c:strCache>
                <c:ptCount val="1"/>
                <c:pt idx="0">
                  <c:v>Urbaine</c:v>
                </c:pt>
              </c:strCache>
            </c:strRef>
          </c:tx>
          <c:spPr>
            <a:ln w="28575" cap="rnd">
              <a:solidFill>
                <a:schemeClr val="accent2"/>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4.5</c:v>
                </c:pt>
                <c:pt idx="1">
                  <c:v>4.4000000000000004</c:v>
                </c:pt>
                <c:pt idx="2">
                  <c:v>4.5</c:v>
                </c:pt>
                <c:pt idx="3">
                  <c:v>4.2699999999999996</c:v>
                </c:pt>
                <c:pt idx="4">
                  <c:v>4.13</c:v>
                </c:pt>
                <c:pt idx="5">
                  <c:v>4.2</c:v>
                </c:pt>
                <c:pt idx="6">
                  <c:v>3.84</c:v>
                </c:pt>
                <c:pt idx="7">
                  <c:v>3.69</c:v>
                </c:pt>
                <c:pt idx="8">
                  <c:v>2.58</c:v>
                </c:pt>
                <c:pt idx="9">
                  <c:v>3.3</c:v>
                </c:pt>
                <c:pt idx="10">
                  <c:v>3.19</c:v>
                </c:pt>
              </c:numCache>
            </c:numRef>
          </c:val>
          <c:smooth val="0"/>
          <c:extLst>
            <c:ext xmlns:c16="http://schemas.microsoft.com/office/drawing/2014/chart" uri="{C3380CC4-5D6E-409C-BE32-E72D297353CC}">
              <c16:uniqueId val="{00000001-42C3-412C-BB8C-63E8D4879F5B}"/>
            </c:ext>
          </c:extLst>
        </c:ser>
        <c:ser>
          <c:idx val="2"/>
          <c:order val="2"/>
          <c:tx>
            <c:strRef>
              <c:f>Sheet1!$D$1</c:f>
              <c:strCache>
                <c:ptCount val="1"/>
                <c:pt idx="0">
                  <c:v>Ontario</c:v>
                </c:pt>
              </c:strCache>
            </c:strRef>
          </c:tx>
          <c:spPr>
            <a:ln w="28575" cap="rnd">
              <a:solidFill>
                <a:srgbClr val="7030A0"/>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4.3</c:v>
                </c:pt>
                <c:pt idx="1">
                  <c:v>4.2</c:v>
                </c:pt>
                <c:pt idx="2">
                  <c:v>4.2699999999999996</c:v>
                </c:pt>
                <c:pt idx="3">
                  <c:v>4.05</c:v>
                </c:pt>
                <c:pt idx="4">
                  <c:v>3.92</c:v>
                </c:pt>
                <c:pt idx="5">
                  <c:v>3.99</c:v>
                </c:pt>
                <c:pt idx="6">
                  <c:v>3.65</c:v>
                </c:pt>
                <c:pt idx="7">
                  <c:v>3.51</c:v>
                </c:pt>
                <c:pt idx="8">
                  <c:v>2.46</c:v>
                </c:pt>
                <c:pt idx="9">
                  <c:v>3.13</c:v>
                </c:pt>
                <c:pt idx="10">
                  <c:v>3.02</c:v>
                </c:pt>
              </c:numCache>
            </c:numRef>
          </c:val>
          <c:smooth val="0"/>
          <c:extLst>
            <c:ext xmlns:c16="http://schemas.microsoft.com/office/drawing/2014/chart" uri="{C3380CC4-5D6E-409C-BE32-E72D297353CC}">
              <c16:uniqueId val="{00000000-7B7E-4198-A0EC-E969B9083F91}"/>
            </c:ext>
          </c:extLst>
        </c:ser>
        <c:dLbls>
          <c:showLegendKey val="0"/>
          <c:showVal val="0"/>
          <c:showCatName val="0"/>
          <c:showSerName val="0"/>
          <c:showPercent val="0"/>
          <c:showBubbleSize val="0"/>
        </c:dLbls>
        <c:smooth val="0"/>
        <c:axId val="1146448208"/>
        <c:axId val="1146456488"/>
      </c:lineChart>
      <c:catAx>
        <c:axId val="114644820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a:t>
                </a:r>
              </a:p>
            </c:rich>
          </c:tx>
          <c:layout>
            <c:manualLayout>
              <c:xMode val="edge"/>
              <c:yMode val="edge"/>
              <c:x val="0.458103480543193"/>
              <c:y val="0.92071641965431794"/>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146456488"/>
        <c:crosses val="autoZero"/>
        <c:auto val="1"/>
        <c:lblAlgn val="ctr"/>
        <c:lblOffset val="100"/>
        <c:noMultiLvlLbl val="0"/>
      </c:catAx>
      <c:valAx>
        <c:axId val="1146456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sz="1200" b="0" i="0" u="none" strike="noStrike" kern="1200" baseline="0" dirty="0">
                    <a:solidFill>
                      <a:schemeClr val="tx1"/>
                    </a:solidFill>
                  </a:rPr>
                  <a:t>Taux brut par 1 000 habitants de l’Ontario</a:t>
                </a:r>
              </a:p>
            </c:rich>
          </c:tx>
          <c:layout>
            <c:manualLayout>
              <c:xMode val="edge"/>
              <c:yMode val="edge"/>
              <c:x val="1.8131051009928106E-2"/>
              <c:y val="0.16190836277511944"/>
            </c:manualLayout>
          </c:layout>
          <c:overlay val="0"/>
          <c:spPr>
            <a:noFill/>
            <a:ln>
              <a:noFill/>
            </a:ln>
            <a:effectLst/>
          </c:spPr>
          <c:txPr>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146448208"/>
        <c:crosses val="autoZero"/>
        <c:crossBetween val="between"/>
      </c:valAx>
      <c:spPr>
        <a:noFill/>
        <a:ln>
          <a:noFill/>
        </a:ln>
        <a:effectLst/>
      </c:spPr>
    </c:plotArea>
    <c:legend>
      <c:legendPos val="r"/>
      <c:layout>
        <c:manualLayout>
          <c:xMode val="edge"/>
          <c:yMode val="edge"/>
          <c:x val="0.90712550496405342"/>
          <c:y val="0.34792228218514271"/>
          <c:w val="9.0491475522081491E-2"/>
          <c:h val="0.2676871108721132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300" b="0" i="0" u="none" strike="noStrike" kern="1200" spc="0" baseline="0">
                <a:solidFill>
                  <a:schemeClr val="tx1"/>
                </a:solidFill>
                <a:latin typeface="+mn-lt"/>
                <a:ea typeface="+mn-ea"/>
                <a:cs typeface="+mn-cs"/>
              </a:defRPr>
            </a:pPr>
            <a:r>
              <a:rPr lang="fr-ca" sz="1300" b="0" i="0" u="none" baseline="0">
                <a:solidFill>
                  <a:schemeClr val="tx1"/>
                </a:solidFill>
              </a:rPr>
              <a:t>Taux de visites aux SU pour l’asthme par 100 personnes asthmatiques </a:t>
            </a:r>
            <a:br>
              <a:rPr lang="fr-ca" sz="1300" baseline="0">
                <a:solidFill>
                  <a:schemeClr val="tx1"/>
                </a:solidFill>
              </a:rPr>
            </a:br>
            <a:r>
              <a:rPr lang="fr-ca" sz="1300" b="0" i="0" u="none" baseline="0">
                <a:solidFill>
                  <a:schemeClr val="tx1"/>
                </a:solidFill>
              </a:rPr>
              <a:t>au cours de l’exercice 2022/23, par région de Santé Ontario.</a:t>
            </a:r>
            <a:endParaRPr lang="fr-ca" sz="1300">
              <a:solidFill>
                <a:schemeClr val="tx1"/>
              </a:solidFill>
            </a:endParaRPr>
          </a:p>
        </c:rich>
      </c:tx>
      <c:layout>
        <c:manualLayout>
          <c:xMode val="edge"/>
          <c:yMode val="edge"/>
          <c:x val="0.22296192019450572"/>
          <c:y val="3.7777122709910663E-3"/>
        </c:manualLayout>
      </c:layout>
      <c:overlay val="0"/>
      <c:spPr>
        <a:noFill/>
        <a:ln>
          <a:noFill/>
        </a:ln>
        <a:effectLst/>
      </c:spPr>
      <c:txPr>
        <a:bodyPr rot="0" spcFirstLastPara="1" vertOverflow="ellipsis" vert="horz" wrap="square" anchor="ctr" anchorCtr="1"/>
        <a:lstStyle/>
        <a:p>
          <a:pPr rtl="0">
            <a:defRPr sz="13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0.11325897394820199"/>
          <c:y val="0.15603855408211559"/>
          <c:w val="0.86754710479551256"/>
          <c:h val="0.64018480449446624"/>
        </c:manualLayout>
      </c:layout>
      <c:barChart>
        <c:barDir val="col"/>
        <c:grouping val="clustered"/>
        <c:varyColors val="0"/>
        <c:ser>
          <c:idx val="0"/>
          <c:order val="0"/>
          <c:tx>
            <c:strRef>
              <c:f>Sheet1!$B$1</c:f>
              <c:strCache>
                <c:ptCount val="1"/>
                <c:pt idx="0">
                  <c:v>asthma specific ED visits</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3A6C-4901-A9A6-F834B9DC8D5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Nord-Ouest</c:v>
                </c:pt>
                <c:pt idx="2">
                  <c:v>Nord-Est</c:v>
                </c:pt>
                <c:pt idx="3">
                  <c:v>Ouest</c:v>
                </c:pt>
                <c:pt idx="4">
                  <c:v>Est</c:v>
                </c:pt>
                <c:pt idx="5">
                  <c:v>Centre</c:v>
                </c:pt>
                <c:pt idx="6">
                  <c:v>Toronto</c:v>
                </c:pt>
              </c:strCache>
            </c:strRef>
          </c:cat>
          <c:val>
            <c:numRef>
              <c:f>Sheet1!$B$2:$B$8</c:f>
              <c:numCache>
                <c:formatCode>0.00</c:formatCode>
                <c:ptCount val="7"/>
                <c:pt idx="0">
                  <c:v>1.23</c:v>
                </c:pt>
                <c:pt idx="1">
                  <c:v>2.0699999999999998</c:v>
                </c:pt>
                <c:pt idx="2">
                  <c:v>1.99</c:v>
                </c:pt>
                <c:pt idx="3">
                  <c:v>1.33</c:v>
                </c:pt>
                <c:pt idx="4">
                  <c:v>1.28</c:v>
                </c:pt>
                <c:pt idx="5">
                  <c:v>1.04</c:v>
                </c:pt>
                <c:pt idx="6">
                  <c:v>0.97</c:v>
                </c:pt>
              </c:numCache>
            </c:numRef>
          </c:val>
          <c:extLst>
            <c:ext xmlns:c16="http://schemas.microsoft.com/office/drawing/2014/chart" uri="{C3380CC4-5D6E-409C-BE32-E72D297353CC}">
              <c16:uniqueId val="{00000002-3A6C-4901-A9A6-F834B9DC8D5F}"/>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solidFill>
                      <a:schemeClr val="tx1"/>
                    </a:solidFill>
                  </a:rPr>
                  <a:t>Région de Santé Ontario</a:t>
                </a:r>
              </a:p>
            </c:rich>
          </c:tx>
          <c:layout>
            <c:manualLayout>
              <c:xMode val="edge"/>
              <c:yMode val="edge"/>
              <c:x val="0.42574865223499964"/>
              <c:y val="0.8971138575707287"/>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solidFill>
                      <a:schemeClr val="tx1"/>
                    </a:solidFill>
                  </a:rPr>
                  <a:t>Taux par 100 personnes asthmatiques</a:t>
                </a:r>
              </a:p>
            </c:rich>
          </c:tx>
          <c:layout>
            <c:manualLayout>
              <c:xMode val="edge"/>
              <c:yMode val="edge"/>
              <c:x val="1.3911402398292142E-2"/>
              <c:y val="0.12630037904982602"/>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300" b="0" i="0" u="none" strike="noStrike" kern="1200" spc="0" baseline="0">
                <a:solidFill>
                  <a:schemeClr val="tx1">
                    <a:lumMod val="65000"/>
                    <a:lumOff val="35000"/>
                  </a:schemeClr>
                </a:solidFill>
                <a:latin typeface="+mn-lt"/>
                <a:ea typeface="+mn-ea"/>
                <a:cs typeface="+mn-cs"/>
              </a:defRPr>
            </a:pPr>
            <a:r>
              <a:rPr lang="fr-ca" sz="1300" b="0" i="0" u="none" strike="noStrike" kern="1200" spc="0" baseline="0">
                <a:solidFill>
                  <a:schemeClr val="tx1"/>
                </a:solidFill>
              </a:rPr>
              <a:t>Taux de visites aux SU pour l’asthme par tranche de 100 habitants de l’Ontario pour l’exercice 2022/23, par groupe d’âge</a:t>
            </a:r>
            <a:endParaRPr lang="fr-ca" sz="1300">
              <a:solidFill>
                <a:schemeClr val="tx1"/>
              </a:solidFill>
            </a:endParaRPr>
          </a:p>
        </c:rich>
      </c:tx>
      <c:layout>
        <c:manualLayout>
          <c:xMode val="edge"/>
          <c:yMode val="edge"/>
          <c:x val="0.13651892967820028"/>
          <c:y val="3.7776132028991341E-3"/>
        </c:manualLayout>
      </c:layout>
      <c:overlay val="0"/>
      <c:spPr>
        <a:noFill/>
        <a:ln>
          <a:noFill/>
        </a:ln>
        <a:effectLst/>
      </c:spPr>
      <c:txPr>
        <a:bodyPr rot="0" spcFirstLastPara="1" vertOverflow="ellipsis" vert="horz" wrap="square" anchor="ctr" anchorCtr="1"/>
        <a:lstStyle/>
        <a:p>
          <a:pPr rtl="0">
            <a:defRPr sz="1300"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0.22374696324140464"/>
          <c:y val="0.15963600701167194"/>
          <c:w val="0.67120632036967376"/>
          <c:h val="0.6483622678833433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9A4F-4DA7-86E2-15CADB41A43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Tous (0-99)</c:v>
                </c:pt>
                <c:pt idx="1">
                  <c:v>0-4</c:v>
                </c:pt>
                <c:pt idx="2">
                  <c:v>5-9</c:v>
                </c:pt>
                <c:pt idx="3">
                  <c:v>10-14</c:v>
                </c:pt>
                <c:pt idx="4">
                  <c:v>15-19</c:v>
                </c:pt>
              </c:strCache>
            </c:strRef>
          </c:cat>
          <c:val>
            <c:numRef>
              <c:f>Sheet1!$B$2:$B$6</c:f>
              <c:numCache>
                <c:formatCode>General</c:formatCode>
                <c:ptCount val="5"/>
                <c:pt idx="0">
                  <c:v>1.23</c:v>
                </c:pt>
                <c:pt idx="1">
                  <c:v>12.65</c:v>
                </c:pt>
                <c:pt idx="2">
                  <c:v>3.62</c:v>
                </c:pt>
                <c:pt idx="3">
                  <c:v>1.25</c:v>
                </c:pt>
                <c:pt idx="4">
                  <c:v>0.9</c:v>
                </c:pt>
              </c:numCache>
            </c:numRef>
          </c:val>
          <c:extLst>
            <c:ext xmlns:c16="http://schemas.microsoft.com/office/drawing/2014/chart" uri="{C3380CC4-5D6E-409C-BE32-E72D297353CC}">
              <c16:uniqueId val="{00000002-9A4F-4DA7-86E2-15CADB41A434}"/>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solidFill>
                      <a:schemeClr val="tx1"/>
                    </a:solidFill>
                  </a:rPr>
                  <a:t>Groupe d’âge (en années)</a:t>
                </a:r>
              </a:p>
            </c:rich>
          </c:tx>
          <c:layout>
            <c:manualLayout>
              <c:xMode val="edge"/>
              <c:yMode val="edge"/>
              <c:x val="1.5103851344497718E-2"/>
              <c:y val="0.15528187235255655"/>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solidFill>
                      <a:schemeClr val="tx1"/>
                    </a:solidFill>
                  </a:rPr>
                  <a:t>Taux par 100 </a:t>
                </a:r>
                <a:r>
                  <a:rPr lang="fr-ca" sz="1200" b="0" i="0" u="none" strike="noStrike" kern="1200" baseline="0">
                    <a:solidFill>
                      <a:schemeClr val="tx1"/>
                    </a:solidFill>
                    <a:effectLst/>
                  </a:rPr>
                  <a:t>habitants de l’Ontario</a:t>
                </a:r>
                <a:endParaRPr lang="fr-ca" sz="1200">
                  <a:solidFill>
                    <a:schemeClr val="tx1"/>
                  </a:solidFill>
                </a:endParaRPr>
              </a:p>
            </c:rich>
          </c:tx>
          <c:layout>
            <c:manualLayout>
              <c:xMode val="edge"/>
              <c:yMode val="edge"/>
              <c:x val="0.32221481305939242"/>
              <c:y val="0.9273355557386572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a:solidFill>
                  <a:schemeClr val="tx1"/>
                </a:solidFill>
              </a:rPr>
              <a:t>Nombre d’hospitalisations pour l’asthme, par exercice et par groupe d’âge (années)</a:t>
            </a:r>
            <a:endParaRPr lang="fr-ca" sz="1600" strike="sngStrike">
              <a:solidFill>
                <a:schemeClr val="tx1"/>
              </a:solidFill>
            </a:endParaRPr>
          </a:p>
        </c:rich>
      </c:tx>
      <c:layout>
        <c:manualLayout>
          <c:xMode val="edge"/>
          <c:yMode val="edge"/>
          <c:x val="0.15409512113450755"/>
          <c:y val="5.0245507596596316E-2"/>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0.10880894227648993"/>
          <c:y val="0.17077017044723858"/>
          <c:w val="0.77948297937208744"/>
          <c:h val="0.63222865343641865"/>
        </c:manualLayout>
      </c:layout>
      <c:lineChart>
        <c:grouping val="standard"/>
        <c:varyColors val="0"/>
        <c:ser>
          <c:idx val="0"/>
          <c:order val="0"/>
          <c:tx>
            <c:strRef>
              <c:f>Sheet1!$B$1</c:f>
              <c:strCache>
                <c:ptCount val="1"/>
                <c:pt idx="0">
                  <c:v>Tous (0-99)</c:v>
                </c:pt>
              </c:strCache>
            </c:strRef>
          </c:tx>
          <c:spPr>
            <a:ln w="28575" cap="rnd">
              <a:solidFill>
                <a:schemeClr val="accent1"/>
              </a:solidFill>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Sheet1!$B$2:$B$12</c:f>
              <c:numCache>
                <c:formatCode>General</c:formatCode>
                <c:ptCount val="11"/>
                <c:pt idx="0">
                  <c:v>15160</c:v>
                </c:pt>
                <c:pt idx="1">
                  <c:v>15268</c:v>
                </c:pt>
                <c:pt idx="2">
                  <c:v>15629</c:v>
                </c:pt>
                <c:pt idx="3">
                  <c:v>13267</c:v>
                </c:pt>
                <c:pt idx="4">
                  <c:v>12201</c:v>
                </c:pt>
                <c:pt idx="5">
                  <c:v>11734</c:v>
                </c:pt>
                <c:pt idx="6">
                  <c:v>10926</c:v>
                </c:pt>
                <c:pt idx="7">
                  <c:v>10626</c:v>
                </c:pt>
                <c:pt idx="8">
                  <c:v>6385</c:v>
                </c:pt>
                <c:pt idx="9">
                  <c:v>9183</c:v>
                </c:pt>
                <c:pt idx="10">
                  <c:v>13302</c:v>
                </c:pt>
              </c:numCache>
            </c:numRef>
          </c:val>
          <c:smooth val="0"/>
          <c:extLst>
            <c:ext xmlns:c16="http://schemas.microsoft.com/office/drawing/2014/chart" uri="{C3380CC4-5D6E-409C-BE32-E72D297353CC}">
              <c16:uniqueId val="{00000000-BDA8-492A-93F3-B95B9C5FF02F}"/>
            </c:ext>
          </c:extLst>
        </c:ser>
        <c:ser>
          <c:idx val="1"/>
          <c:order val="1"/>
          <c:tx>
            <c:strRef>
              <c:f>Sheet1!$C$1</c:f>
              <c:strCache>
                <c:ptCount val="1"/>
                <c:pt idx="0">
                  <c:v>0-4</c:v>
                </c:pt>
              </c:strCache>
            </c:strRef>
          </c:tx>
          <c:spPr>
            <a:ln w="28575" cap="rnd">
              <a:solidFill>
                <a:schemeClr val="accent2"/>
              </a:solidFill>
              <a:prstDash val="lg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Sheet1!$C$2:$C$12</c:f>
              <c:numCache>
                <c:formatCode>General</c:formatCode>
                <c:ptCount val="11"/>
                <c:pt idx="0">
                  <c:v>2720</c:v>
                </c:pt>
                <c:pt idx="1">
                  <c:v>2528</c:v>
                </c:pt>
                <c:pt idx="2">
                  <c:v>2714</c:v>
                </c:pt>
                <c:pt idx="3">
                  <c:v>2372</c:v>
                </c:pt>
                <c:pt idx="4">
                  <c:v>2432</c:v>
                </c:pt>
                <c:pt idx="5">
                  <c:v>2434</c:v>
                </c:pt>
                <c:pt idx="6">
                  <c:v>2506</c:v>
                </c:pt>
                <c:pt idx="7">
                  <c:v>2455</c:v>
                </c:pt>
                <c:pt idx="8">
                  <c:v>376</c:v>
                </c:pt>
                <c:pt idx="9">
                  <c:v>1739</c:v>
                </c:pt>
                <c:pt idx="10">
                  <c:v>3638</c:v>
                </c:pt>
              </c:numCache>
            </c:numRef>
          </c:val>
          <c:smooth val="0"/>
          <c:extLst>
            <c:ext xmlns:c16="http://schemas.microsoft.com/office/drawing/2014/chart" uri="{C3380CC4-5D6E-409C-BE32-E72D297353CC}">
              <c16:uniqueId val="{00000001-BDA8-492A-93F3-B95B9C5FF02F}"/>
            </c:ext>
          </c:extLst>
        </c:ser>
        <c:ser>
          <c:idx val="2"/>
          <c:order val="2"/>
          <c:tx>
            <c:strRef>
              <c:f>Sheet1!$D$1</c:f>
              <c:strCache>
                <c:ptCount val="1"/>
                <c:pt idx="0">
                  <c:v>5-9</c:v>
                </c:pt>
              </c:strCache>
            </c:strRef>
          </c:tx>
          <c:spPr>
            <a:ln w="28575" cap="rnd">
              <a:solidFill>
                <a:schemeClr val="accent3"/>
              </a:solidFill>
              <a:prstDash val="sysDot"/>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Sheet1!$D$2:$D$12</c:f>
              <c:numCache>
                <c:formatCode>General</c:formatCode>
                <c:ptCount val="11"/>
                <c:pt idx="0">
                  <c:v>1142</c:v>
                </c:pt>
                <c:pt idx="1">
                  <c:v>1039</c:v>
                </c:pt>
                <c:pt idx="2">
                  <c:v>1380</c:v>
                </c:pt>
                <c:pt idx="3">
                  <c:v>982</c:v>
                </c:pt>
                <c:pt idx="4">
                  <c:v>945</c:v>
                </c:pt>
                <c:pt idx="5">
                  <c:v>815</c:v>
                </c:pt>
                <c:pt idx="6">
                  <c:v>743</c:v>
                </c:pt>
                <c:pt idx="7">
                  <c:v>827</c:v>
                </c:pt>
                <c:pt idx="8">
                  <c:v>206</c:v>
                </c:pt>
                <c:pt idx="9">
                  <c:v>383</c:v>
                </c:pt>
                <c:pt idx="10">
                  <c:v>1099</c:v>
                </c:pt>
              </c:numCache>
            </c:numRef>
          </c:val>
          <c:smooth val="0"/>
          <c:extLst>
            <c:ext xmlns:c16="http://schemas.microsoft.com/office/drawing/2014/chart" uri="{C3380CC4-5D6E-409C-BE32-E72D297353CC}">
              <c16:uniqueId val="{00000002-BDA8-492A-93F3-B95B9C5FF02F}"/>
            </c:ext>
          </c:extLst>
        </c:ser>
        <c:ser>
          <c:idx val="3"/>
          <c:order val="3"/>
          <c:tx>
            <c:strRef>
              <c:f>Sheet1!$E$1</c:f>
              <c:strCache>
                <c:ptCount val="1"/>
                <c:pt idx="0">
                  <c:v>10-14</c:v>
                </c:pt>
              </c:strCache>
            </c:strRef>
          </c:tx>
          <c:spPr>
            <a:ln w="28575" cap="rnd">
              <a:solidFill>
                <a:schemeClr val="accent4"/>
              </a:solidFill>
              <a:prstDash val="dash"/>
              <a:round/>
            </a:ln>
            <a:effectLst/>
          </c:spPr>
          <c:marker>
            <c:symbol val="none"/>
          </c:marker>
          <c:cat>
            <c:strRef>
              <c:f>Sheet1!$A$2:$A$12</c:f>
              <c:strCache>
                <c:ptCount val="11"/>
                <c:pt idx="0">
                  <c:v>2012/13</c:v>
                </c:pt>
                <c:pt idx="1">
                  <c:v>2013/14</c:v>
                </c:pt>
                <c:pt idx="2">
                  <c:v>2014/15</c:v>
                </c:pt>
                <c:pt idx="3">
                  <c:v>2015/16</c:v>
                </c:pt>
                <c:pt idx="4">
                  <c:v>2016/17</c:v>
                </c:pt>
                <c:pt idx="5">
                  <c:v>2017/18</c:v>
                </c:pt>
                <c:pt idx="6">
                  <c:v>2018/19</c:v>
                </c:pt>
                <c:pt idx="7">
                  <c:v>2019/20</c:v>
                </c:pt>
                <c:pt idx="8">
                  <c:v>2020/21</c:v>
                </c:pt>
                <c:pt idx="9">
                  <c:v>2021/22*</c:v>
                </c:pt>
                <c:pt idx="10">
                  <c:v>2022/23*</c:v>
                </c:pt>
              </c:strCache>
            </c:strRef>
          </c:cat>
          <c:val>
            <c:numRef>
              <c:f>Sheet1!$E$2:$E$12</c:f>
              <c:numCache>
                <c:formatCode>General</c:formatCode>
                <c:ptCount val="11"/>
                <c:pt idx="0">
                  <c:v>649</c:v>
                </c:pt>
                <c:pt idx="1">
                  <c:v>564</c:v>
                </c:pt>
                <c:pt idx="2">
                  <c:v>589</c:v>
                </c:pt>
                <c:pt idx="3">
                  <c:v>467</c:v>
                </c:pt>
                <c:pt idx="4">
                  <c:v>447</c:v>
                </c:pt>
                <c:pt idx="5">
                  <c:v>397</c:v>
                </c:pt>
                <c:pt idx="6">
                  <c:v>347</c:v>
                </c:pt>
                <c:pt idx="7">
                  <c:v>342</c:v>
                </c:pt>
                <c:pt idx="8">
                  <c:v>140</c:v>
                </c:pt>
                <c:pt idx="9">
                  <c:v>194</c:v>
                </c:pt>
                <c:pt idx="10">
                  <c:v>352</c:v>
                </c:pt>
              </c:numCache>
            </c:numRef>
          </c:val>
          <c:smooth val="0"/>
          <c:extLst>
            <c:ext xmlns:c16="http://schemas.microsoft.com/office/drawing/2014/chart" uri="{C3380CC4-5D6E-409C-BE32-E72D297353CC}">
              <c16:uniqueId val="{00000003-BDA8-492A-93F3-B95B9C5FF02F}"/>
            </c:ext>
          </c:extLst>
        </c:ser>
        <c:dLbls>
          <c:showLegendKey val="0"/>
          <c:showVal val="0"/>
          <c:showCatName val="0"/>
          <c:showSerName val="0"/>
          <c:showPercent val="0"/>
          <c:showBubbleSize val="0"/>
        </c:dLbls>
        <c:smooth val="0"/>
        <c:axId val="1232554040"/>
        <c:axId val="1232551880"/>
      </c:lineChart>
      <c:catAx>
        <c:axId val="1232554040"/>
        <c:scaling>
          <c:orientation val="minMax"/>
        </c:scaling>
        <c:delete val="0"/>
        <c:axPos val="b"/>
        <c:title>
          <c:tx>
            <c:rich>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a:t>Exercice</a:t>
                </a:r>
              </a:p>
            </c:rich>
          </c:tx>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32551880"/>
        <c:crosses val="autoZero"/>
        <c:auto val="1"/>
        <c:lblAlgn val="ctr"/>
        <c:lblOffset val="100"/>
        <c:noMultiLvlLbl val="0"/>
      </c:catAx>
      <c:valAx>
        <c:axId val="1232551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dirty="0"/>
                  <a:t>Nombre d’hospitalisations pour l’asthme</a:t>
                </a:r>
              </a:p>
            </c:rich>
          </c:tx>
          <c:layout>
            <c:manualLayout>
              <c:xMode val="edge"/>
              <c:yMode val="edge"/>
              <c:x val="1.0115132327160126E-2"/>
              <c:y val="0.15265448458641373"/>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32554040"/>
        <c:crosses val="autoZero"/>
        <c:crossBetween val="between"/>
      </c:valAx>
      <c:spPr>
        <a:noFill/>
        <a:ln>
          <a:noFill/>
        </a:ln>
        <a:effectLst/>
      </c:spPr>
    </c:plotArea>
    <c:legend>
      <c:legendPos val="r"/>
      <c:layout>
        <c:manualLayout>
          <c:xMode val="edge"/>
          <c:yMode val="edge"/>
          <c:x val="0.88895529236389592"/>
          <c:y val="0.30067645732572856"/>
          <c:w val="0.10890759603622392"/>
          <c:h val="0.3559800979908086"/>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300" b="0" i="0" u="none" strike="noStrike" kern="1200" spc="0" baseline="0">
                <a:solidFill>
                  <a:schemeClr val="tx1">
                    <a:lumMod val="65000"/>
                    <a:lumOff val="35000"/>
                  </a:schemeClr>
                </a:solidFill>
                <a:latin typeface="+mn-lt"/>
                <a:ea typeface="+mn-ea"/>
                <a:cs typeface="+mn-cs"/>
              </a:defRPr>
            </a:pPr>
            <a:r>
              <a:rPr lang="fr-ca" sz="1300" b="0" i="0" u="none" strike="noStrike" kern="1200" spc="0" baseline="0" dirty="0">
                <a:solidFill>
                  <a:schemeClr val="tx1"/>
                </a:solidFill>
              </a:rPr>
              <a:t>Taux d’hospitalisations pour l’asthme par tranche de 100 personnes asthmatiques au cours de l’exercice 2022/23, par région de Santé Ontario </a:t>
            </a:r>
            <a:endParaRPr lang="fr-ca" sz="1300" dirty="0">
              <a:solidFill>
                <a:schemeClr val="tx1"/>
              </a:solidFill>
            </a:endParaRPr>
          </a:p>
        </c:rich>
      </c:tx>
      <c:layout>
        <c:manualLayout>
          <c:xMode val="edge"/>
          <c:yMode val="edge"/>
          <c:x val="0.13023538269648779"/>
          <c:y val="4.3193289499875782E-2"/>
        </c:manualLayout>
      </c:layout>
      <c:overlay val="0"/>
      <c:spPr>
        <a:noFill/>
        <a:ln>
          <a:noFill/>
        </a:ln>
        <a:effectLst/>
      </c:spPr>
      <c:txPr>
        <a:bodyPr rot="0" spcFirstLastPara="1" vertOverflow="ellipsis" vert="horz" wrap="square" anchor="ctr" anchorCtr="1"/>
        <a:lstStyle/>
        <a:p>
          <a:pPr rtl="0">
            <a:defRPr sz="1300"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0.1188502919198228"/>
          <c:y val="0.20096308452778291"/>
          <c:w val="0.81798419415703005"/>
          <c:h val="0.58070607745273772"/>
        </c:manualLayout>
      </c:layout>
      <c:barChart>
        <c:barDir val="col"/>
        <c:grouping val="clustered"/>
        <c:varyColors val="0"/>
        <c:ser>
          <c:idx val="0"/>
          <c:order val="0"/>
          <c:tx>
            <c:strRef>
              <c:f>Sheet1!$B$1</c:f>
              <c:strCache>
                <c:ptCount val="1"/>
                <c:pt idx="0">
                  <c:v>asthma hospitalization crude</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0797-4749-9959-0F598D5F678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Nord-Ouest</c:v>
                </c:pt>
                <c:pt idx="3">
                  <c:v>Centre</c:v>
                </c:pt>
                <c:pt idx="4">
                  <c:v>Ouest</c:v>
                </c:pt>
                <c:pt idx="5">
                  <c:v>Nord-Est</c:v>
                </c:pt>
                <c:pt idx="6">
                  <c:v>Est</c:v>
                </c:pt>
              </c:strCache>
            </c:strRef>
          </c:cat>
          <c:val>
            <c:numRef>
              <c:f>Sheet1!$B$2:$B$8</c:f>
              <c:numCache>
                <c:formatCode>0.00</c:formatCode>
                <c:ptCount val="7"/>
                <c:pt idx="0">
                  <c:v>0.56000000000000005</c:v>
                </c:pt>
                <c:pt idx="1">
                  <c:v>0.81</c:v>
                </c:pt>
                <c:pt idx="2">
                  <c:v>0.77</c:v>
                </c:pt>
                <c:pt idx="3">
                  <c:v>0.64</c:v>
                </c:pt>
                <c:pt idx="4">
                  <c:v>0.5</c:v>
                </c:pt>
                <c:pt idx="5" formatCode="General">
                  <c:v>0.46</c:v>
                </c:pt>
                <c:pt idx="6">
                  <c:v>0.45</c:v>
                </c:pt>
              </c:numCache>
            </c:numRef>
          </c:val>
          <c:extLst>
            <c:ext xmlns:c16="http://schemas.microsoft.com/office/drawing/2014/chart" uri="{C3380CC4-5D6E-409C-BE32-E72D297353CC}">
              <c16:uniqueId val="{00000002-0797-4749-9959-0F598D5F678B}"/>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rtl="0">
                  <a:defRPr sz="1300" b="0" i="0" u="none" strike="noStrike" kern="1200" baseline="0">
                    <a:solidFill>
                      <a:schemeClr val="tx1"/>
                    </a:solidFill>
                    <a:latin typeface="+mn-lt"/>
                    <a:ea typeface="+mn-ea"/>
                    <a:cs typeface="+mn-cs"/>
                  </a:defRPr>
                </a:pPr>
                <a:r>
                  <a:rPr lang="fr-ca" sz="1300" b="0" i="0" u="none" baseline="0">
                    <a:solidFill>
                      <a:schemeClr val="tx1"/>
                    </a:solidFill>
                  </a:rPr>
                  <a:t>Région de Santé Ontario</a:t>
                </a:r>
              </a:p>
            </c:rich>
          </c:tx>
          <c:layout>
            <c:manualLayout>
              <c:xMode val="edge"/>
              <c:yMode val="edge"/>
              <c:x val="0.41700147339773441"/>
              <c:y val="0.88811748998664886"/>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00" b="0" i="0" u="none" strike="noStrike" kern="1200" baseline="0">
                    <a:solidFill>
                      <a:schemeClr val="tx1"/>
                    </a:solidFill>
                    <a:latin typeface="+mn-lt"/>
                    <a:ea typeface="+mn-ea"/>
                    <a:cs typeface="+mn-cs"/>
                  </a:defRPr>
                </a:pPr>
                <a:r>
                  <a:rPr lang="fr-ca" sz="1300" b="0" i="0" u="none" baseline="0" dirty="0">
                    <a:solidFill>
                      <a:schemeClr val="tx1"/>
                    </a:solidFill>
                  </a:rPr>
                  <a:t>Taux par 100 personnes asthmatiques</a:t>
                </a:r>
              </a:p>
            </c:rich>
          </c:tx>
          <c:layout>
            <c:manualLayout>
              <c:xMode val="edge"/>
              <c:yMode val="edge"/>
              <c:x val="5.4486644269597937E-3"/>
              <c:y val="0.21664724971028873"/>
            </c:manualLayout>
          </c:layout>
          <c:overlay val="0"/>
          <c:spPr>
            <a:noFill/>
            <a:ln>
              <a:noFill/>
            </a:ln>
            <a:effectLst/>
          </c:spPr>
          <c:txPr>
            <a:bodyPr rot="-5400000" spcFirstLastPara="1" vertOverflow="ellipsis" vert="horz" wrap="square" anchor="ctr" anchorCtr="1"/>
            <a:lstStyle/>
            <a:p>
              <a:pPr rtl="0">
                <a:defRPr sz="13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300" b="0" i="0" u="none" strike="noStrike" kern="1200" spc="0" baseline="0">
                <a:solidFill>
                  <a:schemeClr val="tx1">
                    <a:lumMod val="65000"/>
                    <a:lumOff val="35000"/>
                  </a:schemeClr>
                </a:solidFill>
                <a:latin typeface="+mn-lt"/>
                <a:ea typeface="+mn-ea"/>
                <a:cs typeface="+mn-cs"/>
              </a:defRPr>
            </a:pPr>
            <a:r>
              <a:rPr lang="fr-ca" sz="1300" b="0" i="0" u="none" strike="noStrike" kern="1200" spc="0" baseline="0" dirty="0">
                <a:solidFill>
                  <a:schemeClr val="tx1"/>
                </a:solidFill>
              </a:rPr>
              <a:t>Taux d’hospitalisations pour l’asthme par tranche de 100 personnes asthmatiques pour l’exercice 2022/23, par groupe d’âge</a:t>
            </a:r>
          </a:p>
        </c:rich>
      </c:tx>
      <c:layout>
        <c:manualLayout>
          <c:xMode val="edge"/>
          <c:yMode val="edge"/>
          <c:x val="0.22853389753424472"/>
          <c:y val="1.4644704419828179E-2"/>
        </c:manualLayout>
      </c:layout>
      <c:overlay val="0"/>
      <c:spPr>
        <a:noFill/>
        <a:ln>
          <a:noFill/>
        </a:ln>
        <a:effectLst/>
      </c:spPr>
      <c:txPr>
        <a:bodyPr rot="0" spcFirstLastPara="1" vertOverflow="ellipsis" vert="horz" wrap="square" anchor="ctr" anchorCtr="1"/>
        <a:lstStyle/>
        <a:p>
          <a:pPr rtl="0">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642694627247366"/>
          <c:y val="0.19982344802336235"/>
          <c:w val="0.69717311144853633"/>
          <c:h val="0.5836889565417212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chemeClr val="accent4"/>
                </a:fgClr>
                <a:bgClr>
                  <a:schemeClr val="bg1"/>
                </a:bgClr>
              </a:pattFill>
              <a:ln w="12700">
                <a:solidFill>
                  <a:schemeClr val="accent4"/>
                </a:solidFill>
              </a:ln>
              <a:effectLst/>
            </c:spPr>
            <c:extLst>
              <c:ext xmlns:c16="http://schemas.microsoft.com/office/drawing/2014/chart" uri="{C3380CC4-5D6E-409C-BE32-E72D297353CC}">
                <c16:uniqueId val="{00000001-142C-4E53-8869-5243C93E2CE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Tous (0-99)</c:v>
                </c:pt>
                <c:pt idx="1">
                  <c:v>0-4</c:v>
                </c:pt>
                <c:pt idx="2">
                  <c:v>5-9</c:v>
                </c:pt>
                <c:pt idx="3">
                  <c:v>10-14</c:v>
                </c:pt>
                <c:pt idx="4">
                  <c:v>15-19</c:v>
                </c:pt>
              </c:strCache>
            </c:strRef>
          </c:cat>
          <c:val>
            <c:numRef>
              <c:f>Sheet1!$B$2:$B$6</c:f>
              <c:numCache>
                <c:formatCode>General</c:formatCode>
                <c:ptCount val="5"/>
                <c:pt idx="0">
                  <c:v>0.56000000000000005</c:v>
                </c:pt>
                <c:pt idx="1">
                  <c:v>6.64</c:v>
                </c:pt>
                <c:pt idx="2">
                  <c:v>1.02</c:v>
                </c:pt>
                <c:pt idx="3">
                  <c:v>0.24</c:v>
                </c:pt>
                <c:pt idx="4">
                  <c:v>0.12</c:v>
                </c:pt>
              </c:numCache>
            </c:numRef>
          </c:val>
          <c:extLst>
            <c:ext xmlns:c16="http://schemas.microsoft.com/office/drawing/2014/chart" uri="{C3380CC4-5D6E-409C-BE32-E72D297353CC}">
              <c16:uniqueId val="{00000002-142C-4E53-8869-5243C93E2CE4}"/>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rtl="0">
                  <a:defRPr sz="1300" b="0" i="0" u="none" strike="noStrike" kern="1200" baseline="0">
                    <a:solidFill>
                      <a:schemeClr val="tx1"/>
                    </a:solidFill>
                    <a:latin typeface="+mn-lt"/>
                    <a:ea typeface="+mn-ea"/>
                    <a:cs typeface="+mn-cs"/>
                  </a:defRPr>
                </a:pPr>
                <a:r>
                  <a:rPr lang="fr-ca" sz="1300" b="0" i="0" u="none" baseline="0">
                    <a:solidFill>
                      <a:schemeClr val="tx1"/>
                    </a:solidFill>
                  </a:rPr>
                  <a:t>Groupe d’âge (en années)</a:t>
                </a:r>
              </a:p>
            </c:rich>
          </c:tx>
          <c:layout>
            <c:manualLayout>
              <c:xMode val="edge"/>
              <c:yMode val="edge"/>
              <c:x val="9.1204091996018675E-3"/>
              <c:y val="0.23006574086113235"/>
            </c:manualLayout>
          </c:layout>
          <c:overlay val="0"/>
          <c:spPr>
            <a:noFill/>
            <a:ln>
              <a:noFill/>
            </a:ln>
            <a:effectLst/>
          </c:spPr>
          <c:txPr>
            <a:bodyPr rot="-5400000" spcFirstLastPara="1" vertOverflow="ellipsis" vert="horz" wrap="square" anchor="ctr" anchorCtr="1"/>
            <a:lstStyle/>
            <a:p>
              <a:pPr rtl="0">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rtl="0">
                  <a:defRPr sz="1300" b="0" i="0" u="none" strike="noStrike" kern="1200" baseline="0">
                    <a:solidFill>
                      <a:schemeClr val="tx1"/>
                    </a:solidFill>
                    <a:latin typeface="+mn-lt"/>
                    <a:ea typeface="+mn-ea"/>
                    <a:cs typeface="+mn-cs"/>
                  </a:defRPr>
                </a:pPr>
                <a:r>
                  <a:rPr lang="fr-ca" sz="1300" b="0" i="0" u="none" baseline="0">
                    <a:solidFill>
                      <a:schemeClr val="tx1"/>
                    </a:solidFill>
                  </a:rPr>
                  <a:t>Taux par 100 personnes asthmatiques</a:t>
                </a:r>
              </a:p>
            </c:rich>
          </c:tx>
          <c:layout>
            <c:manualLayout>
              <c:xMode val="edge"/>
              <c:yMode val="edge"/>
              <c:x val="0.34697432402611994"/>
              <c:y val="0.88383434444659392"/>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0.08905</cdr:x>
      <cdr:y>0.58919</cdr:y>
    </cdr:from>
    <cdr:to>
      <cdr:x>0.1229</cdr:x>
      <cdr:y>0.65481</cdr:y>
    </cdr:to>
    <cdr:sp macro="" textlink="">
      <cdr:nvSpPr>
        <cdr:cNvPr id="2" name="TextBox 1">
          <a:extLst xmlns:a="http://schemas.openxmlformats.org/drawingml/2006/main">
            <a:ext uri="{FF2B5EF4-FFF2-40B4-BE49-F238E27FC236}">
              <a16:creationId xmlns:a16="http://schemas.microsoft.com/office/drawing/2014/main" id="{2B51EE62-2D29-1C2B-622A-ECBC34CBE3BE}"/>
            </a:ext>
          </a:extLst>
        </cdr:cNvPr>
        <cdr:cNvSpPr txBox="1"/>
      </cdr:nvSpPr>
      <cdr:spPr>
        <a:xfrm xmlns:a="http://schemas.openxmlformats.org/drawingml/2006/main">
          <a:off x="1052673" y="2138361"/>
          <a:ext cx="400050" cy="23812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fontAlgn="t"/>
          <a:r>
            <a:rPr lang="en-US" sz="1200" b="0" dirty="0">
              <a:ea typeface="MS PGothic"/>
              <a:cs typeface="Calibri"/>
            </a:rPr>
            <a:t>114.3</a:t>
          </a:r>
          <a:endParaRPr lang="en-CA" sz="1200" b="0" dirty="0">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5/29/2025</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cmch.on.ca/clinical-handbook-for-paediatric-asthma/"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hqontario.ca/Am%C3%A9liorer-les-soins-gr%C3%A2ce-aux-donn%C3%A9es-probantes/Normes-de-qualit%C3%A9/Voir-toutes-les-normes-de-qualit%C3%A9/Asthme-chez-les-adulte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a:solidFill>
                  <a:srgbClr val="000000"/>
                </a:solidFill>
                <a:latin typeface="Calibri" panose="020F0502020204030204" pitchFamily="34" charset="0"/>
              </a:rPr>
              <a:t>Si vous avez des questions sur le contenu de cette présentation, veuillez nous contacter à </a:t>
            </a:r>
            <a:r>
              <a:rPr lang="fr-CA" altLang="en-US" sz="1200" u="sng" noProof="0">
                <a:solidFill>
                  <a:srgbClr val="000000"/>
                </a:solidFill>
                <a:latin typeface="Calibri" panose="020F0502020204030204" pitchFamily="34" charset="0"/>
                <a:hlinkClick r:id="rId3"/>
              </a:rPr>
              <a:t>QualityStandards@OntarioHealth.ca</a:t>
            </a:r>
            <a:endParaRPr lang="fr-CA" altLang="en-US" sz="1200" u="sng" noProof="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a:p>
          <a:p>
            <a:r>
              <a:rPr lang="fr-FR"/>
              <a:t>De plus, nous travaillons à la compilation de ressources et d’outils, tant pour les cliniciens que pour les patients et les familles.</a:t>
            </a:r>
          </a:p>
          <a:p>
            <a:endParaRPr lang="fr-FR"/>
          </a:p>
          <a:p>
            <a:r>
              <a:rPr lang="fr-FR"/>
              <a:t>L’accent est mis sur les exemples de mise en œuvre et d’adoption, et sur la façon dont les organisations appliquent les normes de qualité dans leur pratique pour donner des soins.</a:t>
            </a:r>
          </a:p>
          <a:p>
            <a:endParaRPr lang="fr-FR"/>
          </a:p>
          <a:p>
            <a:r>
              <a:rPr lang="fr-FR"/>
              <a:t>Nous aimerions beaucoup savoir si vous voulez contribuer à un message ou à un article.</a:t>
            </a:r>
            <a:endParaRPr lang="en-CA"/>
          </a:p>
          <a:p>
            <a:endParaRPr lang="en-CA">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352995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150157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17</a:t>
            </a:fld>
            <a:endParaRPr lang="fr-CA" altLang="en-US"/>
          </a:p>
        </p:txBody>
      </p:sp>
    </p:spTree>
    <p:extLst>
      <p:ext uri="{BB962C8B-B14F-4D97-AF65-F5344CB8AC3E}">
        <p14:creationId xmlns:p14="http://schemas.microsoft.com/office/powerpoint/2010/main" val="190005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327108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1668628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5815-5365-0672-EACF-618C86B10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A82C-BDA8-C2B7-1553-9C08BCDAC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F85F9-2C5E-880F-FDC8-958F9DC885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EA1CC-39DA-ED9D-9A13-E0DF090C3312}"/>
              </a:ext>
            </a:extLst>
          </p:cNvPr>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234647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81E646-8B20-45A1-BAF9-29519305263A}" type="slidenum">
              <a:rPr lang="en-CA" smtClean="0"/>
              <a:t>22</a:t>
            </a:fld>
            <a:endParaRPr lang="en-CA"/>
          </a:p>
        </p:txBody>
      </p:sp>
    </p:spTree>
    <p:extLst>
      <p:ext uri="{BB962C8B-B14F-4D97-AF65-F5344CB8AC3E}">
        <p14:creationId xmlns:p14="http://schemas.microsoft.com/office/powerpoint/2010/main" val="2233258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2295230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2414473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2508441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a:p>
        </p:txBody>
      </p:sp>
    </p:spTree>
    <p:extLst>
      <p:ext uri="{BB962C8B-B14F-4D97-AF65-F5344CB8AC3E}">
        <p14:creationId xmlns:p14="http://schemas.microsoft.com/office/powerpoint/2010/main" val="4201613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4125064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279400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82520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noProof="0" dirty="0">
                <a:solidFill>
                  <a:schemeClr val="tx1"/>
                </a:solidFill>
                <a:effectLst/>
                <a:latin typeface="Calibri" panose="020F0502020204030204" pitchFamily="34" charset="0"/>
                <a:cs typeface="Calibri" panose="020F0502020204030204" pitchFamily="34" charset="0"/>
              </a:rPr>
              <a:t>Portée de cette norme de qualité</a:t>
            </a:r>
          </a:p>
          <a:p>
            <a:endParaRPr lang="fr-CA" sz="1200" kern="1200" noProof="0" dirty="0">
              <a:solidFill>
                <a:schemeClr val="tx1"/>
              </a:solidFill>
              <a:effectLst/>
              <a:latin typeface="Calibri" panose="020F0502020204030204" pitchFamily="34" charset="0"/>
              <a:cs typeface="Calibri" panose="020F0502020204030204" pitchFamily="34" charset="0"/>
            </a:endParaRPr>
          </a:p>
          <a:p>
            <a:r>
              <a:rPr lang="fr-CA" sz="1200" kern="1200" noProof="0" dirty="0">
                <a:solidFill>
                  <a:schemeClr val="tx1"/>
                </a:solidFill>
                <a:effectLst/>
                <a:latin typeface="+mn-lt"/>
                <a:ea typeface="+mn-ea"/>
                <a:cs typeface="+mn-cs"/>
              </a:rPr>
              <a:t>Cette norme de qualité porte sur le diagnostic et la gestion de l’asthme </a:t>
            </a:r>
            <a:r>
              <a:rPr lang="fr-FR" sz="1200" kern="1200" noProof="0">
                <a:solidFill>
                  <a:schemeClr val="tx1"/>
                </a:solidFill>
                <a:effectLst/>
                <a:latin typeface="+mn-lt"/>
                <a:ea typeface="+mn-ea"/>
                <a:cs typeface="+mn-cs"/>
              </a:rPr>
              <a:t>chez les enfants et les adolescents de moins de 16 ans</a:t>
            </a:r>
            <a:r>
              <a:rPr lang="fr-CA" sz="1200" kern="1200" noProof="0">
                <a:solidFill>
                  <a:schemeClr val="tx1"/>
                </a:solidFill>
                <a:effectLst/>
                <a:latin typeface="+mn-lt"/>
                <a:ea typeface="+mn-ea"/>
                <a:cs typeface="+mn-cs"/>
              </a:rPr>
              <a:t> </a:t>
            </a:r>
            <a:r>
              <a:rPr lang="fr-CA" sz="1200" kern="1200" noProof="0" dirty="0">
                <a:solidFill>
                  <a:schemeClr val="tx1"/>
                </a:solidFill>
                <a:effectLst/>
                <a:latin typeface="+mn-lt"/>
                <a:ea typeface="+mn-ea"/>
                <a:cs typeface="+mn-cs"/>
              </a:rPr>
              <a:t>et met l’accent sur les soins primaires et les établissements communautaires. Elle porte sur l’orientation vers des soins spécialisés pour les enfants et les adolescents qui ont des indications caractéristiques de l’asthme sévère, mais n’aborde pas la prise en charge de l’asthme sévère dans les soins spécialisés, de l’exacerbation aiguë de l’asthme ou des soins dispensés lors de consultations à l’urgence ou d’hospitalisations.</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Le </a:t>
            </a:r>
            <a:r>
              <a:rPr lang="fr-CA" sz="1200" i="1" u="sng" kern="1200" noProof="0" dirty="0" err="1">
                <a:solidFill>
                  <a:schemeClr val="tx1"/>
                </a:solidFill>
                <a:effectLst/>
                <a:latin typeface="+mn-lt"/>
                <a:ea typeface="+mn-ea"/>
                <a:cs typeface="+mn-cs"/>
                <a:hlinkClick r:id="rId3"/>
              </a:rPr>
              <a:t>Clinical</a:t>
            </a:r>
            <a:r>
              <a:rPr lang="fr-CA" sz="1200" i="1" u="sng" kern="1200" noProof="0" dirty="0">
                <a:solidFill>
                  <a:schemeClr val="tx1"/>
                </a:solidFill>
                <a:effectLst/>
                <a:latin typeface="+mn-lt"/>
                <a:ea typeface="+mn-ea"/>
                <a:cs typeface="+mn-cs"/>
                <a:hlinkClick r:id="rId3"/>
              </a:rPr>
              <a:t> </a:t>
            </a:r>
            <a:r>
              <a:rPr lang="fr-CA" sz="1200" i="1" u="sng" kern="1200" noProof="0" dirty="0" err="1">
                <a:solidFill>
                  <a:schemeClr val="tx1"/>
                </a:solidFill>
                <a:effectLst/>
                <a:latin typeface="+mn-lt"/>
                <a:ea typeface="+mn-ea"/>
                <a:cs typeface="+mn-cs"/>
                <a:hlinkClick r:id="rId3"/>
              </a:rPr>
              <a:t>Handbook</a:t>
            </a:r>
            <a:r>
              <a:rPr lang="fr-CA" sz="1200" i="1" u="sng" kern="1200" noProof="0" dirty="0">
                <a:solidFill>
                  <a:schemeClr val="tx1"/>
                </a:solidFill>
                <a:effectLst/>
                <a:latin typeface="+mn-lt"/>
                <a:ea typeface="+mn-ea"/>
                <a:cs typeface="+mn-cs"/>
                <a:hlinkClick r:id="rId3"/>
              </a:rPr>
              <a:t> for </a:t>
            </a:r>
            <a:r>
              <a:rPr lang="fr-CA" sz="1200" i="1" u="sng" kern="1200" noProof="0" dirty="0" err="1">
                <a:solidFill>
                  <a:schemeClr val="tx1"/>
                </a:solidFill>
                <a:effectLst/>
                <a:latin typeface="+mn-lt"/>
                <a:ea typeface="+mn-ea"/>
                <a:cs typeface="+mn-cs"/>
                <a:hlinkClick r:id="rId3"/>
              </a:rPr>
              <a:t>Paediatric</a:t>
            </a:r>
            <a:r>
              <a:rPr lang="fr-CA" sz="1200" i="1" u="sng" kern="1200" noProof="0" dirty="0">
                <a:solidFill>
                  <a:schemeClr val="tx1"/>
                </a:solidFill>
                <a:effectLst/>
                <a:latin typeface="+mn-lt"/>
                <a:ea typeface="+mn-ea"/>
                <a:cs typeface="+mn-cs"/>
                <a:hlinkClick r:id="rId3"/>
              </a:rPr>
              <a:t> </a:t>
            </a:r>
            <a:r>
              <a:rPr lang="fr-CA" sz="1200" i="1" u="sng" kern="1200" noProof="0" dirty="0" err="1">
                <a:solidFill>
                  <a:schemeClr val="tx1"/>
                </a:solidFill>
                <a:effectLst/>
                <a:latin typeface="+mn-lt"/>
                <a:ea typeface="+mn-ea"/>
                <a:cs typeface="+mn-cs"/>
                <a:hlinkClick r:id="rId3"/>
              </a:rPr>
              <a:t>Asthma</a:t>
            </a:r>
            <a:r>
              <a:rPr lang="fr-CA" sz="1200" kern="1200" noProof="0" dirty="0">
                <a:solidFill>
                  <a:schemeClr val="tx1"/>
                </a:solidFill>
                <a:effectLst/>
                <a:latin typeface="+mn-lt"/>
                <a:ea typeface="+mn-ea"/>
                <a:cs typeface="+mn-cs"/>
              </a:rPr>
              <a:t> du Provincial Council for </a:t>
            </a:r>
            <a:r>
              <a:rPr lang="fr-CA" sz="1200" kern="1200" noProof="0" dirty="0" err="1">
                <a:solidFill>
                  <a:schemeClr val="tx1"/>
                </a:solidFill>
                <a:effectLst/>
                <a:latin typeface="+mn-lt"/>
                <a:ea typeface="+mn-ea"/>
                <a:cs typeface="+mn-cs"/>
              </a:rPr>
              <a:t>Maternal</a:t>
            </a:r>
            <a:r>
              <a:rPr lang="fr-CA" sz="1200" kern="1200" noProof="0" dirty="0">
                <a:solidFill>
                  <a:schemeClr val="tx1"/>
                </a:solidFill>
                <a:effectLst/>
                <a:latin typeface="+mn-lt"/>
                <a:ea typeface="+mn-ea"/>
                <a:cs typeface="+mn-cs"/>
              </a:rPr>
              <a:t> and Child Health et du Lung Health </a:t>
            </a:r>
            <a:r>
              <a:rPr lang="fr-CA" sz="1200" kern="1200" noProof="0" dirty="0" err="1">
                <a:solidFill>
                  <a:schemeClr val="tx1"/>
                </a:solidFill>
                <a:effectLst/>
                <a:latin typeface="+mn-lt"/>
                <a:ea typeface="+mn-ea"/>
                <a:cs typeface="+mn-cs"/>
              </a:rPr>
              <a:t>Foundation</a:t>
            </a:r>
            <a:r>
              <a:rPr lang="fr-CA" sz="1200" kern="1200" noProof="0" dirty="0">
                <a:solidFill>
                  <a:schemeClr val="tx1"/>
                </a:solidFill>
                <a:effectLst/>
                <a:latin typeface="+mn-lt"/>
                <a:ea typeface="+mn-ea"/>
                <a:cs typeface="+mn-cs"/>
              </a:rPr>
              <a:t> traite des épisodes de soins pour les patients à l’urgence et une fois hospitalisé.</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Il existe une norme de qualité distincte appelée </a:t>
            </a:r>
            <a:r>
              <a:rPr lang="fr-CA" sz="1200" i="1" u="sng" kern="1200" noProof="0" dirty="0">
                <a:solidFill>
                  <a:schemeClr val="tx1"/>
                </a:solidFill>
                <a:effectLst/>
                <a:latin typeface="+mn-lt"/>
                <a:ea typeface="+mn-ea"/>
                <a:cs typeface="+mn-cs"/>
                <a:hlinkClick r:id="rId4"/>
              </a:rPr>
              <a:t>Asthme chez les adultes</a:t>
            </a:r>
            <a:r>
              <a:rPr lang="fr-CA" sz="1200" kern="1200" noProof="0" dirty="0">
                <a:solidFill>
                  <a:schemeClr val="tx1"/>
                </a:solidFill>
                <a:effectLst/>
                <a:latin typeface="+mn-lt"/>
                <a:ea typeface="+mn-ea"/>
                <a:cs typeface="+mn-cs"/>
              </a:rPr>
              <a:t>.</a:t>
            </a:r>
            <a:endParaRPr lang="fr-CA" sz="1200" kern="1200" noProof="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a:solidFill>
                  <a:srgbClr val="000000"/>
                </a:solidFill>
                <a:latin typeface="+mn-lt"/>
              </a:rPr>
              <a:t>Leur application est volontaire et les normes sont de nature ambitieuse.</a:t>
            </a:r>
          </a:p>
          <a:p>
            <a:pPr marL="171450" indent="-171450">
              <a:buFontTx/>
              <a:buChar char="•"/>
            </a:pPr>
            <a:r>
              <a:rPr lang="fr-CA" altLang="en-US" noProof="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a:solidFill>
                  <a:srgbClr val="000000"/>
                </a:solidFill>
                <a:latin typeface="+mn-lt"/>
              </a:rPr>
              <a:t>Les normes de qualité énoncent les </a:t>
            </a:r>
            <a:r>
              <a:rPr lang="fr-CA" altLang="en-US" b="1" noProof="0">
                <a:solidFill>
                  <a:srgbClr val="000000"/>
                </a:solidFill>
                <a:latin typeface="+mn-lt"/>
              </a:rPr>
              <a:t>caractéristiques</a:t>
            </a:r>
            <a:r>
              <a:rPr lang="fr-CA" altLang="en-US" noProof="0">
                <a:solidFill>
                  <a:srgbClr val="000000"/>
                </a:solidFill>
                <a:latin typeface="+mn-lt"/>
              </a:rPr>
              <a:t> des soins qui devraient être offerts, mais ne nomment pas les </a:t>
            </a:r>
            <a:r>
              <a:rPr lang="fr-CA" altLang="en-US" b="1" noProof="0">
                <a:solidFill>
                  <a:srgbClr val="000000"/>
                </a:solidFill>
                <a:latin typeface="+mn-lt"/>
              </a:rPr>
              <a:t>personnes</a:t>
            </a:r>
            <a:r>
              <a:rPr lang="fr-CA" altLang="en-US" noProof="0">
                <a:solidFill>
                  <a:srgbClr val="000000"/>
                </a:solidFill>
                <a:latin typeface="+mn-lt"/>
              </a:rPr>
              <a:t> qui devraient les offrir (contrairement aux guides de pratique clinique et guides de pratiques exemplaires).</a:t>
            </a:r>
          </a:p>
          <a:p>
            <a:pPr marL="171450" indent="-171450"/>
            <a:endParaRPr lang="fr-CA" altLang="en-US" noProof="0">
              <a:solidFill>
                <a:srgbClr val="000000"/>
              </a:solidFill>
              <a:latin typeface="+mn-lt"/>
            </a:endParaRPr>
          </a:p>
          <a:p>
            <a:pPr marL="171450" indent="-171450"/>
            <a:r>
              <a:rPr lang="fr-CA" altLang="en-US" b="1" noProof="0">
                <a:solidFill>
                  <a:srgbClr val="000000"/>
                </a:solidFill>
                <a:latin typeface="+mn-lt"/>
              </a:rPr>
              <a:t>Les normes de qualité sont :</a:t>
            </a:r>
          </a:p>
          <a:p>
            <a:pPr marL="171450" indent="-171450">
              <a:spcBef>
                <a:spcPct val="0"/>
              </a:spcBef>
              <a:buClr>
                <a:srgbClr val="00788A"/>
              </a:buClr>
              <a:buFontTx/>
              <a:buChar char="•"/>
            </a:pPr>
            <a:r>
              <a:rPr lang="fr-CA" altLang="en-US" noProof="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a:solidFill>
                  <a:srgbClr val="000000"/>
                </a:solidFill>
                <a:latin typeface="+mn-lt"/>
              </a:rPr>
              <a:t>Applicables : des outils et des ressources d’amélioration de la qualité soutiennent chaque norme en vue de favoriser l’adoption.</a:t>
            </a:r>
          </a:p>
          <a:p>
            <a:pPr defTabSz="457883">
              <a:defRPr/>
            </a:pPr>
            <a:endParaRPr lang="en-CA" b="1">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a:p>
        </p:txBody>
      </p:sp>
    </p:spTree>
    <p:extLst>
      <p:ext uri="{BB962C8B-B14F-4D97-AF65-F5344CB8AC3E}">
        <p14:creationId xmlns:p14="http://schemas.microsoft.com/office/powerpoint/2010/main" val="1587172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a:p>
        </p:txBody>
      </p:sp>
    </p:spTree>
    <p:extLst>
      <p:ext uri="{BB962C8B-B14F-4D97-AF65-F5344CB8AC3E}">
        <p14:creationId xmlns:p14="http://schemas.microsoft.com/office/powerpoint/2010/main" val="2636537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175985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a:p>
        </p:txBody>
      </p:sp>
    </p:spTree>
    <p:extLst>
      <p:ext uri="{BB962C8B-B14F-4D97-AF65-F5344CB8AC3E}">
        <p14:creationId xmlns:p14="http://schemas.microsoft.com/office/powerpoint/2010/main" val="1549925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a:p>
        </p:txBody>
      </p:sp>
    </p:spTree>
    <p:extLst>
      <p:ext uri="{BB962C8B-B14F-4D97-AF65-F5344CB8AC3E}">
        <p14:creationId xmlns:p14="http://schemas.microsoft.com/office/powerpoint/2010/main" val="361052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1277811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Le Comité consultatif sur la norme de qualité pour l’asthme a défini certains objectifs 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partenaires de soins 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123138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partenaires de soins 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241284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306451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B3B28E0F-E4E5-7F2F-FE8A-747FC5FBA1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1724B30-D38B-CBC5-EFB0-0430D126811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877228C2-A675-6ADE-B997-84E5360705DB}"/>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5313820C-2698-0DD9-EF18-F6425EC8DC5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7" name="TextBox 6">
            <a:extLst>
              <a:ext uri="{FF2B5EF4-FFF2-40B4-BE49-F238E27FC236}">
                <a16:creationId xmlns:a16="http://schemas.microsoft.com/office/drawing/2014/main" id="{7F448D43-A09E-B1B2-9D4C-D341C3F674D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4EF71486-1F41-FC22-63C5-D2A5BFC7F67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C8832726-97ED-F2AB-F9B2-9BDADBAD57C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extBox 9">
            <a:extLst>
              <a:ext uri="{FF2B5EF4-FFF2-40B4-BE49-F238E27FC236}">
                <a16:creationId xmlns:a16="http://schemas.microsoft.com/office/drawing/2014/main" id="{B2652809-AB57-426F-256E-1AA0E5E4584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079BC5BB-5A22-AF16-1EC7-F72240FB90B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FDDB4-A47E-8BE2-AC9A-ECA40159151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p>
          <a:p>
            <a:pPr lvl="0"/>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r>
              <a:rPr lang="en-US" dirty="0"/>
              <a:t> </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0"/>
            <a:endParaRPr lang="en-US" dirty="0"/>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0DB800EC-1309-6AF6-A8BA-518D5B5BD4F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hyperlink" Target="https://cps.ca/fr/documents/position/la-prise-en-charge-des-exacerbations-aigues-de-lasthm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hyperlink" Target="https://www.cihi.ca/sites/default/files/document/asthma-hospitalization-children-2018-chartbook-fr-web.pdf"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www.cihi.ca/sites/default/files/document/asthma-hospitalization-children-2018-chartbook-fr-web.pdf" TargetMode="External"/><Relationship Id="rId4" Type="http://schemas.openxmlformats.org/officeDocument/2006/relationships/hyperlink" Target="https://www.cihi.ca/fr/nouvelles/les-hospitalisations-pour-des-maladies-respiratoires-augmentent-chez-les-enfants-au"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www.cihi.ca/sites/default/files/document/asthma-hospitalization-children-2018-chartbook-fr-web.pdf" TargetMode="Externa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pcmch.on.ca/clinical-handbook-for-paediatric-asthma/"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www.hqontario.ca/Am%C3%A9liorer-les-soins-gr%C3%A2ce-aux-donn%C3%A9es-probantes/Normes-de-qualit%C3%A9/Voir-toutes-les-normes-de-qualit%C3%A9/Asthme-chez-les-adulte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www.hqontario.ca/Am%C3%A9liorer-les-soins-gr%C3%A2ce-aux-donn%C3%A9es-probantes/Normes-de-qualit%C3%A9/Voir-toutes-les-normes-de-qualit%C3%A9/Asthme-chez-les-enfants-et-les-adolescents"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a:t>
            </a:r>
            <a:r>
              <a:rPr lang="fr-CA" sz="2000" u="none" kern="1200" dirty="0">
                <a:latin typeface="Calibri" panose="020F0502020204030204" pitchFamily="34" charset="0"/>
                <a:ea typeface="Helvetica Neue Light" panose="02000403000000020004" pitchFamily="2" charset="0"/>
              </a:rPr>
              <a:t>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584358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FR" sz="4200" b="1" i="0" u="none" strike="noStrike" kern="1200" cap="none" spc="0" normalizeH="0" baseline="0" noProof="0" dirty="0">
                <a:ln>
                  <a:noFill/>
                </a:ln>
                <a:solidFill>
                  <a:schemeClr val="tx1"/>
                </a:solidFill>
                <a:effectLst/>
                <a:uLnTx/>
                <a:uFillTx/>
                <a:latin typeface="+mn-lt"/>
                <a:ea typeface="+mn-ea"/>
                <a:cs typeface="+mn-cs"/>
              </a:rPr>
              <a:t>Asthme chez les enfants et les adolescents</a:t>
            </a:r>
            <a:endParaRPr kumimoji="0" lang="fr-CA" sz="42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846659"/>
          </a:xfrm>
        </p:spPr>
        <p:txBody>
          <a:bodyPr/>
          <a:lstStyle/>
          <a:p>
            <a:r>
              <a:rPr lang="fr-CA" noProof="0" dirty="0"/>
              <a:t>Orienter les soins fondés sur les données probantes pour les </a:t>
            </a:r>
            <a:r>
              <a:rPr lang="fr-FR" noProof="0" dirty="0"/>
              <a:t>personnes âgées de moins de 16 ans en Ontario</a:t>
            </a:r>
            <a:endParaRPr lang="fr-CA" noProof="0" dirty="0"/>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de qualité</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508653"/>
          </a:xfrm>
        </p:spPr>
        <p:txBody>
          <a:bodyPr>
            <a:spAutoFit/>
          </a:bodyPr>
          <a:lstStyle/>
          <a:p>
            <a:pPr>
              <a:spcAft>
                <a:spcPts val="3600"/>
              </a:spcAft>
            </a:pPr>
            <a:r>
              <a:rPr lang="fr-CA" b="1" noProof="0" dirty="0">
                <a:hlinkClick r:id="rId3" tooltip="Lien vers Quorum."/>
              </a:rPr>
              <a:t>Quorum</a:t>
            </a:r>
            <a:r>
              <a:rPr lang="fr-CA" noProof="0" dirty="0"/>
              <a:t> est une communauté en ligne qui a pour ambition d’améliorer la qualité des soins de santé en Ontario.</a:t>
            </a:r>
          </a:p>
          <a:p>
            <a:r>
              <a:rPr lang="fr-CA" noProof="0" dirty="0"/>
              <a:t>La </a:t>
            </a:r>
            <a:r>
              <a:rPr lang="fr-FR" noProof="0" dirty="0">
                <a:hlinkClick r:id="rId4" tooltip="Lien vers des outils de mise en œuvre sur Quorum."/>
              </a:rPr>
              <a:t>Série sur l’adoption de normes de qualité</a:t>
            </a:r>
            <a:r>
              <a:rPr lang="fr-CA" noProof="0" dirty="0"/>
              <a:t> 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851542"/>
            <a:ext cx="5333999" cy="3416320"/>
          </a:xfrm>
        </p:spPr>
        <p:txBody>
          <a:bodyPr>
            <a:spAutoFit/>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CA" sz="2400" noProof="0" dirty="0"/>
              <a:t>Les principes de mesure qui sous-tendent les indicateurs de qualité inclus dans les normes de qualité</a:t>
            </a:r>
          </a:p>
          <a:p>
            <a:pPr marL="342900" indent="-342900">
              <a:buFont typeface="Arial" panose="020B0604020202020204" pitchFamily="34" charset="0"/>
              <a:buChar char="•"/>
            </a:pPr>
            <a:r>
              <a:rPr lang="fr-CA" sz="2400" noProof="0" dirty="0"/>
              <a:t>Les types d’indicateurs inclus dans les normes de qualité</a:t>
            </a:r>
          </a:p>
          <a:p>
            <a:pPr marL="342900" indent="-342900">
              <a:buFont typeface="Arial" panose="020B0604020202020204" pitchFamily="34" charset="0"/>
              <a:buChar char="•"/>
            </a:pPr>
            <a:r>
              <a:rPr lang="fr-CA"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909" r="909"/>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016210"/>
          </a:xfrm>
        </p:spPr>
        <p:txBody>
          <a:bodyPr vert="horz" lIns="0" tIns="0" rIns="0" bIns="0" rtlCol="0" anchor="t">
            <a:sp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fr-CA"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2" name="Picture Placeholder 8" descr="Image des spécifications techniques.">
            <a:extLst>
              <a:ext uri="{FF2B5EF4-FFF2-40B4-BE49-F238E27FC236}">
                <a16:creationId xmlns:a16="http://schemas.microsoft.com/office/drawing/2014/main" id="{7AFF9AE2-C4BE-13DC-04D1-156F251119F2}"/>
              </a:ext>
            </a:extLst>
          </p:cNvPr>
          <p:cNvPicPr>
            <a:picLocks noGrp="1" noChangeAspect="1"/>
          </p:cNvPicPr>
          <p:nvPr>
            <p:ph type="pic" sz="quarter" idx="11"/>
          </p:nvPr>
        </p:nvPicPr>
        <p:blipFill>
          <a:blip r:embed="rId3"/>
          <a:srcRect l="882" r="882"/>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58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a:t>
            </a:r>
            <a:r>
              <a:rPr lang="fr-FR" sz="5800" b="0" dirty="0">
                <a:solidFill>
                  <a:schemeClr val="bg1"/>
                </a:solidFill>
                <a:latin typeface="+mn-lt"/>
                <a:ea typeface="+mn-ea"/>
                <a:cs typeface="+mn-cs"/>
              </a:rPr>
              <a:t>l’a</a:t>
            </a:r>
            <a:r>
              <a:rPr kumimoji="0" lang="fr-FR" sz="5800" b="0" i="0" u="none" strike="noStrike" kern="1200" cap="none" spc="0" normalizeH="0" baseline="0" noProof="0" dirty="0" err="1">
                <a:ln>
                  <a:noFill/>
                </a:ln>
                <a:solidFill>
                  <a:schemeClr val="bg1"/>
                </a:solidFill>
                <a:effectLst/>
                <a:uLnTx/>
                <a:uFillTx/>
                <a:latin typeface="+mn-lt"/>
                <a:ea typeface="+mn-ea"/>
                <a:cs typeface="+mn-cs"/>
              </a:rPr>
              <a:t>sthme</a:t>
            </a:r>
            <a:r>
              <a:rPr kumimoji="0" lang="fr-FR" sz="5800" b="0" i="0" u="none" strike="noStrike" kern="1200" cap="none" spc="0" normalizeH="0" baseline="0" noProof="0" dirty="0">
                <a:ln>
                  <a:noFill/>
                </a:ln>
                <a:solidFill>
                  <a:schemeClr val="bg1"/>
                </a:solidFill>
                <a:effectLst/>
                <a:uLnTx/>
                <a:uFillTx/>
                <a:latin typeface="+mn-lt"/>
                <a:ea typeface="+mn-ea"/>
                <a:cs typeface="+mn-cs"/>
              </a:rPr>
              <a:t> chez les enfants et les adolescents</a:t>
            </a:r>
            <a:r>
              <a:rPr kumimoji="0" lang="fr-CA" sz="5800" b="0" i="0" u="none" strike="noStrike" kern="1200" cap="none" spc="0" normalizeH="0" baseline="0" noProof="0" dirty="0">
                <a:ln>
                  <a:noFill/>
                </a:ln>
                <a:solidFill>
                  <a:schemeClr val="bg1"/>
                </a:solidFill>
                <a:effectLst/>
                <a:uLnTx/>
                <a:uFillTx/>
                <a:latin typeface="+mn-lt"/>
                <a:ea typeface="+mn-ea"/>
                <a:cs typeface="+mn-cs"/>
              </a:rPr>
              <a:t>?</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x silhouettes de personnes, dont l’une des dix qui est mise en évidence.">
            <a:extLst>
              <a:ext uri="{FF2B5EF4-FFF2-40B4-BE49-F238E27FC236}">
                <a16:creationId xmlns:a16="http://schemas.microsoft.com/office/drawing/2014/main" id="{05490EC3-0B07-0B02-EBC0-9CD170A85E5A}"/>
              </a:ext>
            </a:extLst>
          </p:cNvPr>
          <p:cNvPicPr>
            <a:picLocks noChangeAspect="1"/>
          </p:cNvPicPr>
          <p:nvPr/>
        </p:nvPicPr>
        <p:blipFill>
          <a:blip r:embed="rId2"/>
          <a:stretch>
            <a:fillRect/>
          </a:stretch>
        </p:blipFill>
        <p:spPr>
          <a:xfrm>
            <a:off x="1232692" y="1435877"/>
            <a:ext cx="3548283" cy="3018406"/>
          </a:xfrm>
          <a:prstGeom prst="rect">
            <a:avLst/>
          </a:prstGeom>
        </p:spPr>
      </p:pic>
      <p:sp>
        <p:nvSpPr>
          <p:cNvPr id="14" name="Title 13">
            <a:extLst>
              <a:ext uri="{FF2B5EF4-FFF2-40B4-BE49-F238E27FC236}">
                <a16:creationId xmlns:a16="http://schemas.microsoft.com/office/drawing/2014/main" id="{26FEFF09-2B13-E05D-E635-424040D84C96}"/>
              </a:ext>
            </a:extLst>
          </p:cNvPr>
          <p:cNvSpPr txBox="1">
            <a:spLocks noGrp="1"/>
          </p:cNvSpPr>
          <p:nvPr>
            <p:ph type="title" idx="4294967295"/>
          </p:nvPr>
        </p:nvSpPr>
        <p:spPr>
          <a:xfrm>
            <a:off x="5455742" y="1175365"/>
            <a:ext cx="5913415" cy="35394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300" b="0" i="0" u="none" strike="noStrike" kern="1200" cap="none" spc="0" normalizeH="0" baseline="0" dirty="0">
                <a:ln>
                  <a:noFill/>
                </a:ln>
                <a:effectLst/>
                <a:uLnTx/>
                <a:uFillTx/>
                <a:latin typeface="Calibri" panose="020F0502020204030204" pitchFamily="34" charset="0"/>
                <a:ea typeface="MS PGothic" panose="020B0600070205080204" pitchFamily="34" charset="-128"/>
                <a:cs typeface="Calibri" panose="020F0502020204030204" pitchFamily="34" charset="0"/>
              </a:rPr>
              <a:t>En date de l’exercice financier 2022/23*, </a:t>
            </a:r>
            <a:r>
              <a:rPr kumimoji="0" lang="fr-ca" sz="2300" b="0" i="0" u="none" strike="noStrike" kern="1200" cap="none" spc="0" normalizeH="0" baseline="0">
                <a:ln>
                  <a:noFill/>
                </a:ln>
                <a:effectLst/>
                <a:uLnTx/>
                <a:uFillTx/>
                <a:latin typeface="Calibri" panose="020F0502020204030204" pitchFamily="34" charset="0"/>
                <a:ea typeface="MS PGothic" panose="020B0600070205080204" pitchFamily="34" charset="-128"/>
                <a:cs typeface="Calibri" panose="020F0502020204030204" pitchFamily="34" charset="0"/>
              </a:rPr>
              <a:t>environ 2,5 </a:t>
            </a:r>
            <a:r>
              <a:rPr kumimoji="0" lang="fr-ca" sz="2300" b="0" i="0" u="none" strike="noStrike" kern="1200" cap="none" spc="0" normalizeH="0" baseline="0" dirty="0">
                <a:ln>
                  <a:noFill/>
                </a:ln>
                <a:effectLst/>
                <a:uLnTx/>
                <a:uFillTx/>
                <a:latin typeface="Calibri" panose="020F0502020204030204" pitchFamily="34" charset="0"/>
                <a:ea typeface="MS PGothic" panose="020B0600070205080204" pitchFamily="34" charset="-128"/>
                <a:cs typeface="Calibri" panose="020F0502020204030204" pitchFamily="34" charset="0"/>
              </a:rPr>
              <a:t>millions de personnes en Ontario souffrent d’asthme (plus d’une personne sur dix).</a:t>
            </a:r>
            <a:br>
              <a:rPr kumimoji="0" lang="fr-ca" sz="2300" b="0" i="0" u="none" strike="noStrike" kern="1200" cap="none" spc="0" normalizeH="0" baseline="0" dirty="0">
                <a:ln>
                  <a:noFill/>
                </a:ln>
                <a:effectLst/>
                <a:uLnTx/>
                <a:uFillTx/>
                <a:latin typeface="Calibri" panose="020F0502020204030204" pitchFamily="34" charset="0"/>
                <a:ea typeface="MS PGothic" panose="020B0600070205080204" pitchFamily="34" charset="-128"/>
                <a:cs typeface="Calibri" panose="020F0502020204030204" pitchFamily="34" charset="0"/>
              </a:rPr>
            </a:br>
            <a:br>
              <a:rPr kumimoji="0" lang="fr-CA" sz="2300" b="0" i="0" u="none" strike="noStrike" kern="1200" cap="none" spc="0" normalizeH="0" baseline="0" dirty="0">
                <a:ln>
                  <a:noFill/>
                </a:ln>
                <a:effectLst/>
                <a:uLnTx/>
                <a:uFillTx/>
                <a:latin typeface="Calibri" panose="020F0502020204030204" pitchFamily="34" charset="0"/>
                <a:ea typeface="MS PGothic" panose="020B0600070205080204" pitchFamily="34" charset="-128"/>
                <a:cs typeface="Calibri" panose="020F0502020204030204" pitchFamily="34" charset="0"/>
              </a:rPr>
            </a:br>
            <a:r>
              <a:rPr kumimoji="0" lang="fr-FR" sz="2300" b="0" i="0" u="none" strike="noStrike" kern="1200" cap="none" spc="0" normalizeH="0" baseline="0" dirty="0">
                <a:ln>
                  <a:noFill/>
                </a:ln>
                <a:effectLst/>
                <a:uLnTx/>
                <a:uFillTx/>
                <a:latin typeface="Calibri" panose="020F0502020204030204" pitchFamily="34" charset="0"/>
                <a:ea typeface="MS PGothic" panose="020B0600070205080204" pitchFamily="34" charset="-128"/>
                <a:cs typeface="Calibri" panose="020F0502020204030204" pitchFamily="34" charset="0"/>
              </a:rPr>
              <a:t>L’asthme est l’une des maladies chroniques les plus courantes chez les enfants au Canada, avec près d’un demi-million de personnes de moins de 20 ans vivant avec la maladie en 2022/23, et plus de 60 % des cas prévalents survenant chez des personnes de moins de 15 ans.</a:t>
            </a:r>
            <a:endParaRPr kumimoji="0" lang="fr-ca" sz="2300" b="0" i="0" u="none" strike="noStrike" kern="1200" cap="none" spc="0" normalizeH="0" baseline="0" noProof="0" dirty="0">
              <a:ln>
                <a:noFill/>
              </a:ln>
              <a:effectLst/>
              <a:uLnTx/>
              <a:uFillTx/>
              <a:latin typeface="+mn-lt"/>
              <a:ea typeface="MS PGothic"/>
              <a:cs typeface="Calibri"/>
            </a:endParaRPr>
          </a:p>
        </p:txBody>
      </p:sp>
      <p:sp>
        <p:nvSpPr>
          <p:cNvPr id="16" name="TextBox 15">
            <a:extLst>
              <a:ext uri="{FF2B5EF4-FFF2-40B4-BE49-F238E27FC236}">
                <a16:creationId xmlns:a16="http://schemas.microsoft.com/office/drawing/2014/main" id="{0B60055E-D62F-CC7C-3F90-4FAB27CB4FDF}"/>
              </a:ext>
            </a:extLst>
          </p:cNvPr>
          <p:cNvSpPr txBox="1"/>
          <p:nvPr/>
        </p:nvSpPr>
        <p:spPr>
          <a:xfrm>
            <a:off x="52254" y="6128638"/>
            <a:ext cx="12035085" cy="677108"/>
          </a:xfrm>
          <a:prstGeom prst="rect">
            <a:avLst/>
          </a:prstGeom>
          <a:noFill/>
        </p:spPr>
        <p:txBody>
          <a:bodyPr wrap="square">
            <a:spAutoFit/>
          </a:bodyPr>
          <a:lstStyle/>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*Les données pour l’exercice 2022/23 peuvent être incomplètes en raison de l’algorithme utilisé sur 2 ans pour identifier l’asthme, et les chiffres sont sujets à changement. </a:t>
            </a:r>
            <a:r>
              <a:rPr lang="fr-FR" sz="1100" b="0" i="0" u="none" baseline="0" dirty="0">
                <a:latin typeface="Calibri" panose="020F0502020204030204" pitchFamily="34" charset="0"/>
                <a:ea typeface="Calibri" panose="020F0502020204030204" pitchFamily="34" charset="0"/>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r>
              <a:rPr lang="fr-ca" sz="1100" b="0" i="0" u="none" baseline="0" dirty="0">
                <a:latin typeface="Calibri" panose="020F0502020204030204" pitchFamily="34" charset="0"/>
                <a:ea typeface="Calibri" panose="020F0502020204030204" pitchFamily="34" charset="0"/>
                <a:cs typeface="Calibri" panose="020F0502020204030204" pitchFamily="34" charset="0"/>
              </a:rPr>
              <a:t> </a:t>
            </a:r>
            <a:endParaRPr lang="fr-ca" sz="1100" dirty="0"/>
          </a:p>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Source : Système d’information sur la surveillance de l’asthme en Ontario (OASIS) de l’Institute for </a:t>
            </a:r>
            <a:r>
              <a:rPr lang="fr-ca" sz="1100" b="0" i="0" u="none" baseline="0" dirty="0" err="1">
                <a:latin typeface="Calibri" panose="020F0502020204030204" pitchFamily="34" charset="0"/>
                <a:ea typeface="Calibri" panose="020F0502020204030204" pitchFamily="34" charset="0"/>
                <a:cs typeface="Calibri" panose="020F0502020204030204" pitchFamily="34" charset="0"/>
              </a:rPr>
              <a:t>Clinical</a:t>
            </a:r>
            <a:r>
              <a:rPr lang="fr-ca" sz="1100" b="0" i="0" u="none" baseline="0" dirty="0">
                <a:latin typeface="Calibri" panose="020F0502020204030204" pitchFamily="34" charset="0"/>
                <a:ea typeface="Calibri" panose="020F0502020204030204" pitchFamily="34" charset="0"/>
                <a:cs typeface="Calibri" panose="020F0502020204030204" pitchFamily="34" charset="0"/>
              </a:rPr>
              <a:t> </a:t>
            </a:r>
            <a:r>
              <a:rPr lang="fr-ca" sz="1100" b="0" i="0" u="none" baseline="0" dirty="0" err="1">
                <a:latin typeface="Calibri" panose="020F0502020204030204" pitchFamily="34" charset="0"/>
                <a:ea typeface="Calibri" panose="020F0502020204030204" pitchFamily="34" charset="0"/>
                <a:cs typeface="Calibri" panose="020F0502020204030204" pitchFamily="34" charset="0"/>
              </a:rPr>
              <a:t>Evaluative</a:t>
            </a:r>
            <a:r>
              <a:rPr lang="fr-ca" sz="1100" b="0" i="0" u="none" baseline="0" dirty="0">
                <a:latin typeface="Calibri" panose="020F0502020204030204" pitchFamily="34" charset="0"/>
                <a:ea typeface="Calibri" panose="020F0502020204030204" pitchFamily="34" charset="0"/>
                <a:cs typeface="Calibri" panose="020F0502020204030204" pitchFamily="34" charset="0"/>
              </a:rPr>
              <a:t> Sciences (ICES), taux bruts de prévalence de l’asthme.</a:t>
            </a:r>
          </a:p>
        </p:txBody>
      </p:sp>
    </p:spTree>
    <p:extLst>
      <p:ext uri="{BB962C8B-B14F-4D97-AF65-F5344CB8AC3E}">
        <p14:creationId xmlns:p14="http://schemas.microsoft.com/office/powerpoint/2010/main" val="195115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73668-C51C-D59B-D6BF-09075185E1D0}"/>
              </a:ext>
            </a:extLst>
          </p:cNvPr>
          <p:cNvSpPr txBox="1">
            <a:spLocks noGrp="1"/>
          </p:cNvSpPr>
          <p:nvPr>
            <p:ph type="title" idx="4294967295"/>
          </p:nvPr>
        </p:nvSpPr>
        <p:spPr>
          <a:xfrm>
            <a:off x="290361" y="607070"/>
            <a:ext cx="8115884" cy="4462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Bien que l’asthme touche des personnes de tous âges, </a:t>
            </a:r>
            <a:r>
              <a:rPr kumimoji="0" lang="fr-ca" sz="2200" b="1" i="0" u="none" strike="noStrike" kern="1200" cap="none" spc="0" normalizeH="0" baseline="0" dirty="0">
                <a:ln>
                  <a:noFill/>
                </a:ln>
                <a:solidFill>
                  <a:schemeClr val="tx1"/>
                </a:solidFill>
                <a:effectLst/>
                <a:uLnTx/>
                <a:uFillTx/>
                <a:latin typeface="+mn-lt"/>
                <a:ea typeface="Calibri" panose="020F0502020204030204" pitchFamily="34" charset="0"/>
                <a:cs typeface="+mn-cs"/>
              </a:rPr>
              <a:t>l’incidence de l’asthme est plus élevée chez les enfants</a:t>
            </a:r>
            <a:r>
              <a:rPr kumimoji="0" lang="fr-ca" sz="2200" b="0" i="0" u="none" strike="noStrike" kern="1200" cap="none" spc="0" normalizeH="0" baseline="30000" dirty="0">
                <a:ln>
                  <a:noFill/>
                </a:ln>
                <a:solidFill>
                  <a:schemeClr val="tx1"/>
                </a:solidFill>
                <a:effectLst/>
                <a:uLnTx/>
                <a:uFillTx/>
                <a:latin typeface="+mn-lt"/>
                <a:ea typeface="Calibri" panose="020F0502020204030204" pitchFamily="34" charset="0"/>
                <a:cs typeface="+mn-cs"/>
              </a:rPr>
              <a:t>1</a:t>
            </a: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 Notamment, </a:t>
            </a:r>
            <a:r>
              <a:rPr kumimoji="0" lang="fr-ca" sz="2200" b="1" i="0" u="none" strike="noStrike" kern="1200" cap="none" spc="0" normalizeH="0" baseline="0" dirty="0">
                <a:ln>
                  <a:noFill/>
                </a:ln>
                <a:solidFill>
                  <a:schemeClr val="tx1"/>
                </a:solidFill>
                <a:effectLst/>
                <a:uLnTx/>
                <a:uFillTx/>
                <a:latin typeface="+mn-lt"/>
                <a:ea typeface="Calibri" panose="020F0502020204030204" pitchFamily="34" charset="0"/>
                <a:cs typeface="+mn-cs"/>
              </a:rPr>
              <a:t>pour les enfants de moins de 6 ans, il n’existe aucun test objectif disponible pour confirmer un diagnostic</a:t>
            </a: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 d’asthme</a:t>
            </a:r>
            <a:r>
              <a:rPr kumimoji="0" lang="fr-ca" sz="2200" b="0" i="0" u="none" strike="noStrike" kern="1200" cap="none" spc="0" normalizeH="0" baseline="30000" dirty="0">
                <a:ln>
                  <a:noFill/>
                </a:ln>
                <a:solidFill>
                  <a:schemeClr val="tx1"/>
                </a:solidFill>
                <a:effectLst/>
                <a:uLnTx/>
                <a:uFillTx/>
                <a:latin typeface="+mn-lt"/>
                <a:ea typeface="Calibri" panose="020F0502020204030204" pitchFamily="34" charset="0"/>
                <a:cs typeface="+mn-cs"/>
              </a:rPr>
              <a:t>2</a:t>
            </a: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Ainsi, les cliniciens doivent se fier aux rapports des membres de famille ou des partenaires de soins sur les symptômes semblables à l’asthme et les exacerbations nécessitant des soins médicaux, plutôt qu’aux méthodes conventionnelles telles que les tests respiratoires</a:t>
            </a:r>
            <a:r>
              <a:rPr kumimoji="0" lang="fr-ca" sz="2200" b="0" i="0" u="none" strike="noStrike" kern="1200" cap="none" spc="0" normalizeH="0" baseline="30000" dirty="0">
                <a:ln>
                  <a:noFill/>
                </a:ln>
                <a:solidFill>
                  <a:schemeClr val="tx1"/>
                </a:solidFill>
                <a:effectLst/>
                <a:uLnTx/>
                <a:uFillTx/>
                <a:latin typeface="+mn-lt"/>
                <a:ea typeface="Calibri" panose="020F0502020204030204" pitchFamily="34" charset="0"/>
                <a:cs typeface="+mn-cs"/>
              </a:rPr>
              <a:t>2,3</a:t>
            </a: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Cette réalité entraîne une incertitude dans le diagnostic </a:t>
            </a:r>
            <a:r>
              <a:rPr kumimoji="0" lang="fr-ca" sz="2200" b="0" i="0" u="none" strike="noStrike" kern="1200" cap="none" spc="0" normalizeH="0" baseline="0" dirty="0">
                <a:ln>
                  <a:noFill/>
                </a:ln>
                <a:effectLst/>
                <a:uLnTx/>
                <a:uFillTx/>
                <a:latin typeface="+mn-lt"/>
                <a:ea typeface="Calibri" panose="020F0502020204030204" pitchFamily="34" charset="0"/>
                <a:cs typeface="+mn-cs"/>
              </a:rPr>
              <a:t>et</a:t>
            </a: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 la planification du traitement, </a:t>
            </a:r>
            <a:r>
              <a:rPr kumimoji="0" lang="fr-ca" sz="2200" b="0" i="0" u="none" strike="noStrike" kern="1200" cap="none" spc="0" normalizeH="0" baseline="0" dirty="0">
                <a:ln>
                  <a:noFill/>
                </a:ln>
                <a:effectLst/>
                <a:uLnTx/>
                <a:uFillTx/>
                <a:latin typeface="+mn-lt"/>
                <a:ea typeface="Calibri" panose="020F0502020204030204" pitchFamily="34" charset="0"/>
                <a:cs typeface="+mn-cs"/>
              </a:rPr>
              <a:t>ainsi qu’</a:t>
            </a:r>
            <a:r>
              <a:rPr kumimoji="0" lang="fr-ca" sz="2200" b="0" i="0" u="none" strike="noStrike" kern="1200" cap="none" spc="0" normalizeH="0" baseline="0" dirty="0">
                <a:ln>
                  <a:noFill/>
                </a:ln>
                <a:solidFill>
                  <a:schemeClr val="tx1"/>
                </a:solidFill>
                <a:effectLst/>
                <a:uLnTx/>
                <a:uFillTx/>
                <a:latin typeface="+mn-lt"/>
                <a:ea typeface="Calibri" panose="020F0502020204030204" pitchFamily="34" charset="0"/>
                <a:cs typeface="+mn-cs"/>
              </a:rPr>
              <a:t>une morbidité plus élevée, chez les groupes d’âge</a:t>
            </a:r>
            <a:r>
              <a:rPr lang="fr-ca" sz="2200" b="0" i="0" u="none" baseline="0" dirty="0">
                <a:latin typeface="+mn-lt"/>
                <a:ea typeface="Calibri" panose="020F0502020204030204" pitchFamily="34" charset="0"/>
                <a:cs typeface="+mn-cs"/>
              </a:rPr>
              <a:t> plus jeunes</a:t>
            </a:r>
            <a:r>
              <a:rPr lang="fr-ca" sz="2200" b="0" i="0" u="none" baseline="30000" dirty="0">
                <a:latin typeface="+mn-lt"/>
                <a:ea typeface="Calibri" panose="020F0502020204030204" pitchFamily="34" charset="0"/>
                <a:cs typeface="+mn-cs"/>
              </a:rPr>
              <a:t>2-4</a:t>
            </a:r>
            <a:r>
              <a:rPr lang="fr-ca" sz="2200" b="0" i="0" u="none" baseline="0" dirty="0">
                <a:latin typeface="+mn-lt"/>
                <a:ea typeface="Calibri" panose="020F0502020204030204" pitchFamily="34" charset="0"/>
                <a:cs typeface="+mn-cs"/>
              </a:rPr>
              <a:t>.</a:t>
            </a:r>
            <a:endParaRPr kumimoji="0" lang="fr-ca"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D5467FBE-34FD-C418-0D13-9BF9157CF0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06245" y="1035745"/>
            <a:ext cx="3609407" cy="3609407"/>
          </a:xfrm>
          <a:prstGeom prst="rect">
            <a:avLst/>
          </a:prstGeom>
        </p:spPr>
      </p:pic>
      <p:sp>
        <p:nvSpPr>
          <p:cNvPr id="18" name="Rectangle 17">
            <a:extLst>
              <a:ext uri="{FF2B5EF4-FFF2-40B4-BE49-F238E27FC236}">
                <a16:creationId xmlns:a16="http://schemas.microsoft.com/office/drawing/2014/main" id="{146EB7FF-EEBF-3B5A-63D2-5108C190C7B2}"/>
              </a:ext>
            </a:extLst>
          </p:cNvPr>
          <p:cNvSpPr/>
          <p:nvPr/>
        </p:nvSpPr>
        <p:spPr>
          <a:xfrm>
            <a:off x="52254" y="5586970"/>
            <a:ext cx="11405634" cy="1223412"/>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indent="-228600" algn="l" rtl="0">
              <a:spcAft>
                <a:spcPts val="300"/>
              </a:spcAft>
              <a:buFont typeface="+mj-lt"/>
              <a:buAutoNum type="arabicPeriod"/>
            </a:pPr>
            <a:r>
              <a:rPr lang="fr-ca" sz="1100" b="0" i="0" u="none" baseline="0" dirty="0">
                <a:latin typeface="+mn-lt"/>
                <a:cs typeface="Calibri" panose="020F0502020204030204" pitchFamily="34" charset="0"/>
              </a:rPr>
              <a:t>Nunes C, Pereira AM, Morais-Almeida M. </a:t>
            </a:r>
            <a:r>
              <a:rPr lang="fr-ca" sz="1100" b="0" i="0" u="none" baseline="0" dirty="0" err="1">
                <a:latin typeface="+mn-lt"/>
                <a:cs typeface="Calibri" panose="020F0502020204030204" pitchFamily="34" charset="0"/>
              </a:rPr>
              <a:t>Asthma</a:t>
            </a:r>
            <a:r>
              <a:rPr lang="fr-ca" sz="1100" b="0" i="0" u="none" baseline="0" dirty="0">
                <a:latin typeface="+mn-lt"/>
                <a:cs typeface="Calibri" panose="020F0502020204030204" pitchFamily="34" charset="0"/>
              </a:rPr>
              <a:t> </a:t>
            </a:r>
            <a:r>
              <a:rPr lang="fr-ca" sz="1100" b="0" i="0" u="none" baseline="0" dirty="0" err="1">
                <a:latin typeface="+mn-lt"/>
                <a:cs typeface="Calibri" panose="020F0502020204030204" pitchFamily="34" charset="0"/>
              </a:rPr>
              <a:t>costs</a:t>
            </a:r>
            <a:r>
              <a:rPr lang="fr-ca" sz="1100" b="0" i="0" u="none" baseline="0" dirty="0">
                <a:latin typeface="+mn-lt"/>
                <a:cs typeface="Calibri" panose="020F0502020204030204" pitchFamily="34" charset="0"/>
              </a:rPr>
              <a:t> and social impact. </a:t>
            </a:r>
            <a:r>
              <a:rPr lang="fr-ca" sz="1100" b="0" i="0" u="none" baseline="0" dirty="0" err="1">
                <a:latin typeface="+mn-lt"/>
                <a:cs typeface="Calibri" panose="020F0502020204030204" pitchFamily="34" charset="0"/>
              </a:rPr>
              <a:t>Asthma</a:t>
            </a:r>
            <a:r>
              <a:rPr lang="fr-ca" sz="1100" b="0" i="0" u="none" baseline="0" dirty="0">
                <a:latin typeface="+mn-lt"/>
                <a:cs typeface="Calibri" panose="020F0502020204030204" pitchFamily="34" charset="0"/>
              </a:rPr>
              <a:t> </a:t>
            </a:r>
            <a:r>
              <a:rPr lang="fr-ca" sz="1100" b="0" i="0" u="none" baseline="0" dirty="0" err="1">
                <a:latin typeface="+mn-lt"/>
                <a:cs typeface="Calibri" panose="020F0502020204030204" pitchFamily="34" charset="0"/>
              </a:rPr>
              <a:t>Res</a:t>
            </a:r>
            <a:r>
              <a:rPr lang="fr-ca" sz="1100" b="0" i="0" u="none" baseline="0" dirty="0">
                <a:latin typeface="+mn-lt"/>
                <a:cs typeface="Calibri" panose="020F0502020204030204" pitchFamily="34" charset="0"/>
              </a:rPr>
              <a:t> </a:t>
            </a:r>
            <a:r>
              <a:rPr lang="fr-ca" sz="1100" b="0" i="0" u="none" baseline="0" dirty="0" err="1">
                <a:latin typeface="+mn-lt"/>
                <a:cs typeface="Calibri" panose="020F0502020204030204" pitchFamily="34" charset="0"/>
              </a:rPr>
              <a:t>Pract</a:t>
            </a:r>
            <a:r>
              <a:rPr lang="fr-ca" sz="1100" b="0" i="0" u="none" baseline="0" dirty="0">
                <a:latin typeface="+mn-lt"/>
                <a:cs typeface="Calibri" panose="020F0502020204030204" pitchFamily="34" charset="0"/>
              </a:rPr>
              <a:t>. 2017 Jan 6;3:1.</a:t>
            </a:r>
          </a:p>
          <a:p>
            <a:pPr marL="228600" indent="-228600" algn="l" rtl="0">
              <a:spcAft>
                <a:spcPts val="300"/>
              </a:spcAft>
              <a:buFont typeface="+mj-lt"/>
              <a:buAutoNum type="arabicPeriod"/>
            </a:pPr>
            <a:r>
              <a:rPr lang="fr-CA" sz="1100" b="0" i="0" u="none" baseline="0" dirty="0">
                <a:latin typeface="+mn-lt"/>
                <a:cs typeface="Calibri" panose="020F0502020204030204" pitchFamily="34" charset="0"/>
              </a:rPr>
              <a:t>Yang CL, Hicks EA, Mitchell P, et al. Canadian </a:t>
            </a:r>
            <a:r>
              <a:rPr lang="fr-CA" sz="1100" b="0" i="0" u="none" baseline="0" dirty="0" err="1">
                <a:latin typeface="+mn-lt"/>
                <a:cs typeface="Calibri" panose="020F0502020204030204" pitchFamily="34" charset="0"/>
              </a:rPr>
              <a:t>Thoracic</a:t>
            </a:r>
            <a:r>
              <a:rPr lang="fr-CA" sz="1100" b="0" i="0" u="none" baseline="0" dirty="0">
                <a:latin typeface="+mn-lt"/>
                <a:cs typeface="Calibri" panose="020F0502020204030204" pitchFamily="34" charset="0"/>
              </a:rPr>
              <a:t> Society 2021 guideline update: </a:t>
            </a:r>
            <a:r>
              <a:rPr lang="fr-CA" sz="1100" b="0" i="0" u="none" baseline="0" dirty="0" err="1">
                <a:latin typeface="+mn-lt"/>
                <a:cs typeface="Calibri" panose="020F0502020204030204" pitchFamily="34" charset="0"/>
              </a:rPr>
              <a:t>diagnosis</a:t>
            </a:r>
            <a:r>
              <a:rPr lang="fr-CA" sz="1100" b="0" i="0" u="none" baseline="0" dirty="0">
                <a:latin typeface="+mn-lt"/>
                <a:cs typeface="Calibri" panose="020F0502020204030204" pitchFamily="34" charset="0"/>
              </a:rPr>
              <a:t> and management of </a:t>
            </a:r>
            <a:r>
              <a:rPr lang="fr-CA" sz="1100" b="0" i="0" u="none" baseline="0" dirty="0" err="1">
                <a:latin typeface="+mn-lt"/>
                <a:cs typeface="Calibri" panose="020F0502020204030204" pitchFamily="34" charset="0"/>
              </a:rPr>
              <a:t>asthma</a:t>
            </a:r>
            <a:r>
              <a:rPr lang="fr-CA" sz="1100" b="0" i="0" u="none" baseline="0" dirty="0">
                <a:latin typeface="+mn-lt"/>
                <a:cs typeface="Calibri" panose="020F0502020204030204" pitchFamily="34" charset="0"/>
              </a:rPr>
              <a:t> in </a:t>
            </a:r>
            <a:r>
              <a:rPr lang="fr-CA" sz="1100" b="0" i="0" u="none" baseline="0" dirty="0" err="1">
                <a:latin typeface="+mn-lt"/>
                <a:cs typeface="Calibri" panose="020F0502020204030204" pitchFamily="34" charset="0"/>
              </a:rPr>
              <a:t>preschoolers</a:t>
            </a:r>
            <a:r>
              <a:rPr lang="fr-CA" sz="1100" b="0" i="0" u="none" baseline="0" dirty="0">
                <a:latin typeface="+mn-lt"/>
                <a:cs typeface="Calibri" panose="020F0502020204030204" pitchFamily="34" charset="0"/>
              </a:rPr>
              <a:t>, </a:t>
            </a:r>
            <a:r>
              <a:rPr lang="fr-CA" sz="1100" b="0" i="0" u="none" baseline="0" dirty="0" err="1">
                <a:latin typeface="+mn-lt"/>
                <a:cs typeface="Calibri" panose="020F0502020204030204" pitchFamily="34" charset="0"/>
              </a:rPr>
              <a:t>children</a:t>
            </a:r>
            <a:r>
              <a:rPr lang="fr-CA" sz="1100" b="0" i="0" u="none" baseline="0" dirty="0">
                <a:latin typeface="+mn-lt"/>
                <a:cs typeface="Calibri" panose="020F0502020204030204" pitchFamily="34" charset="0"/>
              </a:rPr>
              <a:t> and </a:t>
            </a:r>
            <a:r>
              <a:rPr lang="fr-CA" sz="1100" b="0" i="0" u="none" baseline="0" dirty="0" err="1">
                <a:latin typeface="+mn-lt"/>
                <a:cs typeface="Calibri" panose="020F0502020204030204" pitchFamily="34" charset="0"/>
              </a:rPr>
              <a:t>adults</a:t>
            </a:r>
            <a:r>
              <a:rPr lang="fr-CA" sz="1100" b="0" i="0" u="none" baseline="0" dirty="0">
                <a:latin typeface="+mn-lt"/>
                <a:cs typeface="Calibri" panose="020F0502020204030204" pitchFamily="34" charset="0"/>
              </a:rPr>
              <a:t>. Can J </a:t>
            </a:r>
            <a:r>
              <a:rPr lang="fr-CA" sz="1100" b="0" i="0" u="none" baseline="0" dirty="0" err="1">
                <a:latin typeface="+mn-lt"/>
                <a:cs typeface="Calibri" panose="020F0502020204030204" pitchFamily="34" charset="0"/>
              </a:rPr>
              <a:t>Respir</a:t>
            </a:r>
            <a:r>
              <a:rPr lang="fr-CA" sz="1100" b="0" i="0" u="none" baseline="0" dirty="0">
                <a:latin typeface="+mn-lt"/>
                <a:cs typeface="Calibri" panose="020F0502020204030204" pitchFamily="34" charset="0"/>
              </a:rPr>
              <a:t> Crit Care </a:t>
            </a:r>
            <a:r>
              <a:rPr lang="fr-CA" sz="1100" b="0" i="0" u="none" baseline="0" dirty="0" err="1">
                <a:latin typeface="+mn-lt"/>
                <a:cs typeface="Calibri" panose="020F0502020204030204" pitchFamily="34" charset="0"/>
              </a:rPr>
              <a:t>Sleep</a:t>
            </a:r>
            <a:r>
              <a:rPr lang="fr-CA" sz="1100" b="0" i="0" u="none" baseline="0" dirty="0">
                <a:latin typeface="+mn-lt"/>
                <a:cs typeface="Calibri" panose="020F0502020204030204" pitchFamily="34" charset="0"/>
              </a:rPr>
              <a:t> Med. 2021;5(6):348-61.</a:t>
            </a:r>
          </a:p>
          <a:p>
            <a:pPr marL="228600" indent="-228600" algn="l" rtl="0">
              <a:spcAft>
                <a:spcPts val="300"/>
              </a:spcAft>
              <a:buFont typeface="+mj-lt"/>
              <a:buAutoNum type="arabicPeriod"/>
            </a:pPr>
            <a:r>
              <a:rPr lang="fr-ca" sz="1100" b="0" i="0" u="none" baseline="0" dirty="0">
                <a:latin typeface="+mn-lt"/>
                <a:cs typeface="Calibri" panose="020F0502020204030204" pitchFamily="34" charset="0"/>
              </a:rPr>
              <a:t>Institut canadien d’information sur la santé. Hospitalisations liées à l’asthme chez les enfants et les jeunes au Canada : tendances et inégalités. Ottawa (ON) : L’Institut; 2018.</a:t>
            </a:r>
          </a:p>
          <a:p>
            <a:pPr marL="228600" indent="-228600" algn="l" rtl="0">
              <a:spcAft>
                <a:spcPts val="300"/>
              </a:spcAft>
              <a:buFont typeface="+mj-lt"/>
              <a:buAutoNum type="arabicPeriod"/>
            </a:pPr>
            <a:r>
              <a:rPr lang="fr-ca" sz="1100" b="0" i="0" u="none" baseline="0" dirty="0">
                <a:latin typeface="+mn-lt"/>
                <a:cs typeface="Calibri" panose="020F0502020204030204" pitchFamily="34" charset="0"/>
              </a:rPr>
              <a:t>Trottier SU, Chan K, Allain D, et coll. La prise en charge des exacerbations aiguës de l’asthme chez les enfants [Internet]. Ottawa (ON) : Société canadienne de pédiatrie; 2021 [mis à jour le 8 février 2024; cité le 24 janvier 2025]. Accessible au lien suivant : </a:t>
            </a:r>
            <a:r>
              <a:rPr lang="fr-ca" sz="1100" b="0" i="0" u="none" baseline="0" dirty="0">
                <a:latin typeface="+mn-lt"/>
                <a:cs typeface="Calibri" panose="020F0502020204030204" pitchFamily="34" charset="0"/>
                <a:hlinkClick r:id="rId4"/>
              </a:rPr>
              <a:t>https://cps.ca/fr/documents/position/la-prise-en-charge-des-exacerbations-aigues-de-lasthme</a:t>
            </a:r>
            <a:endParaRPr lang="fr-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315437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466F91AB-753A-5DE2-2E73-56466CE9B0FE}"/>
              </a:ext>
            </a:extLst>
          </p:cNvPr>
          <p:cNvSpPr txBox="1">
            <a:spLocks noGrp="1"/>
          </p:cNvSpPr>
          <p:nvPr>
            <p:ph type="title" idx="4294967295"/>
          </p:nvPr>
        </p:nvSpPr>
        <p:spPr>
          <a:xfrm>
            <a:off x="3322025" y="796816"/>
            <a:ext cx="8535426" cy="41242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chemeClr val="tx1"/>
                </a:solidFill>
                <a:effectLst/>
                <a:uLnTx/>
                <a:uFillTx/>
                <a:latin typeface="+mj-lt"/>
                <a:ea typeface="Calibri"/>
                <a:cs typeface="Calibri"/>
              </a:rPr>
              <a:t>En Ontario, le nombre de spirométrie et d’autres tests de la fonction pulmonaire pour diagnostiquer l’asthme est en augmentation, mais pas encore de manière systématique, posant un risque d’erreur de diagnostic.</a:t>
            </a:r>
            <a:endParaRPr kumimoji="0" lang="en-CA" sz="21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Selon les données administratives disponibles sur la santé, environ la moitié des personnes de 7 ans et plus (54 %) reçoivent un </a:t>
            </a:r>
            <a:r>
              <a:rPr kumimoji="0" lang="fr-FR" sz="21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test de fonction pulmonaire </a:t>
            </a:r>
            <a:r>
              <a:rPr kumimoji="0" lang="fr-FR" sz="21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(TFP) dans l’année précédant ou dans les 2,5 ans suivant la date de leur incident pour confirmer leur diagnostic.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L’évaluation du contrôle de l’asthme constitue également une lacune importante dans les soins prodigués aux personnes atteintes d’asthme. </a:t>
            </a:r>
            <a:r>
              <a:rPr kumimoji="0" lang="fr-FR" sz="2100" b="0" i="0" u="none" strike="noStrike" kern="1200" cap="none" spc="0" normalizeH="0" baseline="0" noProof="0" dirty="0">
                <a:ln>
                  <a:noFill/>
                </a:ln>
                <a:solidFill>
                  <a:schemeClr val="tx1"/>
                </a:solidFill>
                <a:effectLst/>
                <a:uLnTx/>
                <a:uFillTx/>
                <a:latin typeface="+mj-lt"/>
                <a:ea typeface="Calibri"/>
                <a:cs typeface="Calibri"/>
              </a:rPr>
              <a:t>Le pourcentage de personnes atteintes d’asthme qui ont subi un TFP pour surveiller leur asthme est passé de 10,3 % au cours de l’exercice 2000/01 à 4,5 % au cours de l’exercice 2022/23*.</a:t>
            </a:r>
            <a:endParaRPr kumimoji="0" lang="en-CA" sz="2100" b="0" i="0" u="none" strike="noStrike" kern="1200" cap="none" spc="0" normalizeH="0" baseline="30000" noProof="0" dirty="0">
              <a:ln>
                <a:noFill/>
              </a:ln>
              <a:solidFill>
                <a:schemeClr val="tx1"/>
              </a:solidFill>
              <a:effectLst/>
              <a:uLnTx/>
              <a:uFillTx/>
              <a:latin typeface="+mj-lt"/>
              <a:ea typeface="+mn-ea"/>
              <a:cs typeface="+mn-cs"/>
            </a:endParaRPr>
          </a:p>
        </p:txBody>
      </p:sp>
      <p:sp>
        <p:nvSpPr>
          <p:cNvPr id="4" name="Rectangle 3">
            <a:extLst>
              <a:ext uri="{FF2B5EF4-FFF2-40B4-BE49-F238E27FC236}">
                <a16:creationId xmlns:a16="http://schemas.microsoft.com/office/drawing/2014/main" id="{2394A245-0EF7-3ECE-794D-DB90DEEFB844}"/>
              </a:ext>
            </a:extLst>
          </p:cNvPr>
          <p:cNvSpPr/>
          <p:nvPr/>
        </p:nvSpPr>
        <p:spPr>
          <a:xfrm>
            <a:off x="50243" y="5552458"/>
            <a:ext cx="12063380" cy="1261884"/>
          </a:xfrm>
          <a:prstGeom prst="rect">
            <a:avLst/>
          </a:prstGeom>
        </p:spPr>
        <p:txBody>
          <a:bodyPr wrap="square">
            <a:spAutoFit/>
          </a:bodyPr>
          <a:lstStyle/>
          <a:p>
            <a:pPr algn="l" rtl="0" eaLnBrk="0" hangingPunct="0">
              <a:spcAft>
                <a:spcPts val="600"/>
              </a:spcAft>
              <a:defRPr/>
            </a:pPr>
            <a:r>
              <a:rPr kumimoji="0" lang="fr-ca" sz="1100" b="0" i="0" u="none" strike="noStrike" kern="1200" cap="none" spc="0" normalizeH="0" baseline="0" dirty="0">
                <a:ln>
                  <a:noFill/>
                </a:ln>
                <a:solidFill>
                  <a:srgbClr val="000000"/>
                </a:solidFill>
                <a:effectLst/>
                <a:uLnTx/>
                <a:uFillTx/>
                <a:ea typeface="+mn-ea"/>
                <a:cs typeface="Calibri" panose="020F0502020204030204" pitchFamily="34" charset="0"/>
              </a:rPr>
              <a:t>*</a:t>
            </a:r>
            <a:r>
              <a:rPr kumimoji="0" lang="fr-ca" sz="1100" b="0" i="0" u="none" strike="noStrike" kern="1200" cap="none" spc="0" normalizeH="0" baseline="0" dirty="0">
                <a:ln>
                  <a:noFill/>
                </a:ln>
                <a:effectLst/>
                <a:uLnTx/>
                <a:uFillTx/>
                <a:ea typeface="+mn-ea"/>
                <a:cs typeface="Calibri" panose="020F0502020204030204" pitchFamily="34" charset="0"/>
              </a:rPr>
              <a:t>Les données pour l’exercice 2022/23 peuvent être incomplètes en raison de l’algorithme utilisé sur 2 ans pour identifier l’asthme, et les chiffres sont sujets à changement. </a:t>
            </a:r>
            <a:r>
              <a:rPr kumimoji="0" lang="fr-FR" sz="1100" b="0" i="0" u="none" strike="noStrike" kern="1200" cap="none" spc="0" normalizeH="0" baseline="0" dirty="0">
                <a:ln>
                  <a:noFill/>
                </a:ln>
                <a:effectLst/>
                <a:uLnTx/>
                <a:uFillTx/>
                <a:ea typeface="+mn-ea"/>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kumimoji="0" lang="fr-ca" sz="1100" b="0" i="0" u="none" strike="noStrike" kern="1200" cap="none" spc="0" normalizeH="0" baseline="0" dirty="0">
              <a:ln>
                <a:noFill/>
              </a:ln>
              <a:effectLst/>
              <a:uLnTx/>
              <a:uFillTx/>
              <a:ea typeface="+mn-ea"/>
              <a:cs typeface="Calibri" panose="020F0502020204030204" pitchFamily="34" charset="0"/>
            </a:endParaRPr>
          </a:p>
          <a:p>
            <a:pPr marL="0" marR="0" lvl="0" indent="0" algn="l" defTabSz="914400" rtl="0" eaLnBrk="0" fontAlgn="auto" latinLnBrk="0" hangingPunct="0">
              <a:lnSpc>
                <a:spcPct val="100000"/>
              </a:lnSpc>
              <a:spcAft>
                <a:spcPts val="600"/>
              </a:spcAft>
              <a:buClrTx/>
              <a:buSzTx/>
              <a:buFontTx/>
              <a:buNone/>
              <a:tabLst/>
              <a:defRPr/>
            </a:pPr>
            <a:r>
              <a:rPr kumimoji="0" lang="fr-ca" sz="1100" b="0" i="0" u="none" strike="noStrike" kern="1200" cap="none" spc="0" normalizeH="0" baseline="0" dirty="0">
                <a:ln>
                  <a:noFill/>
                </a:ln>
                <a:effectLst/>
                <a:uLnTx/>
                <a:uFillTx/>
                <a:ea typeface="+mn-ea"/>
                <a:cs typeface="Calibri" panose="020F0502020204030204" pitchFamily="34" charset="0"/>
              </a:rPr>
              <a:t>Notes : Selon les facturations dans la base de données sur les demandes de remboursement du Régime d’assurance-santé de l’Ontario (RASO), le recours aux TFP peut avoir été sous-estimé, car ils peuvent faire partie des « soins groupés » effectués par les </a:t>
            </a:r>
            <a:r>
              <a:rPr lang="fr-ca" sz="1100" b="0" i="0" u="none" baseline="0" dirty="0">
                <a:cs typeface="Calibri" panose="020F0502020204030204" pitchFamily="34" charset="0"/>
              </a:rPr>
              <a:t>cliniciens</a:t>
            </a:r>
            <a:r>
              <a:rPr kumimoji="0" lang="fr-ca" sz="1100" b="0" i="0" u="none" strike="noStrike" kern="1200" cap="none" spc="0" normalizeH="0" baseline="0" dirty="0">
                <a:ln>
                  <a:noFill/>
                </a:ln>
                <a:effectLst/>
                <a:uLnTx/>
                <a:uFillTx/>
                <a:ea typeface="+mn-ea"/>
                <a:cs typeface="Calibri" panose="020F0502020204030204" pitchFamily="34" charset="0"/>
              </a:rPr>
              <a:t> et ne sont donc pas facturés séparément au Régime. Le </a:t>
            </a:r>
            <a:r>
              <a:rPr lang="fr-ca" sz="1100" b="0" i="0" u="none" baseline="0" dirty="0"/>
              <a:t>pourcentage indiqué ci-dessus est fondé sur le pourcentage de prévalence de l’asthme chez les personnes de 7 ans et plus qui ont subi un TFP dans l’année précédant la date de référence.</a:t>
            </a:r>
          </a:p>
          <a:p>
            <a:pPr algn="l" rtl="0" eaLnBrk="0" hangingPunct="0">
              <a:spcAft>
                <a:spcPts val="600"/>
              </a:spcAft>
              <a:defRPr/>
            </a:pPr>
            <a:r>
              <a:rPr kumimoji="0" lang="fr-ca" sz="1100" b="0" i="0" u="none" strike="noStrike" kern="1200" cap="none" spc="0" normalizeH="0" baseline="0" dirty="0">
                <a:ln>
                  <a:noFill/>
                </a:ln>
                <a:effectLst/>
                <a:uLnTx/>
                <a:uFillTx/>
                <a:ea typeface="+mn-ea"/>
                <a:cs typeface="Calibri" panose="020F0502020204030204" pitchFamily="34" charset="0"/>
              </a:rPr>
              <a:t>Source : </a:t>
            </a:r>
            <a:r>
              <a:rPr lang="fr-ca" sz="1100" b="0" i="0" u="none" baseline="0" dirty="0">
                <a:cs typeface="Calibri" panose="020F0502020204030204" pitchFamily="34" charset="0"/>
              </a:rPr>
              <a:t>Statistiques rapportées par le système OASIS et données fournies par l’ICES, Ontario.</a:t>
            </a:r>
          </a:p>
        </p:txBody>
      </p:sp>
      <p:pic>
        <p:nvPicPr>
          <p:cNvPr id="7" name="Picture 6">
            <a:extLst>
              <a:ext uri="{FF2B5EF4-FFF2-40B4-BE49-F238E27FC236}">
                <a16:creationId xmlns:a16="http://schemas.microsoft.com/office/drawing/2014/main" id="{FB418F91-E7A3-CC12-B4B4-9F417DF17FE3}"/>
              </a:ext>
              <a:ext uri="{C183D7F6-B498-43B3-948B-1728B52AA6E4}">
                <adec:decorative xmlns:adec="http://schemas.microsoft.com/office/drawing/2017/decorative" val="1"/>
              </a:ext>
            </a:extLst>
          </p:cNvPr>
          <p:cNvPicPr>
            <a:picLocks noChangeAspect="1"/>
          </p:cNvPicPr>
          <p:nvPr/>
        </p:nvPicPr>
        <p:blipFill>
          <a:blip r:embed="rId2"/>
          <a:srcRect l="11410" r="12055"/>
          <a:stretch/>
        </p:blipFill>
        <p:spPr>
          <a:xfrm>
            <a:off x="327120" y="902361"/>
            <a:ext cx="2994905" cy="3913115"/>
          </a:xfrm>
          <a:prstGeom prst="rect">
            <a:avLst/>
          </a:prstGeom>
        </p:spPr>
      </p:pic>
    </p:spTree>
    <p:extLst>
      <p:ext uri="{BB962C8B-B14F-4D97-AF65-F5344CB8AC3E}">
        <p14:creationId xmlns:p14="http://schemas.microsoft.com/office/powerpoint/2010/main" val="2016096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FFFB7-D61D-2D4C-70FA-82C38AEEF71C}"/>
              </a:ext>
            </a:extLst>
          </p:cNvPr>
          <p:cNvSpPr>
            <a:spLocks noGrp="1"/>
          </p:cNvSpPr>
          <p:nvPr>
            <p:ph type="title" idx="4294967295"/>
          </p:nvPr>
        </p:nvSpPr>
        <p:spPr>
          <a:xfrm>
            <a:off x="552450" y="386270"/>
            <a:ext cx="110871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effectLst/>
                <a:uLnTx/>
                <a:uFillTx/>
                <a:latin typeface="Calibri" pitchFamily="68" charset="0"/>
                <a:ea typeface="+mn-ea"/>
                <a:cs typeface="ＭＳ Ｐゴシック" pitchFamily="68" charset="-128"/>
              </a:rPr>
              <a:t>Bien que l’incidence de l’asthme ait diminué au fil du temps, </a:t>
            </a:r>
            <a:r>
              <a:rPr kumimoji="0" lang="fr-ca" sz="2000" b="1" i="0" u="none" strike="noStrike" kern="1200" cap="none" spc="0" normalizeH="0" baseline="0" dirty="0">
                <a:ln>
                  <a:noFill/>
                </a:ln>
                <a:effectLst/>
                <a:uLnTx/>
                <a:uFillTx/>
                <a:latin typeface="Calibri" pitchFamily="68" charset="0"/>
                <a:ea typeface="+mn-ea"/>
                <a:cs typeface="ＭＳ Ｐゴシック" pitchFamily="68" charset="-128"/>
              </a:rPr>
              <a:t>les personnes asthmatiques vivent généralement plus longtemps</a:t>
            </a:r>
            <a:r>
              <a:rPr kumimoji="0" lang="fr-ca" sz="2000" b="0" i="0" u="none" strike="noStrike" kern="1200" cap="none" spc="0" normalizeH="0" baseline="0" dirty="0">
                <a:ln>
                  <a:noFill/>
                </a:ln>
                <a:effectLst/>
                <a:uLnTx/>
                <a:uFillTx/>
                <a:latin typeface="Calibri" pitchFamily="68" charset="0"/>
                <a:ea typeface="+mn-ea"/>
                <a:cs typeface="ＭＳ Ｐゴシック" pitchFamily="68" charset="-128"/>
              </a:rPr>
              <a:t>, ce qui fait que la </a:t>
            </a:r>
            <a:r>
              <a:rPr kumimoji="0" lang="fr-ca" sz="2000" b="1" i="0" u="none" strike="noStrike" kern="1200" cap="none" spc="0" normalizeH="0" baseline="0" dirty="0">
                <a:ln>
                  <a:noFill/>
                </a:ln>
                <a:effectLst/>
                <a:uLnTx/>
                <a:uFillTx/>
                <a:latin typeface="Calibri" pitchFamily="68" charset="0"/>
                <a:ea typeface="+mn-ea"/>
                <a:cs typeface="ＭＳ Ｐゴシック" pitchFamily="68" charset="-128"/>
              </a:rPr>
              <a:t>prévalence de l’asthme </a:t>
            </a:r>
            <a:r>
              <a:rPr kumimoji="0" lang="fr-ca" sz="2000" b="0" i="0" u="none" strike="noStrike" kern="1200" cap="none" spc="0" normalizeH="0" baseline="0" dirty="0">
                <a:ln>
                  <a:noFill/>
                </a:ln>
                <a:effectLst/>
                <a:uLnTx/>
                <a:uFillTx/>
                <a:latin typeface="Calibri" pitchFamily="68" charset="0"/>
                <a:ea typeface="+mn-ea"/>
                <a:cs typeface="ＭＳ Ｐゴシック" pitchFamily="68" charset="-128"/>
              </a:rPr>
              <a:t>en Ontario (le nombre de personnes atteintes de la maladie) </a:t>
            </a:r>
            <a:r>
              <a:rPr kumimoji="0" lang="fr-ca" sz="2000" b="1" i="0" u="none" strike="noStrike" kern="1200" cap="none" spc="0" normalizeH="0" baseline="0" dirty="0">
                <a:ln>
                  <a:noFill/>
                </a:ln>
                <a:effectLst/>
                <a:uLnTx/>
                <a:uFillTx/>
                <a:latin typeface="Calibri" pitchFamily="68" charset="0"/>
                <a:ea typeface="+mn-ea"/>
                <a:cs typeface="ＭＳ Ｐゴシック" pitchFamily="68" charset="-128"/>
              </a:rPr>
              <a:t>a continué d’augmenter pour tous les groupes d’âge</a:t>
            </a:r>
            <a:r>
              <a:rPr kumimoji="0" lang="fr-ca" sz="2000" b="0" i="0" u="none" strike="noStrike" kern="1200" cap="none" spc="0" normalizeH="0" baseline="0" dirty="0">
                <a:ln>
                  <a:noFill/>
                </a:ln>
                <a:effectLst/>
                <a:uLnTx/>
                <a:uFillTx/>
                <a:latin typeface="Calibri" pitchFamily="68" charset="0"/>
                <a:ea typeface="+mn-ea"/>
                <a:cs typeface="ＭＳ Ｐゴシック" pitchFamily="68" charset="-128"/>
              </a:rPr>
              <a:t>. </a:t>
            </a:r>
            <a:r>
              <a:rPr kumimoji="0" lang="fr-ca" sz="2000" b="0" i="0" u="none" strike="noStrike" kern="1200" cap="none" spc="0" normalizeH="0" baseline="0" dirty="0">
                <a:ln>
                  <a:noFill/>
                </a:ln>
                <a:solidFill>
                  <a:schemeClr val="tx1"/>
                </a:solidFill>
                <a:effectLst/>
                <a:uLnTx/>
                <a:uFillTx/>
                <a:latin typeface="Calibri"/>
                <a:ea typeface="Calibri"/>
                <a:cs typeface="ＭＳ Ｐゴシック" pitchFamily="68" charset="-128"/>
              </a:rPr>
              <a:t>Elle est passée de 114 par 1 000 personnes pour l’</a:t>
            </a:r>
            <a:r>
              <a:rPr kumimoji="0" lang="fr-ca" sz="2000" b="0" i="0" u="none" strike="noStrike" kern="1200" cap="none" spc="0" normalizeH="0" baseline="0" dirty="0">
                <a:ln>
                  <a:noFill/>
                </a:ln>
                <a:effectLst/>
                <a:uLnTx/>
                <a:uFillTx/>
                <a:latin typeface="Calibri"/>
                <a:ea typeface="Calibri"/>
                <a:cs typeface="ＭＳ Ｐゴシック" pitchFamily="68" charset="-128"/>
              </a:rPr>
              <a:t>exercice </a:t>
            </a:r>
            <a:r>
              <a:rPr kumimoji="0" lang="fr-ca" sz="2000" b="0" i="0" u="none" strike="noStrike" kern="1200" cap="none" spc="0" normalizeH="0" baseline="0" dirty="0">
                <a:ln>
                  <a:noFill/>
                </a:ln>
                <a:solidFill>
                  <a:schemeClr val="tx1"/>
                </a:solidFill>
                <a:effectLst/>
                <a:uLnTx/>
                <a:uFillTx/>
                <a:latin typeface="Calibri"/>
                <a:ea typeface="Calibri"/>
                <a:cs typeface="ＭＳ Ｐゴシック" pitchFamily="68" charset="-128"/>
              </a:rPr>
              <a:t>2000/01</a:t>
            </a:r>
            <a:r>
              <a:rPr kumimoji="0" lang="fr-ca" sz="2000" b="0" i="0" u="none" strike="noStrike" kern="1200" cap="none" spc="0" normalizeH="0" baseline="0" dirty="0">
                <a:ln>
                  <a:noFill/>
                </a:ln>
                <a:effectLst/>
                <a:uLnTx/>
                <a:uFillTx/>
                <a:latin typeface="Calibri"/>
                <a:ea typeface="Calibri"/>
                <a:cs typeface="ＭＳ Ｐゴシック" pitchFamily="68" charset="-128"/>
              </a:rPr>
              <a:t> </a:t>
            </a:r>
            <a:r>
              <a:rPr kumimoji="0" lang="fr-ca" sz="2000" b="0" i="0" u="none" strike="noStrike" kern="1200" cap="none" spc="0" normalizeH="0" baseline="0" dirty="0">
                <a:ln>
                  <a:noFill/>
                </a:ln>
                <a:solidFill>
                  <a:schemeClr val="tx1"/>
                </a:solidFill>
                <a:effectLst/>
                <a:uLnTx/>
                <a:uFillTx/>
                <a:latin typeface="Calibri"/>
                <a:ea typeface="Calibri"/>
                <a:cs typeface="ＭＳ Ｐゴシック" pitchFamily="68" charset="-128"/>
              </a:rPr>
              <a:t>à 156 par 1 000 personnes pour l’</a:t>
            </a:r>
            <a:r>
              <a:rPr kumimoji="0" lang="fr-ca" sz="2000" b="0" i="0" u="none" strike="noStrike" kern="1200" cap="none" spc="0" normalizeH="0" baseline="0" dirty="0">
                <a:ln>
                  <a:noFill/>
                </a:ln>
                <a:effectLst/>
                <a:uLnTx/>
                <a:uFillTx/>
                <a:latin typeface="Calibri"/>
                <a:ea typeface="Calibri"/>
                <a:cs typeface="ＭＳ Ｐゴシック" pitchFamily="68" charset="-128"/>
              </a:rPr>
              <a:t>exercice </a:t>
            </a:r>
            <a:r>
              <a:rPr kumimoji="0" lang="fr-ca" sz="2000" b="0" i="0" u="none" strike="noStrike" kern="1200" cap="none" spc="0" normalizeH="0" baseline="0" dirty="0">
                <a:ln>
                  <a:noFill/>
                </a:ln>
                <a:solidFill>
                  <a:schemeClr val="tx1"/>
                </a:solidFill>
                <a:effectLst/>
                <a:uLnTx/>
                <a:uFillTx/>
                <a:latin typeface="Calibri"/>
                <a:ea typeface="Calibri"/>
                <a:cs typeface="ＭＳ Ｐゴシック" pitchFamily="68" charset="-128"/>
              </a:rPr>
              <a:t>2022/23*.</a:t>
            </a:r>
            <a:endParaRPr kumimoji="0" lang="fr-ca" sz="2000" b="0" i="0" u="none" strike="noStrike" kern="1200" cap="none" spc="0" normalizeH="0" baseline="0" noProof="0" dirty="0">
              <a:ln>
                <a:noFill/>
              </a:ln>
              <a:effectLst/>
              <a:uLnTx/>
              <a:uFillTx/>
              <a:latin typeface="+mn-lt"/>
              <a:ea typeface="+mn-ea"/>
              <a:cs typeface="+mn-cs"/>
            </a:endParaRPr>
          </a:p>
        </p:txBody>
      </p:sp>
      <p:graphicFrame>
        <p:nvGraphicFramePr>
          <p:cNvPr id="6" name="Chart 5" descr="Graphique linéaire montrant l’augmentation de la prévalence de l’asthme en Ontario au fil du temps.">
            <a:extLst>
              <a:ext uri="{FF2B5EF4-FFF2-40B4-BE49-F238E27FC236}">
                <a16:creationId xmlns:a16="http://schemas.microsoft.com/office/drawing/2014/main" id="{C60F42C5-A095-E60A-323D-44C60B4B5A41}"/>
              </a:ext>
            </a:extLst>
          </p:cNvPr>
          <p:cNvGraphicFramePr/>
          <p:nvPr>
            <p:extLst>
              <p:ext uri="{D42A27DB-BD31-4B8C-83A1-F6EECF244321}">
                <p14:modId xmlns:p14="http://schemas.microsoft.com/office/powerpoint/2010/main" val="3364070217"/>
              </p:ext>
            </p:extLst>
          </p:nvPr>
        </p:nvGraphicFramePr>
        <p:xfrm>
          <a:off x="185578" y="1953468"/>
          <a:ext cx="11820843" cy="362929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394A245-0EF7-3ECE-794D-DB90DEEFB844}"/>
              </a:ext>
            </a:extLst>
          </p:cNvPr>
          <p:cNvSpPr/>
          <p:nvPr/>
        </p:nvSpPr>
        <p:spPr>
          <a:xfrm>
            <a:off x="52254" y="5882416"/>
            <a:ext cx="12013698" cy="923330"/>
          </a:xfrm>
          <a:prstGeom prst="rect">
            <a:avLst/>
          </a:prstGeom>
        </p:spPr>
        <p:txBody>
          <a:bodyPr wrap="square">
            <a:spAutoFit/>
          </a:bodyPr>
          <a:lstStyle/>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*Les données pour les exercices financiers 2021/22 et 2022/23 peuvent être incomplètes en raison de l’algorithme utilisé sur 2 ans pour identifier l’asthme, et les chiffres sont sujets à changement. </a:t>
            </a:r>
            <a:r>
              <a:rPr lang="fr-FR" sz="1100" b="0" i="0" u="none" baseline="0" dirty="0">
                <a:latin typeface="Calibri" panose="020F0502020204030204" pitchFamily="34" charset="0"/>
                <a:ea typeface="Calibri" panose="020F0502020204030204" pitchFamily="34" charset="0"/>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u="none" dirty="0">
              <a:latin typeface="Calibri" panose="020F0502020204030204" pitchFamily="34" charset="0"/>
              <a:cs typeface="Calibri" panose="020F0502020204030204" pitchFamily="34" charset="0"/>
            </a:endParaRPr>
          </a:p>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Remarque : Les taux sont rapportés en tant que taux bruts. </a:t>
            </a:r>
          </a:p>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Source : Système OASIS (ICES), taux bruts de prévalence de l’asthme.</a:t>
            </a:r>
          </a:p>
        </p:txBody>
      </p:sp>
    </p:spTree>
    <p:extLst>
      <p:ext uri="{BB962C8B-B14F-4D97-AF65-F5344CB8AC3E}">
        <p14:creationId xmlns:p14="http://schemas.microsoft.com/office/powerpoint/2010/main" val="377514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a:t>
            </a:r>
            <a:r>
              <a:rPr lang="fr-FR" sz="2600" noProof="0" dirty="0"/>
              <a:t>les enfants et les adolescents atteints d’asthme</a:t>
            </a:r>
            <a:r>
              <a:rPr lang="fr-CA" sz="2600" noProof="0" dirty="0"/>
              <a:t> en Ontario</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l’asthme</a:t>
            </a:r>
            <a:endParaRPr lang="fr-CA" sz="2600" noProof="0" dirty="0">
              <a:highlight>
                <a:srgbClr val="FFFF00"/>
              </a:highlight>
            </a:endParaRP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A9DAC-54AF-C6BC-90D6-CFBCB16140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B5F4D4-6F59-4B3F-00FF-33E3362D2D08}"/>
              </a:ext>
            </a:extLst>
          </p:cNvPr>
          <p:cNvSpPr>
            <a:spLocks noGrp="1"/>
          </p:cNvSpPr>
          <p:nvPr>
            <p:ph type="title"/>
          </p:nvPr>
        </p:nvSpPr>
        <p:spPr>
          <a:xfrm>
            <a:off x="552449" y="344339"/>
            <a:ext cx="11087100" cy="697541"/>
          </a:xfrm>
        </p:spPr>
        <p:txBody>
          <a:bodyPr/>
          <a:lstStyle/>
          <a:p>
            <a:pPr algn="l" rtl="0"/>
            <a:r>
              <a:rPr lang="fr-ca" sz="3600" b="1" i="0" u="none" baseline="0" dirty="0">
                <a:latin typeface="Calibri"/>
                <a:ea typeface="Calibri"/>
                <a:cs typeface="Calibri"/>
              </a:rPr>
              <a:t>Les taux d’incidence de l’asthme varient d’une région à l’autre en Ontario</a:t>
            </a:r>
          </a:p>
        </p:txBody>
      </p:sp>
      <p:sp>
        <p:nvSpPr>
          <p:cNvPr id="6" name="Text Placeholder 5">
            <a:extLst>
              <a:ext uri="{FF2B5EF4-FFF2-40B4-BE49-F238E27FC236}">
                <a16:creationId xmlns:a16="http://schemas.microsoft.com/office/drawing/2014/main" id="{83514EB3-6652-53A1-4FE9-69B33AD0349B}"/>
              </a:ext>
            </a:extLst>
          </p:cNvPr>
          <p:cNvSpPr>
            <a:spLocks noGrp="1"/>
          </p:cNvSpPr>
          <p:nvPr>
            <p:ph type="body" sz="quarter" idx="11"/>
          </p:nvPr>
        </p:nvSpPr>
        <p:spPr>
          <a:xfrm>
            <a:off x="552450" y="1327023"/>
            <a:ext cx="11087100" cy="771525"/>
          </a:xfrm>
        </p:spPr>
        <p:txBody>
          <a:bodyPr vert="horz" lIns="0" tIns="0" rIns="0" bIns="0" numCol="1" spcCol="457200" rtlCol="0" anchor="t">
            <a:noAutofit/>
          </a:bodyPr>
          <a:lstStyle/>
          <a:p>
            <a:pPr algn="l" rtl="0"/>
            <a:r>
              <a:rPr lang="fr-ca" b="0" i="0" u="none" baseline="0" dirty="0"/>
              <a:t>Dans l’exercice 2022/23*, la région du Centre a eu le taux d’incidence d’asthme le plus élevé, tandis que la région du Nord-Ouest a eu le taux d’incidence le plus faible.</a:t>
            </a:r>
          </a:p>
        </p:txBody>
      </p:sp>
      <p:graphicFrame>
        <p:nvGraphicFramePr>
          <p:cNvPr id="5" name="Chart 4" descr="Graphique à barres montrant les taux d’incidence de l’asthme au cours de l’exercice 2022-2023, par région de Santé Ontario. La région du centre a enregistré le taux le plus élevé, à 3,82 par 1 000 personnes. La région du nord-ouest avait le taux le plus faible, à 1,62 par 1 000 personnes. Le taux pour l’Ontario dans son ensemble était de 3,02 par 1 000 personnes.">
            <a:extLst>
              <a:ext uri="{FF2B5EF4-FFF2-40B4-BE49-F238E27FC236}">
                <a16:creationId xmlns:a16="http://schemas.microsoft.com/office/drawing/2014/main" id="{A76A60E3-972C-2C63-5D70-31FB32159DA9}"/>
              </a:ext>
            </a:extLst>
          </p:cNvPr>
          <p:cNvGraphicFramePr/>
          <p:nvPr>
            <p:extLst>
              <p:ext uri="{D42A27DB-BD31-4B8C-83A1-F6EECF244321}">
                <p14:modId xmlns:p14="http://schemas.microsoft.com/office/powerpoint/2010/main" val="3660086385"/>
              </p:ext>
            </p:extLst>
          </p:nvPr>
        </p:nvGraphicFramePr>
        <p:xfrm>
          <a:off x="435851" y="2040791"/>
          <a:ext cx="11320295" cy="328005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E8F8D52-075B-A6B8-1D0B-D87DEC638D1D}"/>
              </a:ext>
            </a:extLst>
          </p:cNvPr>
          <p:cNvSpPr/>
          <p:nvPr/>
        </p:nvSpPr>
        <p:spPr>
          <a:xfrm>
            <a:off x="52254" y="5543862"/>
            <a:ext cx="12015216" cy="1261884"/>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cs typeface="Calibri" panose="020F0502020204030204" pitchFamily="34" charset="0"/>
              </a:rPr>
              <a:t>*Les données pour l’exercice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spcAft>
                <a:spcPts val="600"/>
              </a:spcAft>
            </a:pPr>
            <a:r>
              <a:rPr lang="fr-ca" sz="1100" b="0" i="0" u="none" baseline="0" dirty="0">
                <a:latin typeface="+mn-lt"/>
                <a:cs typeface="Calibri" panose="020F0502020204030204" pitchFamily="34" charset="0"/>
              </a:rPr>
              <a:t>Remarques : Les taux sont rapportés en tant que taux bruts. Cette analyse utilise les anciennes limites des régions de Santé Ontario qui étaient en vigueur avant le 31 mars 2023. Dans cette définition, chaque région était conforme à l’un ou à plusieurs des anciens Réseaux locaux d’intégration des services de santé (RLISS). Les résultats de cette analyse ne seront pas comparables à l’analyse des régions effectuée à l’aide des régions harmonisées, entrées en vigueur à compter du 1</a:t>
            </a:r>
            <a:r>
              <a:rPr lang="fr-ca" sz="1100" b="0" i="0" u="none" baseline="30000" dirty="0">
                <a:latin typeface="+mn-lt"/>
                <a:cs typeface="Calibri" panose="020F0502020204030204" pitchFamily="34" charset="0"/>
              </a:rPr>
              <a:t>er</a:t>
            </a:r>
            <a:r>
              <a:rPr lang="fr-ca" sz="1100" b="0" i="0" u="none" baseline="0" dirty="0">
                <a:latin typeface="+mn-lt"/>
                <a:cs typeface="Calibri" panose="020F0502020204030204" pitchFamily="34" charset="0"/>
              </a:rPr>
              <a:t> avril 2023. Les taux rapportés par région ont été recalculés à l’aide des données du système OASIS publiées par les RLISS.</a:t>
            </a:r>
          </a:p>
          <a:p>
            <a:pPr algn="l" rtl="0">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p:txBody>
      </p:sp>
    </p:spTree>
    <p:extLst>
      <p:ext uri="{BB962C8B-B14F-4D97-AF65-F5344CB8AC3E}">
        <p14:creationId xmlns:p14="http://schemas.microsoft.com/office/powerpoint/2010/main" val="2788644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4F70-3339-3890-0799-3F3D7AD9CB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203D20-A14A-50A5-375C-5B432B3F54B2}"/>
              </a:ext>
            </a:extLst>
          </p:cNvPr>
          <p:cNvSpPr>
            <a:spLocks noGrp="1"/>
          </p:cNvSpPr>
          <p:nvPr>
            <p:ph type="title"/>
          </p:nvPr>
        </p:nvSpPr>
        <p:spPr>
          <a:xfrm>
            <a:off x="552449" y="217198"/>
            <a:ext cx="10987280" cy="886397"/>
          </a:xfrm>
        </p:spPr>
        <p:txBody>
          <a:bodyPr wrap="square">
            <a:spAutoFit/>
          </a:bodyPr>
          <a:lstStyle/>
          <a:p>
            <a:pPr algn="l" rtl="0"/>
            <a:r>
              <a:rPr lang="fr-ca" sz="3200" b="1" i="0" u="none" baseline="0" dirty="0"/>
              <a:t>Les taux d’incidence de l’asthme diminuent au fil du temps, mais ils varient toujours d’une région à l’autre en Ontario</a:t>
            </a:r>
          </a:p>
        </p:txBody>
      </p:sp>
      <p:graphicFrame>
        <p:nvGraphicFramePr>
          <p:cNvPr id="5" name="Chart 4" descr="Graphique linéaire montrant le taux d’incidence de l’asthme, par exercice et par région de Santé Ontario.">
            <a:extLst>
              <a:ext uri="{FF2B5EF4-FFF2-40B4-BE49-F238E27FC236}">
                <a16:creationId xmlns:a16="http://schemas.microsoft.com/office/drawing/2014/main" id="{A015A462-5321-1BFA-04DC-CF4284BE83D3}"/>
              </a:ext>
            </a:extLst>
          </p:cNvPr>
          <p:cNvGraphicFramePr/>
          <p:nvPr>
            <p:extLst>
              <p:ext uri="{D42A27DB-BD31-4B8C-83A1-F6EECF244321}">
                <p14:modId xmlns:p14="http://schemas.microsoft.com/office/powerpoint/2010/main" val="1154336531"/>
              </p:ext>
            </p:extLst>
          </p:nvPr>
        </p:nvGraphicFramePr>
        <p:xfrm>
          <a:off x="186247" y="1426464"/>
          <a:ext cx="11819505" cy="419016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61607CEF-0EC0-20F4-210E-61783CB1EB52}"/>
              </a:ext>
            </a:extLst>
          </p:cNvPr>
          <p:cNvSpPr/>
          <p:nvPr/>
        </p:nvSpPr>
        <p:spPr>
          <a:xfrm>
            <a:off x="52254" y="5543862"/>
            <a:ext cx="11950888" cy="1261884"/>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cs typeface="Calibri" panose="020F0502020204030204" pitchFamily="34" charset="0"/>
              </a:rPr>
              <a:t>*Les données pour les exercices financiers 2021/22 et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spcAft>
                <a:spcPts val="600"/>
              </a:spcAft>
            </a:pPr>
            <a:r>
              <a:rPr lang="fr-ca" sz="1100" b="0" i="0" u="none" baseline="0" dirty="0">
                <a:latin typeface="+mn-lt"/>
                <a:cs typeface="Calibri" panose="020F0502020204030204" pitchFamily="34" charset="0"/>
              </a:rPr>
              <a:t>Remarques : </a:t>
            </a:r>
            <a:r>
              <a:rPr lang="fr-ca" sz="1100" b="0" i="0" u="none" baseline="0" dirty="0">
                <a:latin typeface="+mn-lt"/>
                <a:ea typeface="Calibri" panose="020F0502020204030204" pitchFamily="34" charset="0"/>
                <a:cs typeface="Calibri" panose="020F0502020204030204" pitchFamily="34" charset="0"/>
              </a:rPr>
              <a:t>Les taux sont rapportés en tant que taux bruts. </a:t>
            </a:r>
            <a:r>
              <a:rPr lang="fr-ca" sz="1100" b="0" i="0" u="none" baseline="0" dirty="0">
                <a:latin typeface="+mn-lt"/>
                <a:cs typeface="Calibri" panose="020F0502020204030204" pitchFamily="34" charset="0"/>
              </a:rPr>
              <a:t>Cette analyse utilise les anciennes limites des régions de Santé Ontario qui étaient en vigueur avant le 31 mars 2023. Dans cette définition, chaque région était conforme à l’un ou à plusieurs des anciens RLISS. Les résultats de cette analyse ne seront pas comparables à l’analyse des régions effectuée à l’aide des régions harmonisées, entrées en vigueur à compter du 1</a:t>
            </a:r>
            <a:r>
              <a:rPr lang="fr-ca" sz="1100" b="0" i="0" u="none" baseline="30000" dirty="0">
                <a:latin typeface="+mn-lt"/>
                <a:cs typeface="Calibri" panose="020F0502020204030204" pitchFamily="34" charset="0"/>
              </a:rPr>
              <a:t>er</a:t>
            </a:r>
            <a:r>
              <a:rPr lang="fr-ca" sz="1100" b="0" i="0" u="none" baseline="0" dirty="0">
                <a:latin typeface="+mn-lt"/>
                <a:cs typeface="Calibri" panose="020F0502020204030204" pitchFamily="34" charset="0"/>
              </a:rPr>
              <a:t> avril 2023. Les taux rapportés par région ont été recalculés à l’aide des données du système OASIS publiées par les RLISS.</a:t>
            </a:r>
          </a:p>
          <a:p>
            <a:pPr algn="l" rtl="0">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p:txBody>
      </p:sp>
    </p:spTree>
    <p:extLst>
      <p:ext uri="{BB962C8B-B14F-4D97-AF65-F5344CB8AC3E}">
        <p14:creationId xmlns:p14="http://schemas.microsoft.com/office/powerpoint/2010/main" val="3067838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E72A-64F4-D546-75E0-DC2BC8E57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4825C-1D15-9BCF-7E5D-1521E7CF9103}"/>
              </a:ext>
            </a:extLst>
          </p:cNvPr>
          <p:cNvSpPr>
            <a:spLocks noGrp="1"/>
          </p:cNvSpPr>
          <p:nvPr>
            <p:ph type="title"/>
          </p:nvPr>
        </p:nvSpPr>
        <p:spPr>
          <a:xfrm>
            <a:off x="552450" y="209457"/>
            <a:ext cx="11020425" cy="886397"/>
          </a:xfrm>
        </p:spPr>
        <p:txBody>
          <a:bodyPr wrap="square">
            <a:spAutoFit/>
          </a:bodyPr>
          <a:lstStyle/>
          <a:p>
            <a:pPr algn="l" rtl="0"/>
            <a:r>
              <a:rPr lang="fr-ca" sz="3200" b="1" i="0" u="none" baseline="0" dirty="0"/>
              <a:t>Les taux d’incidence de l’asthme sont systématiquement plus élevés dans les zones urbaines que dans les zones rurales</a:t>
            </a:r>
          </a:p>
        </p:txBody>
      </p:sp>
      <p:sp>
        <p:nvSpPr>
          <p:cNvPr id="3" name="Text Placeholder 2">
            <a:extLst>
              <a:ext uri="{FF2B5EF4-FFF2-40B4-BE49-F238E27FC236}">
                <a16:creationId xmlns:a16="http://schemas.microsoft.com/office/drawing/2014/main" id="{E0637E09-1E52-B1C3-1865-6D02A64DA184}"/>
              </a:ext>
            </a:extLst>
          </p:cNvPr>
          <p:cNvSpPr>
            <a:spLocks noGrp="1"/>
          </p:cNvSpPr>
          <p:nvPr>
            <p:ph type="body" sz="quarter" idx="11"/>
          </p:nvPr>
        </p:nvSpPr>
        <p:spPr>
          <a:xfrm>
            <a:off x="552450" y="1335250"/>
            <a:ext cx="11087100" cy="4533900"/>
          </a:xfrm>
        </p:spPr>
        <p:txBody>
          <a:bodyPr/>
          <a:lstStyle/>
          <a:p>
            <a:pPr algn="l" rtl="0">
              <a:spcAft>
                <a:spcPts val="600"/>
              </a:spcAft>
            </a:pPr>
            <a:r>
              <a:rPr lang="fr-ca" sz="1400" b="0" i="0" u="none" baseline="0" dirty="0"/>
              <a:t>Dans l’exercice 2022/23*, le taux d’incidence de l’asthme était de 85 % plus élevé dans les zones urbaines que dans les zones rurales. </a:t>
            </a:r>
          </a:p>
          <a:p>
            <a:pPr algn="l" rtl="0">
              <a:spcAft>
                <a:spcPts val="0"/>
              </a:spcAft>
            </a:pPr>
            <a:r>
              <a:rPr lang="fr-ca" sz="1400" b="0" i="0" u="none" baseline="0" dirty="0"/>
              <a:t>Bien que les raisons de cette disparité ne soient pas complètement comprises, il existe des facteurs contributifs possibles</a:t>
            </a:r>
            <a:r>
              <a:rPr lang="fr-ca" sz="1400" b="0" i="0" u="none" baseline="30000" dirty="0"/>
              <a:t>1</a:t>
            </a:r>
            <a:r>
              <a:rPr lang="fr-ca" sz="1400" b="0" i="0" u="none" baseline="0" dirty="0"/>
              <a:t> :</a:t>
            </a:r>
            <a:endParaRPr lang="fr-ca" sz="1400" strike="sngStrike" dirty="0"/>
          </a:p>
          <a:p>
            <a:pPr marL="285750" indent="-285750" algn="l" rtl="0">
              <a:spcAft>
                <a:spcPts val="0"/>
              </a:spcAft>
              <a:buFont typeface="Arial" panose="020B0604020202020204" pitchFamily="34" charset="0"/>
              <a:buChar char="•"/>
            </a:pPr>
            <a:r>
              <a:rPr lang="fr-ca" sz="1400" b="0" i="0" u="none" baseline="0" dirty="0"/>
              <a:t>Des expositions plus élevées à l’environnement dans les zones rurales ou éloignées, qui peuvent protéger contre le développement de l’asthme.</a:t>
            </a:r>
            <a:endParaRPr lang="fr-ca" sz="1400" strike="sngStrike" dirty="0"/>
          </a:p>
          <a:p>
            <a:pPr marL="285750" indent="-285750" algn="l" rtl="0">
              <a:spcAft>
                <a:spcPts val="0"/>
              </a:spcAft>
              <a:buFont typeface="Arial" panose="020B0604020202020204" pitchFamily="34" charset="0"/>
              <a:buChar char="•"/>
            </a:pPr>
            <a:r>
              <a:rPr lang="fr-ca" sz="1400" b="0" i="0" u="none" baseline="0" dirty="0"/>
              <a:t>Les résidents des zones rurales rencontrent plus de difficultés à accéder aux services de santé que les résidents urbains, ce qui entraîne une diminution des diagnostics de l’asthme.</a:t>
            </a:r>
            <a:endParaRPr lang="fr-ca" sz="1400" baseline="30000" dirty="0"/>
          </a:p>
        </p:txBody>
      </p:sp>
      <p:graphicFrame>
        <p:nvGraphicFramePr>
          <p:cNvPr id="7" name="Chart 6" descr="Graphique linéaire montrant le taux d’incidence de l’asthme, par exercice et par ruralité.">
            <a:extLst>
              <a:ext uri="{FF2B5EF4-FFF2-40B4-BE49-F238E27FC236}">
                <a16:creationId xmlns:a16="http://schemas.microsoft.com/office/drawing/2014/main" id="{512051E7-791C-DA87-DF3E-02A21B56873A}"/>
              </a:ext>
            </a:extLst>
          </p:cNvPr>
          <p:cNvGraphicFramePr/>
          <p:nvPr>
            <p:extLst>
              <p:ext uri="{D42A27DB-BD31-4B8C-83A1-F6EECF244321}">
                <p14:modId xmlns:p14="http://schemas.microsoft.com/office/powerpoint/2010/main" val="236977253"/>
              </p:ext>
            </p:extLst>
          </p:nvPr>
        </p:nvGraphicFramePr>
        <p:xfrm>
          <a:off x="619125" y="2459736"/>
          <a:ext cx="10953750" cy="284378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35FF405A-B670-1CDF-B077-0166542B2D30}"/>
              </a:ext>
            </a:extLst>
          </p:cNvPr>
          <p:cNvSpPr/>
          <p:nvPr/>
        </p:nvSpPr>
        <p:spPr>
          <a:xfrm>
            <a:off x="52254" y="5470496"/>
            <a:ext cx="12001178" cy="1338828"/>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cs typeface="Calibri" panose="020F0502020204030204" pitchFamily="34" charset="0"/>
              </a:rPr>
              <a:t>*Les données pour les exercices financiers 2021/22 et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spcAft>
                <a:spcPts val="600"/>
              </a:spcAft>
            </a:pPr>
            <a:r>
              <a:rPr lang="fr-ca" sz="1100" b="0" i="0" u="none" baseline="0" dirty="0">
                <a:latin typeface="+mn-lt"/>
                <a:cs typeface="Calibri" panose="020F0502020204030204" pitchFamily="34" charset="0"/>
              </a:rPr>
              <a:t>Remarque : Les taux sont rapportés en tant que taux bruts. </a:t>
            </a:r>
          </a:p>
          <a:p>
            <a:pPr algn="l" rtl="0">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a:p>
            <a:pPr algn="l" rtl="0">
              <a:spcAft>
                <a:spcPts val="600"/>
              </a:spcAft>
            </a:pPr>
            <a:r>
              <a:rPr lang="fr-ca" sz="1100" b="0" i="0" u="none" baseline="0" dirty="0">
                <a:latin typeface="+mn-lt"/>
                <a:cs typeface="Calibri" panose="020F0502020204030204" pitchFamily="34" charset="0"/>
              </a:rPr>
              <a:t>Référence : 1. Institut canadien d’information sur la santé. Hospitalisations liées à l’asthme chez les enfants et les jeunes au Canada : tendances et inégalités [Internet]. Ottawa (ON) : L’Institut; 201</a:t>
            </a:r>
            <a:r>
              <a:rPr lang="fr-ca" sz="1100" u="none" dirty="0">
                <a:latin typeface="+mn-lt"/>
                <a:cs typeface="Calibri" panose="020F0502020204030204" pitchFamily="34" charset="0"/>
              </a:rPr>
              <a:t>8 </a:t>
            </a:r>
            <a:r>
              <a:rPr lang="fr-ca" sz="1100" b="0" i="0" u="none" baseline="0" dirty="0">
                <a:latin typeface="+mn-lt"/>
                <a:cs typeface="Calibri" panose="020F0502020204030204" pitchFamily="34" charset="0"/>
              </a:rPr>
              <a:t>[cité le 20 janvier 2025]. Accessible au lien suivant : </a:t>
            </a:r>
            <a:r>
              <a:rPr lang="fr-ca" sz="1100" b="0" i="0" u="none" baseline="0" dirty="0">
                <a:latin typeface="+mn-lt"/>
                <a:cs typeface="Calibri" panose="020F0502020204030204" pitchFamily="34" charset="0"/>
                <a:hlinkClick r:id="rId4"/>
              </a:rPr>
              <a:t>https://www.cihi.ca/sites/default/files/document/asthma-hospitalization-children-2018-chartbook-fr-web.pdf</a:t>
            </a:r>
            <a:endParaRPr lang="fr-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170744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1F0E-113B-EFD4-7A01-607F04055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4BEC6-B762-0FC8-9442-AF2ACBEC216F}"/>
              </a:ext>
            </a:extLst>
          </p:cNvPr>
          <p:cNvSpPr>
            <a:spLocks noGrp="1"/>
          </p:cNvSpPr>
          <p:nvPr>
            <p:ph type="title"/>
          </p:nvPr>
        </p:nvSpPr>
        <p:spPr>
          <a:xfrm>
            <a:off x="533400" y="297447"/>
            <a:ext cx="10951464" cy="747897"/>
          </a:xfrm>
        </p:spPr>
        <p:txBody>
          <a:bodyPr wrap="square">
            <a:spAutoFit/>
          </a:bodyPr>
          <a:lstStyle/>
          <a:p>
            <a:pPr algn="l" rtl="0"/>
            <a:r>
              <a:rPr lang="fr-ca" sz="2700" b="1" i="0" u="none" baseline="0" dirty="0"/>
              <a:t>Les taux de visites aux services d’urgence (SU) directement liées à l’asthme varient d’une région à l’autre en Ontario et selon les groupes d’âge</a:t>
            </a:r>
          </a:p>
        </p:txBody>
      </p:sp>
      <p:sp>
        <p:nvSpPr>
          <p:cNvPr id="4" name="Text Placeholder 3">
            <a:extLst>
              <a:ext uri="{FF2B5EF4-FFF2-40B4-BE49-F238E27FC236}">
                <a16:creationId xmlns:a16="http://schemas.microsoft.com/office/drawing/2014/main" id="{47A7179B-69E8-F009-562F-0B0FBE7DAF68}"/>
              </a:ext>
            </a:extLst>
          </p:cNvPr>
          <p:cNvSpPr>
            <a:spLocks noGrp="1"/>
          </p:cNvSpPr>
          <p:nvPr>
            <p:ph type="body" sz="quarter" idx="11"/>
          </p:nvPr>
        </p:nvSpPr>
        <p:spPr>
          <a:xfrm>
            <a:off x="533400" y="1397748"/>
            <a:ext cx="11087100" cy="4533900"/>
          </a:xfrm>
        </p:spPr>
        <p:txBody>
          <a:bodyPr/>
          <a:lstStyle/>
          <a:p>
            <a:pPr algn="l" rtl="0"/>
            <a:r>
              <a:rPr lang="fr-ca" sz="1800" b="0" i="0" u="none" baseline="0" dirty="0">
                <a:latin typeface="+mj-lt"/>
                <a:ea typeface="+mj-lt"/>
                <a:cs typeface="+mj-lt"/>
              </a:rPr>
              <a:t>Dans l’exercice 2022/23*, la région du Nord-Ouest a enregistré le taux le plus élevé de visites aux SU pour l’asthme. Le taux le plus élevé de visites aux SU pour l’asthme était chez les enfants de 0 </a:t>
            </a:r>
            <a:r>
              <a:rPr lang="fr-ca" sz="1800" b="0" i="0" u="none" baseline="0" dirty="0">
                <a:latin typeface="+mj-lt"/>
                <a:cs typeface="Calibri" panose="020F0502020204030204" pitchFamily="34" charset="0"/>
              </a:rPr>
              <a:t>à</a:t>
            </a:r>
            <a:r>
              <a:rPr lang="fr-ca" sz="1800" b="0" i="0" u="none" baseline="0" dirty="0">
                <a:latin typeface="+mj-lt"/>
                <a:ea typeface="+mj-lt"/>
                <a:cs typeface="+mj-lt"/>
              </a:rPr>
              <a:t> 4 ans et représentait environ 24 % de toutes les visites aux SU pour l’asthme parmi tous les groupes d’âge (c.-à-d. de 0 </a:t>
            </a:r>
            <a:r>
              <a:rPr lang="fr-ca" sz="1800" b="0" i="0" u="none" baseline="0" dirty="0">
                <a:latin typeface="+mj-lt"/>
                <a:cs typeface="Calibri" panose="020F0502020204030204" pitchFamily="34" charset="0"/>
              </a:rPr>
              <a:t>à</a:t>
            </a:r>
            <a:r>
              <a:rPr lang="fr-ca" sz="1800" b="0" i="0" u="none" baseline="0" dirty="0">
                <a:latin typeface="+mj-lt"/>
                <a:ea typeface="+mj-lt"/>
                <a:cs typeface="+mj-lt"/>
              </a:rPr>
              <a:t> 99 ans).</a:t>
            </a:r>
            <a:endParaRPr lang="fr-ca" sz="1800" dirty="0">
              <a:latin typeface="+mj-lt"/>
              <a:ea typeface="Calibri"/>
              <a:cs typeface="Calibri"/>
            </a:endParaRPr>
          </a:p>
        </p:txBody>
      </p:sp>
      <p:graphicFrame>
        <p:nvGraphicFramePr>
          <p:cNvPr id="7" name="Chart 6" descr="Graphique à barres montrant les taux de visites aux services d’urgence liées à l’asthme au cours de l’exercice 2022-2023, par région de Santé Ontario. La région du nord-ouest a enregistré le taux le plus élevé, à 2,1 par 100 personnes asthmatiques. Les régions du centre et de Toronto ont enregistré les taux les plus faibles, à 1 par 100 personnes asthmatiques. Le taux pour l’Ontario dans son ensemble était de 1,2 par 100 personnes asthmatiques.">
            <a:extLst>
              <a:ext uri="{FF2B5EF4-FFF2-40B4-BE49-F238E27FC236}">
                <a16:creationId xmlns:a16="http://schemas.microsoft.com/office/drawing/2014/main" id="{E117E9FF-C696-9917-8653-F0CFA785CD7C}"/>
              </a:ext>
            </a:extLst>
          </p:cNvPr>
          <p:cNvGraphicFramePr/>
          <p:nvPr>
            <p:extLst>
              <p:ext uri="{D42A27DB-BD31-4B8C-83A1-F6EECF244321}">
                <p14:modId xmlns:p14="http://schemas.microsoft.com/office/powerpoint/2010/main" val="3068339624"/>
              </p:ext>
            </p:extLst>
          </p:nvPr>
        </p:nvGraphicFramePr>
        <p:xfrm>
          <a:off x="150796" y="2349146"/>
          <a:ext cx="7278346" cy="3111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Graphique à barres montrant les taux de visites aux services d’urgence liées à l’asthme pour l’exercice 2022-2023, par groupe d’âge. Les enfants de 0 à 4 ans avaient un taux de 12,7 par 100 habitants de l’Ontario. Le taux pour tous les groupes d’âge (0 à 99 ans) était de 1,2 par 100 habitants de l’Ontario.">
            <a:extLst>
              <a:ext uri="{FF2B5EF4-FFF2-40B4-BE49-F238E27FC236}">
                <a16:creationId xmlns:a16="http://schemas.microsoft.com/office/drawing/2014/main" id="{8A928D39-864D-4D82-A6F2-5325BD2A9133}"/>
              </a:ext>
            </a:extLst>
          </p:cNvPr>
          <p:cNvGraphicFramePr/>
          <p:nvPr>
            <p:extLst>
              <p:ext uri="{D42A27DB-BD31-4B8C-83A1-F6EECF244321}">
                <p14:modId xmlns:p14="http://schemas.microsoft.com/office/powerpoint/2010/main" val="470045887"/>
              </p:ext>
            </p:extLst>
          </p:nvPr>
        </p:nvGraphicFramePr>
        <p:xfrm>
          <a:off x="7644246" y="2349147"/>
          <a:ext cx="4396958" cy="3111105"/>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6238BE27-CF71-CCF3-D4AE-9B42510EBD0D}"/>
              </a:ext>
            </a:extLst>
          </p:cNvPr>
          <p:cNvSpPr/>
          <p:nvPr/>
        </p:nvSpPr>
        <p:spPr>
          <a:xfrm>
            <a:off x="52254" y="5567613"/>
            <a:ext cx="11973508" cy="1261884"/>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ea typeface="MS PGothic"/>
                <a:cs typeface="Calibri"/>
              </a:rPr>
              <a:t>*Les données pour l’exercice 2022/23 peuvent être incomplètes en raison de l’algorithme utilisé sur 2 ans pour identifier l’asthme, et les chiffres sont sujets à changement. </a:t>
            </a:r>
            <a:r>
              <a:rPr lang="fr-FR" sz="1100" b="0" i="0" u="none" baseline="0" dirty="0">
                <a:latin typeface="+mn-lt"/>
                <a:ea typeface="MS PGothic"/>
                <a:cs typeface="Calibri"/>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ea typeface="MS PGothic"/>
              <a:cs typeface="Calibri"/>
            </a:endParaRPr>
          </a:p>
          <a:p>
            <a:pPr algn="l" rtl="0">
              <a:spcAft>
                <a:spcPts val="600"/>
              </a:spcAft>
            </a:pPr>
            <a:r>
              <a:rPr lang="fr-ca" sz="1100" b="0" i="0" u="none" baseline="0" dirty="0">
                <a:latin typeface="+mn-lt"/>
                <a:ea typeface="MS PGothic"/>
                <a:cs typeface="Calibri"/>
              </a:rPr>
              <a:t>Remarques : Les taux sont rapportés en tant que taux bruts. Cette analyse utilise les anciennes limites des régions de Santé Ontario qui étaient en vigueur avant le 31 mars 2023. Dans cette définition, chaque région était conforme à l’un ou à plusieurs des anciens RLISS. Les résultats de cette analyse ne seront pas comparables à l’analyse des régions effectuée à l’aide des régions harmonisées, entrées en vigueur à compter du 1</a:t>
            </a:r>
            <a:r>
              <a:rPr lang="fr-ca" sz="1100" b="0" i="0" u="none" baseline="30000" dirty="0">
                <a:latin typeface="+mn-lt"/>
                <a:ea typeface="MS PGothic"/>
                <a:cs typeface="Calibri"/>
              </a:rPr>
              <a:t>er</a:t>
            </a:r>
            <a:r>
              <a:rPr lang="fr-ca" sz="1100" b="0" i="0" u="none" baseline="0" dirty="0">
                <a:latin typeface="+mn-lt"/>
                <a:ea typeface="MS PGothic"/>
                <a:cs typeface="Calibri"/>
              </a:rPr>
              <a:t> avril 2023. Les taux rapportés par région ont été recalculés à l’aide des données du système OASIS publiées par les RLISS.</a:t>
            </a:r>
          </a:p>
          <a:p>
            <a:pPr algn="l" rtl="0">
              <a:spcAft>
                <a:spcPts val="600"/>
              </a:spcAft>
            </a:pPr>
            <a:r>
              <a:rPr lang="fr-ca" sz="1100" b="0" i="0" u="none" baseline="0" dirty="0">
                <a:latin typeface="+mn-lt"/>
                <a:ea typeface="MS PGothic"/>
                <a:cs typeface="Calibri"/>
              </a:rPr>
              <a:t>Source : Statistiques rapportées par le système OASIS et données fournies par l’ICES, Ontario.</a:t>
            </a:r>
          </a:p>
        </p:txBody>
      </p:sp>
    </p:spTree>
    <p:extLst>
      <p:ext uri="{BB962C8B-B14F-4D97-AF65-F5344CB8AC3E}">
        <p14:creationId xmlns:p14="http://schemas.microsoft.com/office/powerpoint/2010/main" val="135985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6A34-608B-7FCE-9286-544BA2B6CA45}"/>
              </a:ext>
            </a:extLst>
          </p:cNvPr>
          <p:cNvSpPr>
            <a:spLocks noGrp="1"/>
          </p:cNvSpPr>
          <p:nvPr>
            <p:ph type="title"/>
          </p:nvPr>
        </p:nvSpPr>
        <p:spPr>
          <a:xfrm>
            <a:off x="549641" y="167608"/>
            <a:ext cx="11339263" cy="997196"/>
          </a:xfrm>
        </p:spPr>
        <p:txBody>
          <a:bodyPr>
            <a:spAutoFit/>
          </a:bodyPr>
          <a:lstStyle/>
          <a:p>
            <a:pPr algn="l" rtl="0"/>
            <a:r>
              <a:rPr lang="fr-ca" sz="3600" b="1" i="0" u="none" baseline="0" dirty="0"/>
              <a:t>Les hospitalisations directement liées à l’asthme sont les plus élevées chez les enfants les plus jeunes</a:t>
            </a:r>
          </a:p>
        </p:txBody>
      </p:sp>
      <p:sp>
        <p:nvSpPr>
          <p:cNvPr id="4" name="Text Placeholder 3">
            <a:extLst>
              <a:ext uri="{FF2B5EF4-FFF2-40B4-BE49-F238E27FC236}">
                <a16:creationId xmlns:a16="http://schemas.microsoft.com/office/drawing/2014/main" id="{3CE3CCF7-AEF3-4C94-8419-2F5FCF8E1181}"/>
              </a:ext>
            </a:extLst>
          </p:cNvPr>
          <p:cNvSpPr>
            <a:spLocks noGrp="1"/>
          </p:cNvSpPr>
          <p:nvPr>
            <p:ph type="body" sz="quarter" idx="11"/>
          </p:nvPr>
        </p:nvSpPr>
        <p:spPr>
          <a:xfrm>
            <a:off x="549641" y="1453665"/>
            <a:ext cx="10927984" cy="984885"/>
          </a:xfrm>
        </p:spPr>
        <p:txBody>
          <a:bodyPr wrap="square">
            <a:spAutoFit/>
          </a:bodyPr>
          <a:lstStyle/>
          <a:p>
            <a:pPr algn="l" rtl="0">
              <a:spcAft>
                <a:spcPts val="600"/>
              </a:spcAft>
            </a:pPr>
            <a:r>
              <a:rPr lang="fr-ca" sz="1600" b="0" i="0" u="none" baseline="0" dirty="0"/>
              <a:t>Dans l’exercice </a:t>
            </a:r>
            <a:r>
              <a:rPr lang="fr-ca" sz="1600" b="0" i="0" u="none" baseline="0" dirty="0">
                <a:effectLst/>
              </a:rPr>
              <a:t>2022</a:t>
            </a:r>
            <a:r>
              <a:rPr lang="fr-ca" sz="1600" b="0" i="0" u="none" baseline="0" dirty="0"/>
              <a:t>/</a:t>
            </a:r>
            <a:r>
              <a:rPr lang="fr-ca" sz="1600" b="0" i="0" u="none" baseline="0" dirty="0">
                <a:effectLst/>
              </a:rPr>
              <a:t>23*, les hôpitaux de l’Ontario ont enregistré une augmentation significative des séjours hospitaliers en raison de maladies respiratoires chez les personnes de moins de 18 ans</a:t>
            </a:r>
            <a:r>
              <a:rPr lang="fr-ca" sz="1600" b="0" i="0" u="none" baseline="30000" dirty="0">
                <a:effectLst/>
              </a:rPr>
              <a:t>1</a:t>
            </a:r>
            <a:r>
              <a:rPr lang="fr-ca" sz="1600" b="0" i="0" u="none" baseline="0" dirty="0">
                <a:effectLst/>
              </a:rPr>
              <a:t>.</a:t>
            </a:r>
            <a:r>
              <a:rPr lang="fr-ca" sz="1600" b="0" i="0" u="none" baseline="0" dirty="0"/>
              <a:t> Les hospitalisations liées à l’asthme ont </a:t>
            </a:r>
            <a:r>
              <a:rPr lang="fr-ca" sz="1600" b="0" i="0" u="none" baseline="0" dirty="0">
                <a:effectLst/>
              </a:rPr>
              <a:t>presque doublé par rapport à l’année précédente chez les 0 </a:t>
            </a:r>
            <a:r>
              <a:rPr lang="fr-ca" sz="1600" b="0" i="0" u="none" baseline="0" dirty="0">
                <a:effectLst/>
                <a:latin typeface="Calibri" panose="020F0502020204030204" pitchFamily="34" charset="0"/>
                <a:ea typeface="Calibri" panose="020F0502020204030204" pitchFamily="34" charset="0"/>
                <a:cs typeface="Calibri" panose="020F0502020204030204" pitchFamily="34" charset="0"/>
              </a:rPr>
              <a:t>à</a:t>
            </a:r>
            <a:r>
              <a:rPr lang="fr-ca" sz="1600" b="0" i="0" u="none" baseline="0" dirty="0">
                <a:effectLst/>
              </a:rPr>
              <a:t> 14</a:t>
            </a:r>
            <a:r>
              <a:rPr lang="fr-ca" sz="1600" b="0" i="0" u="none" baseline="0" dirty="0"/>
              <a:t> </a:t>
            </a:r>
            <a:r>
              <a:rPr lang="fr-ca" sz="1600" b="0" i="0" u="none" baseline="0" dirty="0">
                <a:effectLst/>
              </a:rPr>
              <a:t>ans. Les taux d’hospitalisations liées à l’asthme </a:t>
            </a:r>
            <a:r>
              <a:rPr lang="fr-ca" sz="1600" b="0" i="0" u="none" baseline="0" dirty="0"/>
              <a:t>plus élevés</a:t>
            </a:r>
            <a:r>
              <a:rPr lang="fr-ca" sz="1600" b="0" i="0" u="none" baseline="0" dirty="0">
                <a:effectLst/>
              </a:rPr>
              <a:t> observés chez les enfants les plus jeunes peuvent être attribuables à des </a:t>
            </a:r>
            <a:r>
              <a:rPr lang="fr-ca" sz="1600" b="0" i="0" u="none" baseline="0" dirty="0"/>
              <a:t>difficultés dans le diagnostic</a:t>
            </a:r>
            <a:r>
              <a:rPr lang="fr-ca" sz="1600" b="0" i="0" u="none" baseline="0" dirty="0">
                <a:effectLst/>
              </a:rPr>
              <a:t> et le traitement de l’asthme dans ce groupe d’âge</a:t>
            </a:r>
            <a:r>
              <a:rPr lang="fr-ca" sz="1600" b="0" i="0" u="none" baseline="30000" dirty="0">
                <a:effectLst/>
              </a:rPr>
              <a:t>2</a:t>
            </a:r>
            <a:r>
              <a:rPr lang="fr-ca" sz="1600" b="0" i="0" u="none" baseline="0" dirty="0">
                <a:effectLst/>
              </a:rPr>
              <a:t>.</a:t>
            </a:r>
          </a:p>
        </p:txBody>
      </p:sp>
      <p:graphicFrame>
        <p:nvGraphicFramePr>
          <p:cNvPr id="8" name="Chart 7" descr="Graphique linéaire montrant le nombre d’hospitalisations pour l’asthme, par exercice et par groupe d’âge.">
            <a:extLst>
              <a:ext uri="{FF2B5EF4-FFF2-40B4-BE49-F238E27FC236}">
                <a16:creationId xmlns:a16="http://schemas.microsoft.com/office/drawing/2014/main" id="{FA012DA6-3997-C11D-C0EF-86078FDAD15B}"/>
              </a:ext>
            </a:extLst>
          </p:cNvPr>
          <p:cNvGraphicFramePr/>
          <p:nvPr>
            <p:extLst>
              <p:ext uri="{D42A27DB-BD31-4B8C-83A1-F6EECF244321}">
                <p14:modId xmlns:p14="http://schemas.microsoft.com/office/powerpoint/2010/main" val="1966587639"/>
              </p:ext>
            </p:extLst>
          </p:nvPr>
        </p:nvGraphicFramePr>
        <p:xfrm>
          <a:off x="490537" y="2386583"/>
          <a:ext cx="11210926" cy="267937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F047E8B-3C30-F65A-A728-E5A4A4DCC31C}"/>
              </a:ext>
            </a:extLst>
          </p:cNvPr>
          <p:cNvSpPr/>
          <p:nvPr/>
        </p:nvSpPr>
        <p:spPr>
          <a:xfrm>
            <a:off x="52254" y="5225826"/>
            <a:ext cx="11951430" cy="1579920"/>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lnSpc>
                <a:spcPts val="1300"/>
              </a:lnSpc>
              <a:spcAft>
                <a:spcPts val="600"/>
              </a:spcAft>
            </a:pPr>
            <a:r>
              <a:rPr lang="fr-ca" sz="1100" b="0" i="0" u="none" baseline="0" dirty="0">
                <a:latin typeface="+mn-lt"/>
                <a:cs typeface="Calibri" panose="020F0502020204030204" pitchFamily="34" charset="0"/>
              </a:rPr>
              <a:t>*Les données pour les exercices financiers 2021/22 et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lnSpc>
                <a:spcPts val="1300"/>
              </a:lnSpc>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a:p>
            <a:pPr algn="l" rtl="0">
              <a:lnSpc>
                <a:spcPts val="1300"/>
              </a:lnSpc>
              <a:spcAft>
                <a:spcPts val="0"/>
              </a:spcAft>
            </a:pPr>
            <a:r>
              <a:rPr lang="fr-ca" sz="1100" b="0" i="0" u="none" baseline="0" dirty="0">
                <a:latin typeface="+mn-lt"/>
                <a:cs typeface="Calibri" panose="020F0502020204030204" pitchFamily="34" charset="0"/>
              </a:rPr>
              <a:t>Références :</a:t>
            </a:r>
          </a:p>
          <a:p>
            <a:pPr marL="228600" indent="-228600" algn="l" rtl="0">
              <a:lnSpc>
                <a:spcPts val="1300"/>
              </a:lnSpc>
              <a:spcAft>
                <a:spcPts val="0"/>
              </a:spcAft>
              <a:buFont typeface="+mj-lt"/>
              <a:buAutoNum type="arabicPeriod"/>
            </a:pPr>
            <a:r>
              <a:rPr lang="fr-ca" sz="1100" b="0" i="0" u="none" baseline="0" dirty="0">
                <a:latin typeface="+mn-lt"/>
                <a:cs typeface="Calibri" panose="020F0502020204030204" pitchFamily="34" charset="0"/>
              </a:rPr>
              <a:t>Institut canadien d’information sur la santé. Les hospitalisations pour des maladies respiratoires augmentent chez les enfants au Canada [Internet]. Ottawa (ON) : L’Institut; 22 février 2024 [cité le 25 novembre 2024]. Accessible au lien suivant : </a:t>
            </a:r>
            <a:r>
              <a:rPr lang="fr-ca" sz="1100" b="0" i="0" u="none" baseline="0" dirty="0">
                <a:latin typeface="+mn-lt"/>
                <a:cs typeface="Calibri" panose="020F0502020204030204" pitchFamily="34" charset="0"/>
                <a:hlinkClick r:id="rId4"/>
              </a:rPr>
              <a:t>https://www.cihi.ca/fr/nouvelles/les-hospitalisations-pour-des-maladies-respiratoires-augmentent-chez-les-enfants-au</a:t>
            </a:r>
            <a:endParaRPr lang="fr-ca" sz="1100" u="none" dirty="0">
              <a:latin typeface="+mn-lt"/>
              <a:cs typeface="Calibri" panose="020F0502020204030204" pitchFamily="34" charset="0"/>
            </a:endParaRPr>
          </a:p>
          <a:p>
            <a:pPr marL="228600" indent="-228600" algn="l" rtl="0">
              <a:lnSpc>
                <a:spcPts val="1300"/>
              </a:lnSpc>
              <a:spcAft>
                <a:spcPts val="0"/>
              </a:spcAft>
              <a:buFont typeface="+mj-lt"/>
              <a:buAutoNum type="arabicPeriod"/>
            </a:pPr>
            <a:r>
              <a:rPr lang="fr-ca" sz="1100" b="0" i="0" u="none" baseline="0" dirty="0">
                <a:latin typeface="+mn-lt"/>
                <a:cs typeface="Calibri" panose="020F0502020204030204" pitchFamily="34" charset="0"/>
              </a:rPr>
              <a:t>Institut canadien d’information sur la santé. Hospitalisations liées à l’asthme chez les enfants et les jeunes au Canada : tendances et inégalités [Internet]. Ottawa (ON) : L’Institut; 2018 [cité le 20 janvier 2025]. Accessible au lien suivant : </a:t>
            </a:r>
            <a:r>
              <a:rPr lang="fr-ca" sz="1100" b="0" i="0" u="none" baseline="0" dirty="0">
                <a:latin typeface="+mn-lt"/>
                <a:cs typeface="Calibri" panose="020F0502020204030204" pitchFamily="34" charset="0"/>
                <a:hlinkClick r:id="rId5"/>
              </a:rPr>
              <a:t>https://www.cihi.ca/sites/default/files/document/asthma-hospitalization-children-2018-chartbook-fr-web.pdf</a:t>
            </a:r>
            <a:endParaRPr lang="fr-ca" sz="1100" u="none" dirty="0">
              <a:latin typeface="+mn-lt"/>
              <a:cs typeface="Calibri" panose="020F0502020204030204" pitchFamily="34" charset="0"/>
            </a:endParaRPr>
          </a:p>
        </p:txBody>
      </p:sp>
    </p:spTree>
    <p:extLst>
      <p:ext uri="{BB962C8B-B14F-4D97-AF65-F5344CB8AC3E}">
        <p14:creationId xmlns:p14="http://schemas.microsoft.com/office/powerpoint/2010/main" val="221549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5B83-1B40-B74B-F629-733622BAD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2A597-AD0F-B611-0D75-57869921E11C}"/>
              </a:ext>
            </a:extLst>
          </p:cNvPr>
          <p:cNvSpPr>
            <a:spLocks noGrp="1"/>
          </p:cNvSpPr>
          <p:nvPr>
            <p:ph type="title"/>
          </p:nvPr>
        </p:nvSpPr>
        <p:spPr>
          <a:xfrm>
            <a:off x="549363" y="212591"/>
            <a:ext cx="11081805" cy="886397"/>
          </a:xfrm>
        </p:spPr>
        <p:txBody>
          <a:bodyPr wrap="square">
            <a:spAutoFit/>
          </a:bodyPr>
          <a:lstStyle/>
          <a:p>
            <a:pPr algn="l" rtl="0"/>
            <a:r>
              <a:rPr lang="fr-ca" sz="3200" b="1" i="0" u="none" baseline="0" dirty="0"/>
              <a:t>Les taux d’hospitalisations directement liées à l’asthme varient d’une région à l’autre en Ontario et selon les groupes d’âge</a:t>
            </a:r>
          </a:p>
        </p:txBody>
      </p:sp>
      <p:sp>
        <p:nvSpPr>
          <p:cNvPr id="8" name="Text Placeholder 5">
            <a:extLst>
              <a:ext uri="{FF2B5EF4-FFF2-40B4-BE49-F238E27FC236}">
                <a16:creationId xmlns:a16="http://schemas.microsoft.com/office/drawing/2014/main" id="{6B0E4EDD-3699-5B98-A041-C31700E23B8D}"/>
              </a:ext>
            </a:extLst>
          </p:cNvPr>
          <p:cNvSpPr txBox="1">
            <a:spLocks/>
          </p:cNvSpPr>
          <p:nvPr/>
        </p:nvSpPr>
        <p:spPr>
          <a:xfrm>
            <a:off x="549363" y="1369450"/>
            <a:ext cx="11193358" cy="830997"/>
          </a:xfrm>
          <a:prstGeom prst="rect">
            <a:avLst/>
          </a:prstGeom>
        </p:spPr>
        <p:txBody>
          <a:bodyPr vert="horz" wrap="square" lIns="0" tIns="0" rIns="0" bIns="0" numCol="1" spcCol="45720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Dans l’exercice 2022/23*, le taux d’hospitalisations liées à l’asthme chez les personnes de tous âges confondus était le plus élevé dans les régions de Toronto et du Nord-Ouest. Le taux le plus élevé d’hospitalisations liées à l’asthme a été enregistré chez les enfants de moins de 5 ans</a:t>
            </a:r>
            <a:r>
              <a:rPr lang="fr-ca" sz="1800" b="0" i="0" u="none" baseline="30000" dirty="0"/>
              <a:t>1</a:t>
            </a:r>
            <a:r>
              <a:rPr lang="fr-ca" sz="1800" b="0" i="0" u="none" baseline="0" dirty="0"/>
              <a:t>.</a:t>
            </a:r>
            <a:endParaRPr lang="fr-ca" sz="1800" baseline="30000" dirty="0">
              <a:ea typeface="Calibri"/>
              <a:cs typeface="Calibri"/>
            </a:endParaRPr>
          </a:p>
        </p:txBody>
      </p:sp>
      <p:graphicFrame>
        <p:nvGraphicFramePr>
          <p:cNvPr id="11" name="Chart 10" descr="Graphique à barres montrant les taux d’hospitalisation pour l’asthme pour l’exercice 2022-2023, par région de Santé Ontario. Toronto et la région du nord-ouest ont enregistré les taux les plus élevés, à 0,8 par 100 personnes asthmatiques. Les régions de l’ouest, de l’est et du nord-est ont enregistré les taux les plus faibles, à 0,5 par 100 personnes asthmatiques. Le taux pour l’Ontario dans son ensemble était de 0,6 par 100 personnes asthmatiques.">
            <a:extLst>
              <a:ext uri="{FF2B5EF4-FFF2-40B4-BE49-F238E27FC236}">
                <a16:creationId xmlns:a16="http://schemas.microsoft.com/office/drawing/2014/main" id="{5F9A3368-49B6-A93B-284B-338CC0E472E6}"/>
              </a:ext>
            </a:extLst>
          </p:cNvPr>
          <p:cNvGraphicFramePr/>
          <p:nvPr>
            <p:extLst>
              <p:ext uri="{D42A27DB-BD31-4B8C-83A1-F6EECF244321}">
                <p14:modId xmlns:p14="http://schemas.microsoft.com/office/powerpoint/2010/main" val="1114274771"/>
              </p:ext>
            </p:extLst>
          </p:nvPr>
        </p:nvGraphicFramePr>
        <p:xfrm>
          <a:off x="127548" y="2222205"/>
          <a:ext cx="7120277" cy="28548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descr="Graphique à barres montrant les taux d’hospitalisation pour l’asthme pour l’exercice 2022-2023, par groupe d’âge. Les enfants de 0 à 4 ans avaient un taux de 6,6 par 100 personnes asthmatiques. Le taux pour tous les groupes d’âge (0 à 99 ans) était de 0,6 par 100 personnes asthmatiques.">
            <a:extLst>
              <a:ext uri="{FF2B5EF4-FFF2-40B4-BE49-F238E27FC236}">
                <a16:creationId xmlns:a16="http://schemas.microsoft.com/office/drawing/2014/main" id="{BD28544C-E8D0-8381-486A-9A814EFD398C}"/>
              </a:ext>
            </a:extLst>
          </p:cNvPr>
          <p:cNvGraphicFramePr/>
          <p:nvPr>
            <p:extLst>
              <p:ext uri="{D42A27DB-BD31-4B8C-83A1-F6EECF244321}">
                <p14:modId xmlns:p14="http://schemas.microsoft.com/office/powerpoint/2010/main" val="404360117"/>
              </p:ext>
            </p:extLst>
          </p:nvPr>
        </p:nvGraphicFramePr>
        <p:xfrm>
          <a:off x="7084193" y="2222205"/>
          <a:ext cx="4980259" cy="2854894"/>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C6345AD1-D748-6335-2F3D-184F5B7598CA}"/>
              </a:ext>
            </a:extLst>
          </p:cNvPr>
          <p:cNvSpPr/>
          <p:nvPr/>
        </p:nvSpPr>
        <p:spPr>
          <a:xfrm>
            <a:off x="52254" y="5155660"/>
            <a:ext cx="12009588" cy="1677382"/>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cs typeface="Calibri" panose="020F0502020204030204" pitchFamily="34" charset="0"/>
              </a:rPr>
              <a:t>*Les données pour l’exercice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spcAft>
                <a:spcPts val="600"/>
              </a:spcAft>
            </a:pPr>
            <a:r>
              <a:rPr lang="fr-ca" sz="1100" b="0" i="0" u="none" baseline="0" dirty="0">
                <a:latin typeface="+mn-lt"/>
                <a:ea typeface="+mn-lt"/>
                <a:cs typeface="+mn-lt"/>
              </a:rPr>
              <a:t>Remarques : </a:t>
            </a:r>
            <a:r>
              <a:rPr lang="fr-ca" sz="1100" b="0" i="0" u="none" baseline="0" dirty="0">
                <a:latin typeface="+mn-lt"/>
                <a:cs typeface="Calibri" panose="020F0502020204030204" pitchFamily="34" charset="0"/>
              </a:rPr>
              <a:t>Les taux sont rapportés en tant que taux </a:t>
            </a:r>
            <a:r>
              <a:rPr lang="fr-ca" sz="1100" b="0" i="0" u="none" baseline="0" dirty="0" err="1">
                <a:latin typeface="+mn-lt"/>
                <a:cs typeface="Calibri" panose="020F0502020204030204" pitchFamily="34" charset="0"/>
              </a:rPr>
              <a:t>bruts.</a:t>
            </a:r>
            <a:r>
              <a:rPr lang="fr-ca" sz="1100" b="0" i="0" u="none" baseline="0" dirty="0" err="1">
                <a:latin typeface="+mn-lt"/>
                <a:ea typeface="+mn-lt"/>
                <a:cs typeface="+mn-lt"/>
              </a:rPr>
              <a:t>Cette</a:t>
            </a:r>
            <a:r>
              <a:rPr lang="fr-ca" sz="1100" b="0" i="0" u="none" baseline="0" dirty="0">
                <a:latin typeface="+mn-lt"/>
                <a:ea typeface="+mn-lt"/>
                <a:cs typeface="+mn-lt"/>
              </a:rPr>
              <a:t> analyse utilise les anciennes régions de Santé Ontario qui étaient en vigueur avant le 31 mars 2023. Dans cette définition, chaque région était conforme à l’un ou à plusieurs des anciens RLISS. Les résultats de cette analyse ne seront pas comparables à l’analyse des régions effectuée à l’aide des régions harmonisées, entrées en vigueur à compter du 1</a:t>
            </a:r>
            <a:r>
              <a:rPr lang="fr-ca" sz="1100" b="0" i="0" u="none" baseline="30000" dirty="0">
                <a:latin typeface="+mn-lt"/>
                <a:ea typeface="+mn-lt"/>
                <a:cs typeface="+mn-lt"/>
              </a:rPr>
              <a:t>er</a:t>
            </a:r>
            <a:r>
              <a:rPr lang="fr-ca" sz="1100" b="0" i="0" u="none" baseline="0" dirty="0">
                <a:latin typeface="+mn-lt"/>
                <a:ea typeface="+mn-lt"/>
                <a:cs typeface="+mn-lt"/>
              </a:rPr>
              <a:t> avril 2023. </a:t>
            </a:r>
            <a:r>
              <a:rPr lang="fr-ca" sz="1100" b="0" i="0" u="none" baseline="0" dirty="0">
                <a:latin typeface="+mn-lt"/>
                <a:cs typeface="Calibri" panose="020F0502020204030204" pitchFamily="34" charset="0"/>
              </a:rPr>
              <a:t>Les taux rapportés par région ont été recalculés à l’aide des données du système OASIS publiées par les RLISS.</a:t>
            </a:r>
          </a:p>
          <a:p>
            <a:pPr algn="l" rtl="0">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a:p>
            <a:pPr algn="l" rtl="0">
              <a:spcAft>
                <a:spcPts val="600"/>
              </a:spcAft>
            </a:pPr>
            <a:r>
              <a:rPr lang="fr-ca" sz="1100" b="0" i="0" u="none" baseline="0" dirty="0">
                <a:latin typeface="+mn-lt"/>
                <a:cs typeface="Calibri" panose="020F0502020204030204" pitchFamily="34" charset="0"/>
              </a:rPr>
              <a:t>Référence : 1. Institut canadien d’information sur la santé. Hospitalisations liées à l’asthme chez les enfants et les jeunes au Canada : tendances et inégalités [Internet]. Ottawa (ON) : L’Institut; 2018 [cité le</a:t>
            </a:r>
            <a:r>
              <a:rPr lang="fr-ca" sz="1100" u="none" dirty="0">
                <a:latin typeface="+mn-lt"/>
                <a:cs typeface="Calibri" panose="020F0502020204030204" pitchFamily="34" charset="0"/>
              </a:rPr>
              <a:t> </a:t>
            </a:r>
            <a:r>
              <a:rPr lang="fr-ca" sz="1100" b="0" i="0" u="none" baseline="0" dirty="0">
                <a:latin typeface="+mn-lt"/>
                <a:cs typeface="Calibri" panose="020F0502020204030204" pitchFamily="34" charset="0"/>
              </a:rPr>
              <a:t>20 janvier 2025]. Accessible au lien suivant : </a:t>
            </a:r>
            <a:r>
              <a:rPr lang="fr-ca" sz="1100" b="0" i="0" u="none" baseline="0" dirty="0">
                <a:latin typeface="+mn-lt"/>
                <a:cs typeface="Calibri" panose="020F0502020204030204" pitchFamily="34" charset="0"/>
                <a:hlinkClick r:id="rId5"/>
              </a:rPr>
              <a:t>https://www.cihi.ca/sites/default/files/document/asthma-hospitalization-children-2018-chartbook-fr-web.pdf</a:t>
            </a:r>
            <a:endParaRPr lang="fr-ca" sz="1100" b="0" i="0" u="none" baseline="0" dirty="0">
              <a:latin typeface="+mn-lt"/>
              <a:cs typeface="Calibri" panose="020F0502020204030204" pitchFamily="34" charset="0"/>
            </a:endParaRPr>
          </a:p>
        </p:txBody>
      </p:sp>
    </p:spTree>
    <p:extLst>
      <p:ext uri="{BB962C8B-B14F-4D97-AF65-F5344CB8AC3E}">
        <p14:creationId xmlns:p14="http://schemas.microsoft.com/office/powerpoint/2010/main" val="229443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720D-82E8-36B9-37D6-90A6BEC4B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59A6B-343B-4885-31EB-12975E96CB28}"/>
              </a:ext>
            </a:extLst>
          </p:cNvPr>
          <p:cNvSpPr>
            <a:spLocks noGrp="1"/>
          </p:cNvSpPr>
          <p:nvPr>
            <p:ph type="title"/>
          </p:nvPr>
        </p:nvSpPr>
        <p:spPr>
          <a:xfrm>
            <a:off x="552450" y="300474"/>
            <a:ext cx="10996422" cy="697541"/>
          </a:xfrm>
        </p:spPr>
        <p:txBody>
          <a:bodyPr/>
          <a:lstStyle/>
          <a:p>
            <a:pPr algn="l" rtl="0"/>
            <a:r>
              <a:rPr lang="fr-ca" sz="3600" b="1" i="0" u="none" baseline="0" dirty="0"/>
              <a:t>Les visites chez les médecins liées à l’asthme varient selon le groupe d’âge</a:t>
            </a:r>
          </a:p>
        </p:txBody>
      </p:sp>
      <p:sp>
        <p:nvSpPr>
          <p:cNvPr id="4" name="Text Placeholder 3">
            <a:extLst>
              <a:ext uri="{FF2B5EF4-FFF2-40B4-BE49-F238E27FC236}">
                <a16:creationId xmlns:a16="http://schemas.microsoft.com/office/drawing/2014/main" id="{36780CEC-1A1F-1D74-C723-159609EA25C6}"/>
              </a:ext>
            </a:extLst>
          </p:cNvPr>
          <p:cNvSpPr>
            <a:spLocks noGrp="1"/>
          </p:cNvSpPr>
          <p:nvPr>
            <p:ph type="body" sz="quarter" idx="11"/>
          </p:nvPr>
        </p:nvSpPr>
        <p:spPr>
          <a:xfrm>
            <a:off x="552450" y="1373553"/>
            <a:ext cx="10996422" cy="799201"/>
          </a:xfrm>
        </p:spPr>
        <p:txBody>
          <a:bodyPr/>
          <a:lstStyle/>
          <a:p>
            <a:pPr algn="l" rtl="0"/>
            <a:r>
              <a:rPr lang="fr-ca" sz="1900" b="0" i="0" u="none" baseline="0" dirty="0"/>
              <a:t>Les enfants de moins de 5 ans ont représenté plus de 120 000 visites chez les médecins liées à l’asthme, soit environ 20 % de toutes les visites chez les médecins liées à l’asthme en Ontario, au cours de l’exercice 2022/23*.</a:t>
            </a:r>
          </a:p>
        </p:txBody>
      </p:sp>
      <p:graphicFrame>
        <p:nvGraphicFramePr>
          <p:cNvPr id="10" name="Chart 9" descr="Graphique à barres montrant les visites chez les médecins liées à l’asthme pour l’exercice 2022-2023 en Ontario, par groupe d’âge. Les enfants de 0 à 4 ans représentaient 18,7 % de toutes les visites chez les médecins liées à l’asthme. Pour tous les groupes d’âge (0 à 99 ans), le nombre de visites chez les médecins liées à l’asthme était presque de 660 000.">
            <a:extLst>
              <a:ext uri="{FF2B5EF4-FFF2-40B4-BE49-F238E27FC236}">
                <a16:creationId xmlns:a16="http://schemas.microsoft.com/office/drawing/2014/main" id="{1C65999C-AEB9-2E61-5BF3-70BA9DF6FD31}"/>
              </a:ext>
            </a:extLst>
          </p:cNvPr>
          <p:cNvGraphicFramePr/>
          <p:nvPr>
            <p:extLst>
              <p:ext uri="{D42A27DB-BD31-4B8C-83A1-F6EECF244321}">
                <p14:modId xmlns:p14="http://schemas.microsoft.com/office/powerpoint/2010/main" val="633193816"/>
              </p:ext>
            </p:extLst>
          </p:nvPr>
        </p:nvGraphicFramePr>
        <p:xfrm>
          <a:off x="341356" y="2089793"/>
          <a:ext cx="11509288" cy="335981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3F03DDE-F019-85BE-AA08-FBD3BA65352A}"/>
              </a:ext>
            </a:extLst>
          </p:cNvPr>
          <p:cNvSpPr/>
          <p:nvPr/>
        </p:nvSpPr>
        <p:spPr>
          <a:xfrm>
            <a:off x="52254" y="5466918"/>
            <a:ext cx="12053534" cy="1338828"/>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cs typeface="Calibri" panose="020F0502020204030204" pitchFamily="34" charset="0"/>
              </a:rPr>
              <a:t>*Les données pour l’exercice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spcAft>
                <a:spcPts val="600"/>
              </a:spcAft>
            </a:pPr>
            <a:r>
              <a:rPr lang="fr-ca" sz="1100" b="0" i="0" u="none" baseline="0" dirty="0">
                <a:latin typeface="+mn-lt"/>
                <a:cs typeface="Calibri" panose="020F0502020204030204" pitchFamily="34" charset="0"/>
              </a:rPr>
              <a:t>†Les pourcentages pour les groupes d’âge ne totalisent pas 100 %, car les personnes âgées de 20 ans et plus ne sont pas incluses.</a:t>
            </a:r>
          </a:p>
          <a:p>
            <a:pPr algn="l" rtl="0">
              <a:spcAft>
                <a:spcPts val="600"/>
              </a:spcAft>
            </a:pPr>
            <a:r>
              <a:rPr lang="fr-ca" sz="1100" b="0" i="0" u="none" baseline="0" dirty="0">
                <a:latin typeface="+mn-lt"/>
                <a:cs typeface="Calibri" panose="020F0502020204030204" pitchFamily="34" charset="0"/>
              </a:rPr>
              <a:t>Remarque : Les données concernant les visites chez les médecins liées à l’asthme ont été extraites de la base de données du régime d’Assurance-santé de l’Ontario (RASO) et la prestation des services médicaux se faisait en cabinet de médecin, en foyer de soins de longue durée et à domicile.</a:t>
            </a:r>
            <a:endParaRPr lang="fr-ca" sz="1100" u="none" dirty="0">
              <a:latin typeface="+mn-lt"/>
              <a:cs typeface="Calibri" panose="020F0502020204030204" pitchFamily="34" charset="0"/>
            </a:endParaRPr>
          </a:p>
          <a:p>
            <a:pPr algn="l" rtl="0">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p:txBody>
      </p:sp>
    </p:spTree>
    <p:extLst>
      <p:ext uri="{BB962C8B-B14F-4D97-AF65-F5344CB8AC3E}">
        <p14:creationId xmlns:p14="http://schemas.microsoft.com/office/powerpoint/2010/main" val="4217232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0446D-5695-6D8D-19CB-148DC2F9FBFF}"/>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fr-CA" sz="4200" dirty="0"/>
              <a:t>Cotation d’une </a:t>
            </a:r>
            <a:r>
              <a:rPr lang="fr-FR" sz="4200" dirty="0"/>
              <a:t>consultante en situation de vécu</a:t>
            </a:r>
            <a:endParaRPr lang="fr-CA" sz="4200"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216539"/>
          </a:xfrm>
          <a:prstGeom prst="rect">
            <a:avLst/>
          </a:prstGeom>
        </p:spPr>
        <p:txBody>
          <a:bodyPr>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fr-CA" dirty="0"/>
              <a:t>« </a:t>
            </a:r>
            <a:r>
              <a:rPr lang="fr-FR" dirty="0"/>
              <a:t>Les gens perçoivent l’asthme comme un problème “mineur”, mais je ne pense pas qu’ils en reconnaissent la gravité. L’asthme peut être un obstacle énorme pour les gens, en particulier en ce qui concerne le potentiel de santé, mais le plafond est plus élevé que je ne le pensais. Cette norme de qualité me permet d’acquérir des connaissances. Je peux travailler avec mon équipe, et je peux demander les soins dont mon enfant et moi avons besoin.</a:t>
            </a:r>
            <a:br>
              <a:rPr lang="fr-FR" dirty="0"/>
            </a:br>
            <a:br>
              <a:rPr lang="fr-FR" dirty="0"/>
            </a:br>
            <a:r>
              <a:rPr lang="fr-FR" dirty="0"/>
              <a:t>J’utiliserai la norme de qualité pour me responsabiliser autant que possible, ainsi que l’équipe de soins, en tant que patient individuel qui se sent parfois vulnérable. J’espère que cette norme de qualité aidera les gens à reconnaître ce à quoi peut ressembler une bonne santé lorsqu’on vit avec l’asthme et à ne rien accepter de moins.</a:t>
            </a:r>
            <a:r>
              <a:rPr lang="fr-CA" dirty="0"/>
              <a:t> »</a:t>
            </a:r>
            <a:endParaRPr lang="fr-CA" sz="1800" dirty="0"/>
          </a:p>
          <a:p>
            <a:r>
              <a:rPr lang="fr-CA" sz="1800" dirty="0"/>
              <a:t>– </a:t>
            </a:r>
            <a:r>
              <a:rPr lang="fr-FR" sz="1800" i="1" dirty="0"/>
              <a:t>Kate Mulligan, consultante en situation de vécu, Comité consultatif sur la norme de qualité pour l’asthme</a:t>
            </a:r>
            <a:endParaRPr lang="fr-CA" sz="1800" i="1" dirty="0"/>
          </a:p>
        </p:txBody>
      </p:sp>
      <p:sp>
        <p:nvSpPr>
          <p:cNvPr id="5" name="Text Placeholder 3">
            <a:extLst>
              <a:ext uri="{FF2B5EF4-FFF2-40B4-BE49-F238E27FC236}">
                <a16:creationId xmlns:a16="http://schemas.microsoft.com/office/drawing/2014/main" id="{63559F0F-9719-1FEC-9D25-48B220D67B5B}"/>
              </a:ext>
              <a:ext uri="{C183D7F6-B498-43B3-948B-1728B52AA6E4}">
                <adec:decorative xmlns:adec="http://schemas.microsoft.com/office/drawing/2017/decorative" val="1"/>
              </a:ext>
            </a:extLst>
          </p:cNvPr>
          <p:cNvSpPr txBox="1">
            <a:spLocks/>
          </p:cNvSpPr>
          <p:nvPr/>
        </p:nvSpPr>
        <p:spPr>
          <a:xfrm>
            <a:off x="9953625" y="-242114"/>
            <a:ext cx="1152525" cy="2185214"/>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0" dirty="0"/>
              <a:t>»</a:t>
            </a:r>
            <a:endParaRPr lang="en-US" sz="15000" i="1" dirty="0">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0446D-5695-6D8D-19CB-148DC2F9FBFF}"/>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fr-CA" dirty="0"/>
              <a:t>Cotation d’un pédiatre</a:t>
            </a:r>
            <a:endParaRPr lang="fr-CA"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2862322"/>
          </a:xfrm>
          <a:prstGeom prst="rect">
            <a:avLst/>
          </a:prstGeom>
        </p:spPr>
        <p:txBody>
          <a:bodyPr>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fr-CA" dirty="0"/>
              <a:t>« </a:t>
            </a:r>
            <a:r>
              <a:rPr lang="fr-FR" dirty="0"/>
              <a:t>Le temps nécessaire pour la spirométrie est un obstacle important pour de nombreux praticiens et centres, et il peut être difficile d’éduquer la collectivité. Cette norme de qualité est un bon point de départ pour changer les soins aux patients, en particulier aux enfants, et permettra de mieux comprendre comment gérer cette population unique. Les personnes qui ont un intérêt particulier pour l’asthme utiliseront ce document pour améliorer les soins pour l’asthme, et ces changements seront présents sur d’autres sites de la région.</a:t>
            </a:r>
            <a:r>
              <a:rPr lang="fr-CA" dirty="0"/>
              <a:t> »</a:t>
            </a:r>
            <a:endParaRPr lang="fr-CA" sz="1800" dirty="0"/>
          </a:p>
          <a:p>
            <a:r>
              <a:rPr lang="fr-CA" sz="1800" dirty="0"/>
              <a:t>– </a:t>
            </a:r>
            <a:r>
              <a:rPr lang="fr-FR" sz="1800" i="1" dirty="0"/>
              <a:t>Ryan W. Smith, pédiatre, Comité consultatif sur la norme de qualité pour l’asthme</a:t>
            </a:r>
            <a:endParaRPr lang="fr-CA" sz="1800" i="1" dirty="0"/>
          </a:p>
        </p:txBody>
      </p:sp>
      <p:sp>
        <p:nvSpPr>
          <p:cNvPr id="5" name="Text Placeholder 3">
            <a:extLst>
              <a:ext uri="{FF2B5EF4-FFF2-40B4-BE49-F238E27FC236}">
                <a16:creationId xmlns:a16="http://schemas.microsoft.com/office/drawing/2014/main" id="{63559F0F-9719-1FEC-9D25-48B220D67B5B}"/>
              </a:ext>
              <a:ext uri="{C183D7F6-B498-43B3-948B-1728B52AA6E4}">
                <adec:decorative xmlns:adec="http://schemas.microsoft.com/office/drawing/2017/decorative" val="1"/>
              </a:ext>
            </a:extLst>
          </p:cNvPr>
          <p:cNvSpPr txBox="1">
            <a:spLocks/>
          </p:cNvSpPr>
          <p:nvPr/>
        </p:nvSpPr>
        <p:spPr>
          <a:xfrm>
            <a:off x="9953625" y="-242114"/>
            <a:ext cx="1152525" cy="2185214"/>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0" dirty="0"/>
              <a:t>»</a:t>
            </a:r>
            <a:endParaRPr lang="en-US" sz="15000" i="1" dirty="0">
              <a:highlight>
                <a:srgbClr val="FFFF00"/>
              </a:highlight>
            </a:endParaRPr>
          </a:p>
        </p:txBody>
      </p:sp>
    </p:spTree>
    <p:extLst>
      <p:ext uri="{BB962C8B-B14F-4D97-AF65-F5344CB8AC3E}">
        <p14:creationId xmlns:p14="http://schemas.microsoft.com/office/powerpoint/2010/main" val="1787743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dirty="0"/>
              <a:t>Cette norme de qualité porte sur le diagnostic et la gestion de l’asthme </a:t>
            </a:r>
            <a:r>
              <a:rPr lang="fr-FR" dirty="0"/>
              <a:t>chez les enfants et les adolescents de moins de 16 ans</a:t>
            </a:r>
            <a:r>
              <a:rPr lang="fr-CA" dirty="0"/>
              <a:t> et met l’accent sur les soins primaires et les établissements communautaires. Elle porte sur l’orientation vers des soins spécialisés pour les enfants et les adolescents qui ont des indications caractéristiques de l’asthme sévère, mais n’aborde pas la prise en charge de l’asthme sévère dans les soins spécialisés, de l’exacerbation aiguë de l’asthme ou des soins dispensés lors de consultations à l’urgence ou d’hospitalisations.</a:t>
            </a:r>
            <a:endParaRPr lang="en-CA" dirty="0"/>
          </a:p>
          <a:p>
            <a:pPr marL="342900" indent="-342900">
              <a:buFont typeface="Arial" panose="020B0604020202020204" pitchFamily="34" charset="0"/>
              <a:buChar char="•"/>
            </a:pPr>
            <a:r>
              <a:rPr lang="fr-CA" dirty="0"/>
              <a:t>Le </a:t>
            </a:r>
            <a:r>
              <a:rPr lang="en-CA" i="1" u="sng" dirty="0">
                <a:hlinkClick r:id="rId3"/>
              </a:rPr>
              <a:t>Clinical Handbook for Paediatric Asthma</a:t>
            </a:r>
            <a:r>
              <a:rPr lang="fr-CA" dirty="0"/>
              <a:t> du </a:t>
            </a:r>
            <a:r>
              <a:rPr lang="en-CA" dirty="0"/>
              <a:t>Provincial Council for Maternal and Child Health</a:t>
            </a:r>
            <a:r>
              <a:rPr lang="fr-CA" dirty="0"/>
              <a:t> et du </a:t>
            </a:r>
            <a:r>
              <a:rPr lang="en-CA" dirty="0"/>
              <a:t>Lung Health Foundation</a:t>
            </a:r>
            <a:r>
              <a:rPr lang="fr-CA" dirty="0"/>
              <a:t> traite des épisodes de soins pour les patients à l’urgence et une fois hospitalisé.</a:t>
            </a:r>
            <a:endParaRPr lang="en-CA" dirty="0"/>
          </a:p>
          <a:p>
            <a:pPr marL="342900" indent="-342900">
              <a:buFont typeface="Arial" panose="020B0604020202020204" pitchFamily="34" charset="0"/>
              <a:buChar char="•"/>
            </a:pPr>
            <a:r>
              <a:rPr lang="fr-CA" dirty="0"/>
              <a:t>Il existe une norme de qualité distincte appelée </a:t>
            </a:r>
            <a:r>
              <a:rPr lang="fr-CA" i="1" u="sng" dirty="0">
                <a:hlinkClick r:id="rId4"/>
              </a:rPr>
              <a:t>Asthme chez les adultes</a:t>
            </a:r>
            <a:r>
              <a:rPr lang="fr-CA" dirty="0"/>
              <a:t>.</a:t>
            </a:r>
            <a:endParaRPr lang="fr-CA" noProof="0" dirty="0"/>
          </a:p>
        </p:txBody>
      </p:sp>
    </p:spTree>
    <p:extLst>
      <p:ext uri="{BB962C8B-B14F-4D97-AF65-F5344CB8AC3E}">
        <p14:creationId xmlns:p14="http://schemas.microsoft.com/office/powerpoint/2010/main" val="390983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sz="4400" noProof="0" dirty="0"/>
              <a:t>Thèmes des normes de qualité</a:t>
            </a:r>
            <a:endParaRPr lang="fr-CA" sz="4400"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fr-CA" sz="3000" noProof="0" dirty="0"/>
              <a:t>Diagnostic</a:t>
            </a:r>
          </a:p>
          <a:p>
            <a:pPr marL="457200" indent="-457200">
              <a:buFont typeface="+mj-lt"/>
              <a:buAutoNum type="arabicPeriod"/>
            </a:pPr>
            <a:r>
              <a:rPr lang="fr-FR" sz="3000" noProof="0" dirty="0"/>
              <a:t>Contrôle de l’asthme et le risque d’exacerbations</a:t>
            </a:r>
          </a:p>
          <a:p>
            <a:pPr marL="457200" indent="-457200">
              <a:buFont typeface="+mj-lt"/>
              <a:buAutoNum type="arabicPeriod"/>
            </a:pPr>
            <a:r>
              <a:rPr lang="fr-CA" sz="3000" noProof="0" dirty="0"/>
              <a:t>Médicaments contre l’asthme</a:t>
            </a:r>
          </a:p>
          <a:p>
            <a:pPr marL="457200" indent="-457200">
              <a:buFont typeface="+mj-lt"/>
              <a:buAutoNum type="arabicPeriod"/>
            </a:pPr>
            <a:r>
              <a:rPr lang="fr-FR" sz="3000" noProof="0" dirty="0"/>
              <a:t>Information sur l’autogestion et plan d’action pour l’asthme</a:t>
            </a:r>
          </a:p>
          <a:p>
            <a:pPr marL="457200" indent="-457200">
              <a:buFont typeface="+mj-lt"/>
              <a:buAutoNum type="arabicPeriod"/>
            </a:pPr>
            <a:r>
              <a:rPr lang="fr-FR" sz="3000" noProof="0" dirty="0"/>
              <a:t>Orientation vers des services spécialisés de traitement de l’asthme pédiatrique</a:t>
            </a:r>
          </a:p>
          <a:p>
            <a:pPr marL="457200" indent="-457200">
              <a:buFont typeface="+mj-lt"/>
              <a:buAutoNum type="arabicPeriod"/>
            </a:pPr>
            <a:r>
              <a:rPr lang="fr-FR" sz="3000" noProof="0" dirty="0"/>
              <a:t>Suivi après le congé de l’hôpital</a:t>
            </a:r>
            <a:endParaRPr lang="fr-CA" sz="3000" noProof="0" dirty="0"/>
          </a:p>
        </p:txBody>
      </p:sp>
    </p:spTree>
    <p:extLst>
      <p:ext uri="{BB962C8B-B14F-4D97-AF65-F5344CB8AC3E}">
        <p14:creationId xmlns:p14="http://schemas.microsoft.com/office/powerpoint/2010/main" val="936660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Énoncé de qualité (ÉQ) 1 : </a:t>
            </a:r>
            <a:r>
              <a:rPr lang="fr-CA" noProof="0" dirty="0"/>
              <a:t>Diagnostic</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1735414"/>
            <a:ext cx="11087100" cy="4154984"/>
          </a:xfrm>
        </p:spPr>
        <p:txBody>
          <a:bodyPr>
            <a:spAutoFit/>
          </a:bodyPr>
          <a:lstStyle/>
          <a:p>
            <a:r>
              <a:rPr lang="fr-FR" sz="3000" dirty="0"/>
              <a:t>Les enfants de 6 ans et plus et les adolescents soupçonnés cliniquement d’être atteints d’asthme obtiennent un test de spirométrie pour démontrer une obstruction réversible du débit d’air et, si négatif, d’autres tests de fonction pulmonaire pour confirmer le diagnostic d’asthme le plus tôt possible. Les enfants âgés de 1 à 5 ans sont diagnostiqués comme étant atteints d’asthme une fois que les signes ou symptômes d’obstruction du débit d’air, nette amélioration des signes et symptômes avec les médicaments contre l’asthme et d’absence de soupçon clinique d’un autre diagnostic ont été documentés.</a:t>
            </a:r>
            <a:endParaRPr lang="fr-CA" sz="3000" dirty="0"/>
          </a:p>
        </p:txBody>
      </p:sp>
    </p:spTree>
    <p:extLst>
      <p:ext uri="{BB962C8B-B14F-4D97-AF65-F5344CB8AC3E}">
        <p14:creationId xmlns:p14="http://schemas.microsoft.com/office/powerpoint/2010/main" val="830031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800" dirty="0"/>
              <a:t>ÉQ 2 : </a:t>
            </a:r>
            <a:r>
              <a:rPr lang="fr-FR" sz="3800" noProof="0" dirty="0"/>
              <a:t>Contrôle de l’asthme et le risque d’exacerbations</a:t>
            </a:r>
            <a:endParaRPr lang="fr-CA" sz="3800" noProof="0" dirty="0"/>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505670"/>
            <a:ext cx="11087100" cy="1846659"/>
          </a:xfrm>
        </p:spPr>
        <p:txBody>
          <a:bodyPr>
            <a:spAutoFit/>
          </a:bodyPr>
          <a:lstStyle/>
          <a:p>
            <a:r>
              <a:rPr lang="fr-FR" sz="3000" dirty="0"/>
              <a:t>Les enfants et les adolescents atteints d’asthme font régulièrement l’objet d’une évaluation structurée afin de déterminer leur niveau de contrôle de l’asthme, les raisons d’un mauvais contrôle et le risque de futures exacerbations.</a:t>
            </a:r>
            <a:endParaRPr lang="fr-CA" sz="3000" dirty="0"/>
          </a:p>
        </p:txBody>
      </p:sp>
    </p:spTree>
    <p:extLst>
      <p:ext uri="{BB962C8B-B14F-4D97-AF65-F5344CB8AC3E}">
        <p14:creationId xmlns:p14="http://schemas.microsoft.com/office/powerpoint/2010/main" val="3583492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ÉQ 3 : </a:t>
            </a:r>
            <a:r>
              <a:rPr lang="fr-CA" noProof="0" dirty="0"/>
              <a:t>Médicaments contre l’asthme</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274838"/>
            <a:ext cx="11087100" cy="2308324"/>
          </a:xfrm>
        </p:spPr>
        <p:txBody>
          <a:bodyPr>
            <a:spAutoFit/>
          </a:bodyPr>
          <a:lstStyle/>
          <a:p>
            <a:r>
              <a:rPr lang="fr-FR" sz="3000" dirty="0"/>
              <a:t>Les enfants et les adolescents atteints d’asthme reçoivent des médicaments et des dispositifs appropriés en fonction de leur âge, de leur niveau actuel de contrôle de l’asthme et le risque de futures exacerbations, y compris le début précoce d’un traitement anti-inflammatoire inhalé.</a:t>
            </a:r>
            <a:endParaRPr lang="fr-CA" sz="3000" dirty="0"/>
          </a:p>
        </p:txBody>
      </p:sp>
    </p:spTree>
    <p:extLst>
      <p:ext uri="{BB962C8B-B14F-4D97-AF65-F5344CB8AC3E}">
        <p14:creationId xmlns:p14="http://schemas.microsoft.com/office/powerpoint/2010/main" val="3781398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298380"/>
            <a:ext cx="11087100" cy="697541"/>
          </a:xfrm>
        </p:spPr>
        <p:txBody>
          <a:bodyPr/>
          <a:lstStyle/>
          <a:p>
            <a:r>
              <a:rPr lang="fr-CA" sz="3600" dirty="0"/>
              <a:t>ÉQ 4 : </a:t>
            </a:r>
            <a:r>
              <a:rPr lang="fr-FR" sz="3600" noProof="0" dirty="0"/>
              <a:t>Information sur l’autogestion et plan d’action pour l’asthme</a:t>
            </a:r>
            <a:endParaRPr lang="fr-CA" sz="3600" noProof="0" dirty="0"/>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505670"/>
            <a:ext cx="11087100" cy="1846659"/>
          </a:xfrm>
        </p:spPr>
        <p:txBody>
          <a:bodyPr>
            <a:spAutoFit/>
          </a:bodyPr>
          <a:lstStyle/>
          <a:p>
            <a:r>
              <a:rPr lang="fr-FR" sz="3000" dirty="0"/>
              <a:t>Les enfants et les adolescents atteints d’asthme et leurs partenaires de soins reçoivent de l’information sur l’autogestion et un plan d’action pour l’asthme personnalisé par écrit qui est révisé régulièrement avec un clinicien.</a:t>
            </a:r>
            <a:endParaRPr lang="fr-CA" sz="3000" dirty="0"/>
          </a:p>
        </p:txBody>
      </p:sp>
    </p:spTree>
    <p:extLst>
      <p:ext uri="{BB962C8B-B14F-4D97-AF65-F5344CB8AC3E}">
        <p14:creationId xmlns:p14="http://schemas.microsoft.com/office/powerpoint/2010/main" val="222614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306305"/>
            <a:ext cx="11087100" cy="697541"/>
          </a:xfrm>
        </p:spPr>
        <p:txBody>
          <a:bodyPr/>
          <a:lstStyle/>
          <a:p>
            <a:r>
              <a:rPr lang="fr-CA" sz="3600" dirty="0"/>
              <a:t>ÉQ 5 : </a:t>
            </a:r>
            <a:r>
              <a:rPr lang="fr-FR" sz="3600" noProof="0" dirty="0"/>
              <a:t>Orientation vers des services spécialisés de traitement de l’asthme pédiatrique</a:t>
            </a:r>
            <a:endParaRPr lang="fr-CA" sz="3600" noProof="0" dirty="0"/>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736502"/>
            <a:ext cx="11087100" cy="1384995"/>
          </a:xfrm>
        </p:spPr>
        <p:txBody>
          <a:bodyPr>
            <a:spAutoFit/>
          </a:bodyPr>
          <a:lstStyle/>
          <a:p>
            <a:r>
              <a:rPr lang="fr-FR" sz="3000" dirty="0"/>
              <a:t>Les enfants et les adolescents atteints d’asthme ayant une ou plusieurs indications appropriées qui sont orientés vers des soins spécialisés pour l’asthme pédiatrique.</a:t>
            </a:r>
            <a:endParaRPr lang="fr-CA" sz="3000" dirty="0"/>
          </a:p>
        </p:txBody>
      </p:sp>
    </p:spTree>
    <p:extLst>
      <p:ext uri="{BB962C8B-B14F-4D97-AF65-F5344CB8AC3E}">
        <p14:creationId xmlns:p14="http://schemas.microsoft.com/office/powerpoint/2010/main" val="242543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ÉQ 6 : </a:t>
            </a:r>
            <a:r>
              <a:rPr lang="fr-FR" noProof="0" dirty="0"/>
              <a:t>Suivi après le congé de l’hôpital</a:t>
            </a:r>
            <a:endParaRPr lang="fr-CA" noProof="0" dirty="0"/>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736502"/>
            <a:ext cx="11087100" cy="1384995"/>
          </a:xfrm>
        </p:spPr>
        <p:txBody>
          <a:bodyPr>
            <a:spAutoFit/>
          </a:bodyPr>
          <a:lstStyle/>
          <a:p>
            <a:r>
              <a:rPr lang="fr-FR" sz="3000" dirty="0"/>
              <a:t>Les enfants et les adolescents qui ont eu une visite à l’urgence ou qui ont été hospitalisés pour une exacerbation de l’asthme ont une évaluation de suivi dans les 2 à 7 jours suivant leur congé.</a:t>
            </a:r>
            <a:endParaRPr lang="fr-CA" sz="3000" dirty="0"/>
          </a:p>
        </p:txBody>
      </p:sp>
    </p:spTree>
    <p:extLst>
      <p:ext uri="{BB962C8B-B14F-4D97-AF65-F5344CB8AC3E}">
        <p14:creationId xmlns:p14="http://schemas.microsoft.com/office/powerpoint/2010/main" val="429319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dirty="0"/>
              <a:t>Pourcentage d’enfants et d’adolescents de ≥ 6 à ≤ 15 ans atteints d’asthme incident dont le diagnostic est confirmé par des tests de la fonction pulmonaire</a:t>
            </a:r>
          </a:p>
          <a:p>
            <a:pPr marL="342900" indent="-342900">
              <a:buFont typeface="Arial" panose="020B0604020202020204" pitchFamily="34" charset="0"/>
              <a:buChar char="•"/>
            </a:pPr>
            <a:r>
              <a:rPr lang="fr-FR" dirty="0"/>
              <a:t>Pourcentage d’enfants et d’adolescents de ≥ 6 à ≤ 15 ans atteints d’asthme qui ont terminé un test de la fonction pulmonaire au cours des douze derniers mois</a:t>
            </a:r>
          </a:p>
          <a:p>
            <a:pPr marL="342900" indent="-342900">
              <a:buFont typeface="Arial" panose="020B0604020202020204" pitchFamily="34" charset="0"/>
              <a:buChar char="•"/>
            </a:pPr>
            <a:r>
              <a:rPr lang="fr-FR" dirty="0"/>
              <a:t>Pourcentage d’enfants et d’adolescents atteints d’asthme qui sont allés à l’urgence pour une raison spécifique à l’asthme au cours des douze derniers mois</a:t>
            </a:r>
          </a:p>
          <a:p>
            <a:pPr marL="342900" indent="-342900">
              <a:buFont typeface="Arial" panose="020B0604020202020204" pitchFamily="34" charset="0"/>
              <a:buChar char="•"/>
            </a:pPr>
            <a:r>
              <a:rPr lang="fr-FR" dirty="0"/>
              <a:t>Pourcentage d’enfants et d’adolescents atteints d’asthme qui ont été hospitalisés pour une raison spécifique à l’asthme au cours des douze derniers mois</a:t>
            </a:r>
          </a:p>
        </p:txBody>
      </p:sp>
    </p:spTree>
    <p:extLst>
      <p:ext uri="{BB962C8B-B14F-4D97-AF65-F5344CB8AC3E}">
        <p14:creationId xmlns:p14="http://schemas.microsoft.com/office/powerpoint/2010/main" val="283201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FR" noProof="0" dirty="0"/>
              <a:t>Avantages des normes de qualité</a:t>
            </a:r>
            <a:endParaRPr lang="fr-CA" noProof="0" dirty="0"/>
          </a:p>
        </p:txBody>
      </p:sp>
      <p:sp>
        <p:nvSpPr>
          <p:cNvPr id="4" name="Text Placeholder 3">
            <a:extLst>
              <a:ext uri="{FF2B5EF4-FFF2-40B4-BE49-F238E27FC236}">
                <a16:creationId xmlns:a16="http://schemas.microsoft.com/office/drawing/2014/main" id="{33826EDA-4279-E2AD-8377-A5DE266220FC}"/>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Aider les patients, les résidents, les familles et les soignants à savoir ce qu’ils doivent peuvent exiger en matière de soins</a:t>
            </a:r>
          </a:p>
          <a:p>
            <a:pPr marL="342900" indent="-342900">
              <a:buFont typeface="Arial" panose="020B0604020202020204" pitchFamily="34" charset="0"/>
              <a:buChar char="•"/>
            </a:pPr>
            <a:r>
              <a:rPr lang="fr-CA" sz="3000" dirty="0"/>
              <a:t>Aider les cliniciens à savoir quels soins fournir, en se basant sur les données probantes et le consensus d’experts</a:t>
            </a:r>
          </a:p>
          <a:p>
            <a:pPr marL="342900" indent="-342900">
              <a:buFont typeface="Arial" panose="020B0604020202020204" pitchFamily="34" charset="0"/>
              <a:buChar char="•"/>
            </a:pPr>
            <a:r>
              <a:rPr lang="fr-CA" sz="3000" dirty="0"/>
              <a:t>Aider les organismes de soins de santé à mesurer, à évaluer et à améliorer la qualité des soins qu’ils fournissent</a:t>
            </a:r>
          </a:p>
          <a:p>
            <a:pPr marL="342900" indent="-342900">
              <a:buFont typeface="Arial" panose="020B0604020202020204" pitchFamily="34" charset="0"/>
              <a:buChar char="•"/>
            </a:pPr>
            <a:r>
              <a:rPr lang="fr-CA" sz="3000" dirty="0"/>
              <a:t>Assurer continuellement des soins de grande qualité dans l’ensemble de la province</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514475"/>
            <a:ext cx="11087100" cy="4533900"/>
          </a:xfrm>
        </p:spPr>
        <p:txBody>
          <a:bodyPr/>
          <a:lstStyle/>
          <a:p>
            <a:pPr marL="342900" indent="-342900">
              <a:buFont typeface="Arial" panose="020B0604020202020204" pitchFamily="34" charset="0"/>
              <a:buChar char="•"/>
            </a:pPr>
            <a:r>
              <a:rPr lang="fr-FR" noProof="0" dirty="0"/>
              <a:t>Pourcentage de jeunes enfants âgés de ≥ 1 à ≤ 5 ans soupçonnés cliniquement d’être atteints d’asthme dont le diagnostic d’asthme est confirmé après la documentation des signes ou symptômes d’obstruction du débit d’air et l’amélioration claire de ces signes ou symptômes avec des médicaments</a:t>
            </a:r>
          </a:p>
          <a:p>
            <a:pPr marL="342900" indent="-342900">
              <a:buFont typeface="Arial" panose="020B0604020202020204" pitchFamily="34" charset="0"/>
              <a:buChar char="•"/>
            </a:pPr>
            <a:r>
              <a:rPr lang="fr-FR" noProof="0" dirty="0"/>
              <a:t>Pourcentage d’enfants et d’adolescents atteints d’asthme ayant fait l’objet d’une évaluation structurée au cours des six derniers mois</a:t>
            </a:r>
          </a:p>
          <a:p>
            <a:pPr marL="342900" indent="-342900">
              <a:buFont typeface="Arial" panose="020B0604020202020204" pitchFamily="34" charset="0"/>
              <a:buChar char="•"/>
            </a:pPr>
            <a:r>
              <a:rPr lang="fr-FR" noProof="0" dirty="0"/>
              <a:t>Pourcentage d’enfants et d’adolescents atteints d’asthme qui présentent une ou plusieurs indications appropriées et auxquels on a prescrit un traitement (quotidien) régulier avec anti-inflammatoire inhalé</a:t>
            </a:r>
          </a:p>
          <a:p>
            <a:pPr marL="342900" indent="-342900">
              <a:buFont typeface="Arial" panose="020B0604020202020204" pitchFamily="34" charset="0"/>
              <a:buChar char="•"/>
            </a:pPr>
            <a:r>
              <a:rPr lang="fr-FR" noProof="0" dirty="0"/>
              <a:t>Nombre moyen de jours sans symptômes d’asthme pendant les quatre dernières semaines chez les enfants et les adolescents atteints d’asthme</a:t>
            </a:r>
          </a:p>
          <a:p>
            <a:pPr marL="342900" indent="-342900">
              <a:buFont typeface="Arial" panose="020B0604020202020204" pitchFamily="34" charset="0"/>
              <a:buChar char="•"/>
            </a:pPr>
            <a:r>
              <a:rPr lang="fr-FR" noProof="0" dirty="0"/>
              <a:t>Nombre moyen de jours d’absence de l’école ou du travail pour cause d’asthme au cours des quatre dernières semaines</a:t>
            </a:r>
          </a:p>
        </p:txBody>
      </p:sp>
    </p:spTree>
    <p:extLst>
      <p:ext uri="{BB962C8B-B14F-4D97-AF65-F5344CB8AC3E}">
        <p14:creationId xmlns:p14="http://schemas.microsoft.com/office/powerpoint/2010/main" val="24918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FR" noProof="0" dirty="0"/>
              <a:t>Les données utilisées dans cette présentation sont des statistiques sur l’asthme rapportées par le Système d’information sur la surveillance de l’asthme en Ontario (OASIS) et des données fournies par l’ICES. Les opinions, les conclusions et les résultats inclus dans ce rapport sont ceux des auteurs et sont indépendants de ceux des sources de financement. Aucune approbation de la part de l’ICES ou d’OASIS n’est explicite ou implicite. Ces ensembles de données ont été reliés à l’aide d’identificateurs codés uniques et analysés à l’ICES. Certaines parties de ce contenu sont fondées sur des données et des informations compilées et fournies par l’Institut canadien d’information sur la santé (ICIS). Toutefois, les analyses, les conclusions, les opinions et les déclarations exprimées dans le présent document sont celles des auteurs, et ne reflètent pas nécessairement celles de l’ICIS.</a:t>
            </a:r>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08901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Norme de qualité</a:t>
            </a:r>
          </a:p>
        </p:txBody>
      </p:sp>
      <p:pic>
        <p:nvPicPr>
          <p:cNvPr id="13" name="Picture 12" descr="Image de la norme de qualité.">
            <a:extLst>
              <a:ext uri="{FF2B5EF4-FFF2-40B4-BE49-F238E27FC236}">
                <a16:creationId xmlns:a16="http://schemas.microsoft.com/office/drawing/2014/main" id="{A22E904F-30F5-3247-6CF0-7E613A168717}"/>
              </a:ext>
            </a:extLst>
          </p:cNvPr>
          <p:cNvPicPr>
            <a:picLocks noChangeAspect="1"/>
          </p:cNvPicPr>
          <p:nvPr/>
        </p:nvPicPr>
        <p:blipFill>
          <a:blip r:embed="rId3"/>
          <a:srcRect/>
          <a:stretch/>
        </p:blipFill>
        <p:spPr>
          <a:xfrm>
            <a:off x="1452063" y="1381606"/>
            <a:ext cx="1262667"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088223"/>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4" name="Picture 13" descr="Image du guide du patient.">
            <a:extLst>
              <a:ext uri="{FF2B5EF4-FFF2-40B4-BE49-F238E27FC236}">
                <a16:creationId xmlns:a16="http://schemas.microsoft.com/office/drawing/2014/main" id="{149A32AB-638A-1FF9-5A04-84779C56502A}"/>
              </a:ext>
            </a:extLst>
          </p:cNvPr>
          <p:cNvPicPr>
            <a:picLocks noChangeAspect="1"/>
          </p:cNvPicPr>
          <p:nvPr/>
        </p:nvPicPr>
        <p:blipFill>
          <a:blip r:embed="rId4"/>
          <a:srcRect/>
          <a:stretch/>
        </p:blipFill>
        <p:spPr>
          <a:xfrm>
            <a:off x="4209779" y="1381606"/>
            <a:ext cx="1262667" cy="163341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568398" y="3091977"/>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6" name="Picture 15" descr="Page 1 du sommaire.">
            <a:extLst>
              <a:ext uri="{FF2B5EF4-FFF2-40B4-BE49-F238E27FC236}">
                <a16:creationId xmlns:a16="http://schemas.microsoft.com/office/drawing/2014/main" id="{2117F588-7D7E-49D4-2A42-D54DC0E25910}"/>
              </a:ext>
            </a:extLst>
          </p:cNvPr>
          <p:cNvPicPr>
            <a:picLocks noChangeAspect="1"/>
          </p:cNvPicPr>
          <p:nvPr/>
        </p:nvPicPr>
        <p:blipFill>
          <a:blip r:embed="rId5"/>
          <a:srcRect/>
          <a:stretch/>
        </p:blipFill>
        <p:spPr>
          <a:xfrm>
            <a:off x="6505585" y="1384544"/>
            <a:ext cx="1262667" cy="162753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5" name="TextBox 14">
            <a:extLst>
              <a:ext uri="{FF2B5EF4-FFF2-40B4-BE49-F238E27FC236}">
                <a16:creationId xmlns:a16="http://schemas.microsoft.com/office/drawing/2014/main" id="{91712260-D8C0-4C97-63E8-D53D777217EE}"/>
              </a:ext>
            </a:extLst>
          </p:cNvPr>
          <p:cNvSpPr txBox="1"/>
          <p:nvPr/>
        </p:nvSpPr>
        <p:spPr>
          <a:xfrm>
            <a:off x="8422803" y="3089018"/>
            <a:ext cx="2375264" cy="646331"/>
          </a:xfrm>
          <a:prstGeom prst="rect">
            <a:avLst/>
          </a:prstGeom>
          <a:noFill/>
        </p:spPr>
        <p:txBody>
          <a:bodyPr wrap="square">
            <a:spAutoFit/>
          </a:bodyPr>
          <a:lstStyle/>
          <a:p>
            <a:pPr algn="ctr"/>
            <a:r>
              <a:rPr lang="fr-CA" dirty="0">
                <a:latin typeface="Calibri" panose="020F0502020204030204" pitchFamily="34" charset="0"/>
                <a:ea typeface="Calibri" panose="020F0502020204030204" pitchFamily="34" charset="0"/>
                <a:cs typeface="Arial" panose="020B0604020202020204" pitchFamily="34" charset="0"/>
              </a:rPr>
              <a:t>J</a:t>
            </a:r>
            <a:r>
              <a:rPr lang="fr-CA" sz="180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dirty="0">
                <a:effectLst/>
                <a:latin typeface="Calibri" panose="020F0502020204030204" pitchFamily="34" charset="0"/>
                <a:ea typeface="Calibri" panose="020F0502020204030204" pitchFamily="34" charset="0"/>
                <a:cs typeface="Arial" panose="020B0604020202020204" pitchFamily="34" charset="0"/>
              </a:rPr>
            </a:br>
            <a:r>
              <a:rPr lang="fr-CA" sz="180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en-CA" dirty="0"/>
          </a:p>
        </p:txBody>
      </p:sp>
      <p:pic>
        <p:nvPicPr>
          <p:cNvPr id="4" name="Picture 3" descr="Image du jeu de diapositives « cas d’amélioration ».">
            <a:extLst>
              <a:ext uri="{FF2B5EF4-FFF2-40B4-BE49-F238E27FC236}">
                <a16:creationId xmlns:a16="http://schemas.microsoft.com/office/drawing/2014/main" id="{3703E5BD-927F-6961-77DA-9D5807B209AB}"/>
              </a:ext>
            </a:extLst>
          </p:cNvPr>
          <p:cNvPicPr>
            <a:picLocks noChangeAspect="1"/>
          </p:cNvPicPr>
          <p:nvPr/>
        </p:nvPicPr>
        <p:blipFill>
          <a:blip r:embed="rId6"/>
          <a:srcRect/>
          <a:stretch/>
        </p:blipFill>
        <p:spPr>
          <a:xfrm>
            <a:off x="8369847" y="1527492"/>
            <a:ext cx="2481174" cy="139525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760321" y="5492285"/>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023374" y="3784873"/>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532001" y="5492285"/>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17" name="Picture 16" descr="Image des spécifications techniques.">
            <a:extLst>
              <a:ext uri="{FF2B5EF4-FFF2-40B4-BE49-F238E27FC236}">
                <a16:creationId xmlns:a16="http://schemas.microsoft.com/office/drawing/2014/main" id="{BA58DFB5-EDE6-ED49-4F6E-939B095BD828}"/>
              </a:ext>
            </a:extLst>
          </p:cNvPr>
          <p:cNvPicPr>
            <a:picLocks noChangeAspect="1"/>
          </p:cNvPicPr>
          <p:nvPr/>
        </p:nvPicPr>
        <p:blipFill>
          <a:blip r:embed="rId8"/>
          <a:srcRect/>
          <a:stretch/>
        </p:blipFill>
        <p:spPr>
          <a:xfrm>
            <a:off x="5091880" y="3784873"/>
            <a:ext cx="1262667"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185013" y="5492285"/>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427402" y="4113593"/>
            <a:ext cx="16216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323849" y="6173515"/>
            <a:ext cx="11087100" cy="553998"/>
          </a:xfrm>
        </p:spPr>
        <p:txBody>
          <a:bodyPr/>
          <a:lstStyle/>
          <a:p>
            <a:r>
              <a:rPr lang="fr-CA" sz="1200" b="0" dirty="0"/>
              <a:t>*Disponible en anglais uniquement.</a:t>
            </a:r>
            <a:br>
              <a:rPr lang="fr-CA" sz="1200" b="0" dirty="0"/>
            </a:br>
            <a:r>
              <a:rPr lang="fr-CA" sz="1200" b="0" dirty="0"/>
              <a:t>Vous trouverez ces ressources sur la page web de la norme de qualité sur </a:t>
            </a:r>
            <a:r>
              <a:rPr lang="fr-FR" sz="1200" b="0" dirty="0">
                <a:hlinkClick r:id="rId10" tooltip="Lien vers la norme de qualité."/>
              </a:rPr>
              <a:t>Asthme chez les enfants et les adolescents</a:t>
            </a:r>
            <a:r>
              <a:rPr lang="fr-CA" sz="1200" dirty="0"/>
              <a:t>.</a:t>
            </a:r>
            <a:endParaRPr lang="fr-CA" sz="1200" b="0"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L’énoncé</a:t>
            </a:r>
          </a:p>
        </p:txBody>
      </p:sp>
      <p:pic>
        <p:nvPicPr>
          <p:cNvPr id="4" name="Picture 3" descr="Énoncé de qualité 1 de la norme de qualité.">
            <a:extLst>
              <a:ext uri="{FF2B5EF4-FFF2-40B4-BE49-F238E27FC236}">
                <a16:creationId xmlns:a16="http://schemas.microsoft.com/office/drawing/2014/main" id="{AABE246E-9265-2E2B-D0C3-47A94F22D681}"/>
              </a:ext>
            </a:extLst>
          </p:cNvPr>
          <p:cNvPicPr>
            <a:picLocks noChangeAspect="1"/>
          </p:cNvPicPr>
          <p:nvPr/>
        </p:nvPicPr>
        <p:blipFill>
          <a:blip r:embed="rId3"/>
          <a:stretch>
            <a:fillRect/>
          </a:stretch>
        </p:blipFill>
        <p:spPr>
          <a:xfrm>
            <a:off x="2241295" y="2255143"/>
            <a:ext cx="2611878" cy="1728397"/>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Les définitions</a:t>
            </a:r>
          </a:p>
        </p:txBody>
      </p:sp>
      <p:pic>
        <p:nvPicPr>
          <p:cNvPr id="6" name="Picture 5" descr="Les définitions pour l'énoncé de qualité 1 de la norme de qualité.">
            <a:extLst>
              <a:ext uri="{FF2B5EF4-FFF2-40B4-BE49-F238E27FC236}">
                <a16:creationId xmlns:a16="http://schemas.microsoft.com/office/drawing/2014/main" id="{EBD99959-1D83-D191-8ECF-37563DDFB799}"/>
              </a:ext>
            </a:extLst>
          </p:cNvPr>
          <p:cNvPicPr>
            <a:picLocks noChangeAspect="1"/>
          </p:cNvPicPr>
          <p:nvPr/>
        </p:nvPicPr>
        <p:blipFill>
          <a:blip r:embed="rId4"/>
          <a:stretch>
            <a:fillRect/>
          </a:stretch>
        </p:blipFill>
        <p:spPr>
          <a:xfrm>
            <a:off x="1839459" y="4884415"/>
            <a:ext cx="3427248" cy="1728397"/>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 public</a:t>
            </a:r>
          </a:p>
        </p:txBody>
      </p:sp>
      <p:pic>
        <p:nvPicPr>
          <p:cNvPr id="8" name="Picture 7"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B130B8E4-146E-2FB2-C0D8-90786DF32682}"/>
              </a:ext>
            </a:extLst>
          </p:cNvPr>
          <p:cNvPicPr>
            <a:picLocks noChangeAspect="1"/>
          </p:cNvPicPr>
          <p:nvPr/>
        </p:nvPicPr>
        <p:blipFill>
          <a:blip r:embed="rId5"/>
          <a:stretch>
            <a:fillRect/>
          </a:stretch>
        </p:blipFill>
        <p:spPr>
          <a:xfrm>
            <a:off x="6754548" y="2255143"/>
            <a:ext cx="4000902" cy="1209032"/>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a:solidFill>
                  <a:schemeClr val="tx1"/>
                </a:solidFill>
                <a:latin typeface="Calibri" panose="020F0502020204030204" pitchFamily="34" charset="0"/>
                <a:ea typeface="MS PGothic"/>
                <a:cs typeface="Calibri" panose="020F0502020204030204" pitchFamily="34" charset="0"/>
              </a:rPr>
              <a:t>Les indicateurs</a:t>
            </a:r>
          </a:p>
        </p:txBody>
      </p:sp>
      <p:pic>
        <p:nvPicPr>
          <p:cNvPr id="10" name="Picture 9" descr="Les indicateurs pour l'énoncé de qualité 1 de la norme de qualité.">
            <a:extLst>
              <a:ext uri="{FF2B5EF4-FFF2-40B4-BE49-F238E27FC236}">
                <a16:creationId xmlns:a16="http://schemas.microsoft.com/office/drawing/2014/main" id="{040423F8-4399-616E-2E5E-F237E48B9B93}"/>
              </a:ext>
            </a:extLst>
          </p:cNvPr>
          <p:cNvPicPr>
            <a:picLocks noChangeAspect="1"/>
          </p:cNvPicPr>
          <p:nvPr/>
        </p:nvPicPr>
        <p:blipFill>
          <a:blip r:embed="rId6"/>
          <a:stretch>
            <a:fillRect/>
          </a:stretch>
        </p:blipFill>
        <p:spPr>
          <a:xfrm>
            <a:off x="7174053" y="4884415"/>
            <a:ext cx="3161891" cy="17540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2" name="Picture Placeholder 8" descr="Image du guide du patient.">
            <a:extLst>
              <a:ext uri="{FF2B5EF4-FFF2-40B4-BE49-F238E27FC236}">
                <a16:creationId xmlns:a16="http://schemas.microsoft.com/office/drawing/2014/main" id="{E843E8B2-9130-ABD8-2876-FD77A6D03CFE}"/>
              </a:ext>
            </a:extLst>
          </p:cNvPr>
          <p:cNvPicPr>
            <a:picLocks noGrp="1" noChangeAspect="1"/>
          </p:cNvPicPr>
          <p:nvPr>
            <p:ph type="pic" sz="quarter" idx="11"/>
          </p:nvPr>
        </p:nvPicPr>
        <p:blipFill>
          <a:blip r:embed="rId3"/>
          <a:srcRect l="882" r="882"/>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9" name="Picture Placeholder 8" descr="Page 1 du sommaire.">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3"/>
          <a:srcRect l="1058" r="1058"/>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78284"/>
            <a:ext cx="5135880" cy="2369880"/>
          </a:xfrm>
        </p:spPr>
        <p:txBody>
          <a:bodyPr>
            <a:spAutoFit/>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dirty="0"/>
              <a:t> </a:t>
            </a:r>
          </a:p>
        </p:txBody>
      </p:sp>
      <p:pic>
        <p:nvPicPr>
          <p:cNvPr id="3" name="Picture 2" descr="Image du jeu de diapositives « cas d’amélioration ».">
            <a:extLst>
              <a:ext uri="{FF2B5EF4-FFF2-40B4-BE49-F238E27FC236}">
                <a16:creationId xmlns:a16="http://schemas.microsoft.com/office/drawing/2014/main" id="{6592E9FC-7D6E-0C12-81A7-294CF5B563B2}"/>
              </a:ext>
            </a:extLst>
          </p:cNvPr>
          <p:cNvPicPr>
            <a:picLocks noChangeAspect="1"/>
          </p:cNvPicPr>
          <p:nvPr/>
        </p:nvPicPr>
        <p:blipFill>
          <a:blip r:embed="rId3"/>
          <a:srcRect t="478" b="478"/>
          <a:stretch/>
        </p:blipFill>
        <p:spPr>
          <a:xfrm>
            <a:off x="6475047" y="2330302"/>
            <a:ext cx="5145453" cy="28658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Custom 26">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AA105B-B21F-4603-A800-E83054CC0621}">
  <ds:schemaRefs>
    <ds:schemaRef ds:uri="http://schemas.microsoft.com/office/2006/metadata/properties"/>
    <ds:schemaRef ds:uri="http://schemas.microsoft.com/office/2006/documentManagement/types"/>
    <ds:schemaRef ds:uri="http://purl.org/dc/terms/"/>
    <ds:schemaRef ds:uri="http://purl.org/dc/elements/1.1/"/>
    <ds:schemaRef ds:uri="http://schemas.microsoft.com/office/infopath/2007/PartnerControls"/>
    <ds:schemaRef ds:uri="http://www.w3.org/XML/1998/namespace"/>
    <ds:schemaRef ds:uri="http://schemas.openxmlformats.org/package/2006/metadata/core-properties"/>
    <ds:schemaRef ds:uri="f4a9ebb6-6bae-4df8-b4d9-b705f0eb6b4b"/>
    <ds:schemaRef ds:uri="623dabe2-7971-4695-be10-17b1dbde532f"/>
    <ds:schemaRef ds:uri="http://purl.org/dc/dcmitype/"/>
  </ds:schemaRefs>
</ds:datastoreItem>
</file>

<file path=customXml/itemProps2.xml><?xml version="1.0" encoding="utf-8"?>
<ds:datastoreItem xmlns:ds="http://schemas.openxmlformats.org/officeDocument/2006/customXml" ds:itemID="{1A6FDC7A-D54A-4121-9EA7-1EF9591990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3dabe2-7971-4695-be10-17b1dbde532f"/>
    <ds:schemaRef ds:uri="f4a9ebb6-6bae-4df8-b4d9-b705f0eb6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60E494-82DD-441F-A229-878A7E2FFB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OH Template-Mar30</Template>
  <TotalTime>0</TotalTime>
  <Words>6293</Words>
  <Application>Microsoft Office PowerPoint</Application>
  <PresentationFormat>Widescreen</PresentationFormat>
  <Paragraphs>288</Paragraphs>
  <Slides>42</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MS PGothic</vt:lpstr>
      <vt:lpstr>Arial</vt:lpstr>
      <vt:lpstr>Calibri</vt:lpstr>
      <vt:lpstr>Calibri Light</vt:lpstr>
      <vt:lpstr>System Font Regular</vt:lpstr>
      <vt:lpstr>Wingdings</vt:lpstr>
      <vt:lpstr>OH Template-Mar30</vt:lpstr>
      <vt:lpstr>Asthme chez les enfants et les adolescents</vt:lpstr>
      <vt:lpstr>Objectifs</vt:lpstr>
      <vt:lpstr>Normes de qualité</vt:lpstr>
      <vt:lpstr>Avantages des 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l’asthme chez les enfants et les adolescents?</vt:lpstr>
      <vt:lpstr>En date de l’exercice financier 2022/23*, environ 2,5 millions de personnes en Ontario souffrent d’asthme (plus d’une personne sur dix).  L’asthme est l’une des maladies chroniques les plus courantes chez les enfants au Canada, avec près d’un demi-million de personnes de moins de 20 ans vivant avec la maladie en 2022/23, et plus de 60 % des cas prévalents survenant chez des personnes de moins de 15 ans.</vt:lpstr>
      <vt:lpstr>Bien que l’asthme touche des personnes de tous âges, l’incidence de l’asthme est plus élevée chez les enfants1. Notamment, pour les enfants de moins de 6 ans, il n’existe aucun test objectif disponible pour confirmer un diagnostic d’asthme2. Ainsi, les cliniciens doivent se fier aux rapports des membres de famille ou des partenaires de soins sur les symptômes semblables à l’asthme et les exacerbations nécessitant des soins médicaux, plutôt qu’aux méthodes conventionnelles telles que les tests respiratoires2,3. Cette réalité entraîne une incertitude dans le diagnostic et la planification du traitement, ainsi qu’une morbidité plus élevée, chez les groupes d’âge plus jeunes2-4.</vt:lpstr>
      <vt:lpstr>En Ontario, le nombre de spirométrie et d’autres tests de la fonction pulmonaire pour diagnostiquer l’asthme est en augmentation, mais pas encore de manière systématique, posant un risque d’erreur de diagnostic. Selon les données administratives disponibles sur la santé, environ la moitié des personnes de 7 ans et plus (54 %) reçoivent un test de fonction pulmonaire (TFP) dans l’année précédant ou dans les 2,5 ans suivant la date de leur incident pour confirmer leur diagnostic. L’évaluation du contrôle de l’asthme constitue également une lacune importante dans les soins prodigués aux personnes atteintes d’asthme. Le pourcentage de personnes atteintes d’asthme qui ont subi un TFP pour surveiller leur asthme est passé de 10,3 % au cours de l’exercice 2000/01 à 4,5 % au cours de l’exercice 2022/23*.</vt:lpstr>
      <vt:lpstr>Bien que l’incidence de l’asthme ait diminué au fil du temps, les personnes asthmatiques vivent généralement plus longtemps, ce qui fait que la prévalence de l’asthme en Ontario (le nombre de personnes atteintes de la maladie) a continué d’augmenter pour tous les groupes d’âge. Elle est passée de 114 par 1 000 personnes pour l’exercice 2000/01 à 156 par 1 000 personnes pour l’exercice 2022/23*.</vt:lpstr>
      <vt:lpstr>Les taux d’incidence de l’asthme varient d’une région à l’autre en Ontario</vt:lpstr>
      <vt:lpstr>Les taux d’incidence de l’asthme diminuent au fil du temps, mais ils varient toujours d’une région à l’autre en Ontario</vt:lpstr>
      <vt:lpstr>Les taux d’incidence de l’asthme sont systématiquement plus élevés dans les zones urbaines que dans les zones rurales</vt:lpstr>
      <vt:lpstr>Les taux de visites aux services d’urgence (SU) directement liées à l’asthme varient d’une région à l’autre en Ontario et selon les groupes d’âge</vt:lpstr>
      <vt:lpstr>Les hospitalisations directement liées à l’asthme sont les plus élevées chez les enfants les plus jeunes</vt:lpstr>
      <vt:lpstr>Les taux d’hospitalisations directement liées à l’asthme varient d’une région à l’autre en Ontario et selon les groupes d’âge</vt:lpstr>
      <vt:lpstr>Les visites chez les médecins liées à l’asthme varient selon le groupe d’âge</vt:lpstr>
      <vt:lpstr>Cotation d’une consultante en situation de vécu</vt:lpstr>
      <vt:lpstr>Cotation d’un pédiatre</vt:lpstr>
      <vt:lpstr>Énoncés de qualité pour améliorer les soins</vt:lpstr>
      <vt:lpstr>Portée de cette norme de qualité</vt:lpstr>
      <vt:lpstr>Thèmes des normes de qualité</vt:lpstr>
      <vt:lpstr>Énoncé de qualité (ÉQ) 1 : Diagnostic</vt:lpstr>
      <vt:lpstr>ÉQ 2 : Contrôle de l’asthme et le risque d’exacerbations</vt:lpstr>
      <vt:lpstr>ÉQ 3 : Médicaments contre l’asthme</vt:lpstr>
      <vt:lpstr>ÉQ 4 : Information sur l’autogestion et plan d’action pour l’asthme</vt:lpstr>
      <vt:lpstr>ÉQ 5 : Orientation vers des services spécialisés de traitement de l’asthme pédiatrique</vt:lpstr>
      <vt:lpstr>ÉQ 6 : Suivi après le congé de l’hôpital</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Asthme chez les enfants et les adolescents : justification d’amélioration (diapositives)</dc:title>
  <dc:subject/>
  <dc:creator/>
  <cp:keywords/>
  <dc:description/>
  <cp:lastModifiedBy/>
  <cp:revision>1</cp:revision>
  <dcterms:created xsi:type="dcterms:W3CDTF">2025-05-26T19:47:16Z</dcterms:created>
  <dcterms:modified xsi:type="dcterms:W3CDTF">2025-05-29T16:51:52Z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