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18.xml" ContentType="application/vnd.openxmlformats-officedocument.presentationml.notesSlide+xml"/>
  <Override PartName="/ppt/tags/tag14.xml" ContentType="application/vnd.openxmlformats-officedocument.presentationml.tags+xml"/>
  <Override PartName="/ppt/notesSlides/notesSlide19.xml" ContentType="application/vnd.openxmlformats-officedocument.presentationml.notesSlide+xml"/>
  <Override PartName="/ppt/tags/tag15.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16.xml" ContentType="application/vnd.openxmlformats-officedocument.presentationml.tags+xml"/>
  <Override PartName="/ppt/notesSlides/notesSlide22.xml" ContentType="application/vnd.openxmlformats-officedocument.presentationml.notesSlide+xml"/>
  <Override PartName="/ppt/tags/tag17.xml" ContentType="application/vnd.openxmlformats-officedocument.presentationml.tags+xml"/>
  <Override PartName="/ppt/notesSlides/notesSlide23.xml" ContentType="application/vnd.openxmlformats-officedocument.presentationml.notesSlide+xml"/>
  <Override PartName="/ppt/tags/tag18.xml" ContentType="application/vnd.openxmlformats-officedocument.presentationml.tags+xml"/>
  <Override PartName="/ppt/notesSlides/notesSlide24.xml" ContentType="application/vnd.openxmlformats-officedocument.presentationml.notesSlide+xml"/>
  <Override PartName="/ppt/tags/tag19.xml" ContentType="application/vnd.openxmlformats-officedocument.presentationml.tags+xml"/>
  <Override PartName="/ppt/notesSlides/notesSlide25.xml" ContentType="application/vnd.openxmlformats-officedocument.presentationml.notesSlide+xml"/>
  <Override PartName="/ppt/tags/tag20.xml" ContentType="application/vnd.openxmlformats-officedocument.presentationml.tags+xml"/>
  <Override PartName="/ppt/notesSlides/notesSlide26.xml" ContentType="application/vnd.openxmlformats-officedocument.presentationml.notesSlide+xml"/>
  <Override PartName="/ppt/tags/tag21.xml" ContentType="application/vnd.openxmlformats-officedocument.presentationml.tags+xml"/>
  <Override PartName="/ppt/notesSlides/notesSlide27.xml" ContentType="application/vnd.openxmlformats-officedocument.presentationml.notesSlide+xml"/>
  <Override PartName="/ppt/tags/tag22.xml" ContentType="application/vnd.openxmlformats-officedocument.presentationml.tags+xml"/>
  <Override PartName="/ppt/notesSlides/notesSlide28.xml" ContentType="application/vnd.openxmlformats-officedocument.presentationml.notesSlide+xml"/>
  <Override PartName="/ppt/tags/tag23.xml" ContentType="application/vnd.openxmlformats-officedocument.presentationml.tags+xml"/>
  <Override PartName="/ppt/notesSlides/notesSlide29.xml" ContentType="application/vnd.openxmlformats-officedocument.presentationml.notesSlide+xml"/>
  <Override PartName="/ppt/tags/tag24.xml" ContentType="application/vnd.openxmlformats-officedocument.presentationml.tags+xml"/>
  <Override PartName="/ppt/notesSlides/notesSlide3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4598" r:id="rId4"/>
    <p:sldMasterId id="2147484610" r:id="rId5"/>
    <p:sldMasterId id="2147484625" r:id="rId6"/>
    <p:sldMasterId id="2147484639" r:id="rId7"/>
  </p:sldMasterIdLst>
  <p:notesMasterIdLst>
    <p:notesMasterId r:id="rId43"/>
  </p:notesMasterIdLst>
  <p:handoutMasterIdLst>
    <p:handoutMasterId r:id="rId44"/>
  </p:handoutMasterIdLst>
  <p:sldIdLst>
    <p:sldId id="372" r:id="rId8"/>
    <p:sldId id="649" r:id="rId9"/>
    <p:sldId id="651" r:id="rId10"/>
    <p:sldId id="654" r:id="rId11"/>
    <p:sldId id="652" r:id="rId12"/>
    <p:sldId id="474" r:id="rId13"/>
    <p:sldId id="621" r:id="rId14"/>
    <p:sldId id="653" r:id="rId15"/>
    <p:sldId id="623" r:id="rId16"/>
    <p:sldId id="1559" r:id="rId17"/>
    <p:sldId id="699" r:id="rId18"/>
    <p:sldId id="700" r:id="rId19"/>
    <p:sldId id="624" r:id="rId20"/>
    <p:sldId id="1391" r:id="rId21"/>
    <p:sldId id="1396" r:id="rId22"/>
    <p:sldId id="1399" r:id="rId23"/>
    <p:sldId id="1402" r:id="rId24"/>
    <p:sldId id="1407" r:id="rId25"/>
    <p:sldId id="1401" r:id="rId26"/>
    <p:sldId id="1405" r:id="rId27"/>
    <p:sldId id="1406" r:id="rId28"/>
    <p:sldId id="422" r:id="rId29"/>
    <p:sldId id="1324" r:id="rId30"/>
    <p:sldId id="278" r:id="rId31"/>
    <p:sldId id="666" r:id="rId32"/>
    <p:sldId id="667" r:id="rId33"/>
    <p:sldId id="668" r:id="rId34"/>
    <p:sldId id="669" r:id="rId35"/>
    <p:sldId id="670" r:id="rId36"/>
    <p:sldId id="671" r:id="rId37"/>
    <p:sldId id="1174" r:id="rId38"/>
    <p:sldId id="646" r:id="rId39"/>
    <p:sldId id="1369" r:id="rId40"/>
    <p:sldId id="1384" r:id="rId41"/>
    <p:sldId id="256" r:id="rId42"/>
  </p:sldIdLst>
  <p:sldSz cx="9144000" cy="6858000" type="screen4x3"/>
  <p:notesSz cx="6858000" cy="9144000"/>
  <p:custDataLst>
    <p:tags r:id="rId45"/>
  </p:custDataLst>
  <p:defaultTextStyle>
    <a:defPPr>
      <a:defRPr lang="en-US"/>
    </a:defPPr>
    <a:lvl1pPr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470">
          <p15:clr>
            <a:srgbClr val="A4A3A4"/>
          </p15:clr>
        </p15:guide>
        <p15:guide id="2" orient="horz" pos="469">
          <p15:clr>
            <a:srgbClr val="A4A3A4"/>
          </p15:clr>
        </p15:guide>
        <p15:guide id="3" orient="horz" pos="349">
          <p15:clr>
            <a:srgbClr val="A4A3A4"/>
          </p15:clr>
        </p15:guide>
        <p15:guide id="4" pos="2835">
          <p15:clr>
            <a:srgbClr val="A4A3A4"/>
          </p15:clr>
        </p15:guide>
      </p15:sldGuideLst>
    </p:ext>
    <p:ext uri="{2D200454-40CA-4A62-9FC3-DE9A4176ACB9}">
      <p15:notesGuideLst xmlns:p15="http://schemas.microsoft.com/office/powerpoint/2012/main">
        <p15:guide id="1" orient="horz" pos="2208" userDrawn="1">
          <p15:clr>
            <a:srgbClr val="A4A3A4"/>
          </p15:clr>
        </p15:guide>
        <p15:guide id="2" pos="292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chipper, Jennifer" initials="SJ" lastIdx="11" clrIdx="0"/>
  <p:cmAuthor id="1" name="Loren Aytona" initials="" lastIdx="37" clrIdx="1"/>
  <p:cmAuthor id="2" name="Adatia, Tasleen" initials="AT" lastIdx="13" clrIdx="2"/>
  <p:cmAuthor id="3" name="Ng, Jessica" initials="NJ" lastIdx="2" clrIdx="3"/>
  <p:cmAuthor id="4" name="Bennett, Suzannah" initials="BS" lastIdx="1" clrIdx="4">
    <p:extLst>
      <p:ext uri="{19B8F6BF-5375-455C-9EA6-DF929625EA0E}">
        <p15:presenceInfo xmlns:p15="http://schemas.microsoft.com/office/powerpoint/2012/main" userId="S::sbennett@hqontario.ca::a275cb3f-6118-46c6-a80f-c6865482db72" providerId="AD"/>
      </p:ext>
    </p:extLst>
  </p:cmAuthor>
  <p:cmAuthor id="5" name="Kashfia" initials="K" lastIdx="23" clrIdx="5">
    <p:extLst>
      <p:ext uri="{19B8F6BF-5375-455C-9EA6-DF929625EA0E}">
        <p15:presenceInfo xmlns:p15="http://schemas.microsoft.com/office/powerpoint/2012/main" userId="Kashfia" providerId="None"/>
      </p:ext>
    </p:extLst>
  </p:cmAuthor>
  <p:cmAuthor id="6" name="Jennifer White" initials="JW" lastIdx="10" clrIdx="6">
    <p:extLst>
      <p:ext uri="{19B8F6BF-5375-455C-9EA6-DF929625EA0E}">
        <p15:presenceInfo xmlns:p15="http://schemas.microsoft.com/office/powerpoint/2012/main" userId="Jennifer White" providerId="None"/>
      </p:ext>
    </p:extLst>
  </p:cmAuthor>
  <p:cmAuthor id="7" name="White, Jennifer" initials="WJ" lastIdx="3" clrIdx="7">
    <p:extLst>
      <p:ext uri="{19B8F6BF-5375-455C-9EA6-DF929625EA0E}">
        <p15:presenceInfo xmlns:p15="http://schemas.microsoft.com/office/powerpoint/2012/main" userId="White, Jennifer" providerId="None"/>
      </p:ext>
    </p:extLst>
  </p:cmAuthor>
  <p:cmAuthor id="8" name="Burke Dimitrova, Sarah" initials="BDS" lastIdx="23" clrIdx="8">
    <p:extLst>
      <p:ext uri="{19B8F6BF-5375-455C-9EA6-DF929625EA0E}">
        <p15:presenceInfo xmlns:p15="http://schemas.microsoft.com/office/powerpoint/2012/main" userId="S::sbdimitrova@hqontario.ca::7cc3709f-8b4d-437c-a82c-63edf78dc3bb" providerId="AD"/>
      </p:ext>
    </p:extLst>
  </p:cmAuthor>
  <p:cmAuthor id="9" name="Tasleen" initials="T" lastIdx="20" clrIdx="9">
    <p:extLst>
      <p:ext uri="{19B8F6BF-5375-455C-9EA6-DF929625EA0E}">
        <p15:presenceInfo xmlns:p15="http://schemas.microsoft.com/office/powerpoint/2012/main" userId="Tasleen" providerId="None"/>
      </p:ext>
    </p:extLst>
  </p:cmAuthor>
  <p:cmAuthor id="10" name="Shirodkar, Apurva" initials="SA" lastIdx="2" clrIdx="10">
    <p:extLst>
      <p:ext uri="{19B8F6BF-5375-455C-9EA6-DF929625EA0E}">
        <p15:presenceInfo xmlns:p15="http://schemas.microsoft.com/office/powerpoint/2012/main" userId="S::ashirodkar@hqontario.ca::23dd53ca-b896-46ef-9c79-bd536f7a6fbe" providerId="AD"/>
      </p:ext>
    </p:extLst>
  </p:cmAuthor>
  <p:cmAuthor id="11" name="Yurkiewich, Alex" initials="YA" lastIdx="6" clrIdx="11">
    <p:extLst>
      <p:ext uri="{19B8F6BF-5375-455C-9EA6-DF929625EA0E}">
        <p15:presenceInfo xmlns:p15="http://schemas.microsoft.com/office/powerpoint/2012/main" userId="S::ayurkiewich@hqontario.ca::c73ae43d-13b4-4a95-a37e-f2a649a0e935" providerId="AD"/>
      </p:ext>
    </p:extLst>
  </p:cmAuthor>
  <p:cmAuthor id="12" name="Bennell, Maria" initials="BM" lastIdx="60" clrIdx="12">
    <p:extLst>
      <p:ext uri="{19B8F6BF-5375-455C-9EA6-DF929625EA0E}">
        <p15:presenceInfo xmlns:p15="http://schemas.microsoft.com/office/powerpoint/2012/main" userId="S::mbennell@hqontario.ca::29ff3d4d-a61b-465a-b508-388f73d9a7fd" providerId="AD"/>
      </p:ext>
    </p:extLst>
  </p:cmAuthor>
  <p:cmAuthor id="13" name="Yurkiewich, Alex" initials="YA [2]" lastIdx="3" clrIdx="13">
    <p:extLst>
      <p:ext uri="{19B8F6BF-5375-455C-9EA6-DF929625EA0E}">
        <p15:presenceInfo xmlns:p15="http://schemas.microsoft.com/office/powerpoint/2012/main" userId="Yurkiewich, Alex" providerId="None"/>
      </p:ext>
    </p:extLst>
  </p:cmAuthor>
  <p:cmAuthor id="14" name="Degani, Naushaba" initials="DN" lastIdx="41" clrIdx="14">
    <p:extLst>
      <p:ext uri="{19B8F6BF-5375-455C-9EA6-DF929625EA0E}">
        <p15:presenceInfo xmlns:p15="http://schemas.microsoft.com/office/powerpoint/2012/main" userId="S::NDegani@hqontario.ca::b3fe8926-635f-4694-afb6-532aee62f3e1" providerId="AD"/>
      </p:ext>
    </p:extLst>
  </p:cmAuthor>
  <p:cmAuthor id="15" name="White, Jennifer" initials="WJ [2]" lastIdx="2" clrIdx="15">
    <p:extLst>
      <p:ext uri="{19B8F6BF-5375-455C-9EA6-DF929625EA0E}">
        <p15:presenceInfo xmlns:p15="http://schemas.microsoft.com/office/powerpoint/2012/main" userId="S::jwhite@hqontario.ca::22e1a18e-8c11-41e1-8dbe-ead067d06f7e" providerId="AD"/>
      </p:ext>
    </p:extLst>
  </p:cmAuthor>
  <p:cmAuthor id="16" name="Phillips, Lacey" initials="PL" lastIdx="15" clrIdx="16">
    <p:extLst>
      <p:ext uri="{19B8F6BF-5375-455C-9EA6-DF929625EA0E}">
        <p15:presenceInfo xmlns:p15="http://schemas.microsoft.com/office/powerpoint/2012/main" userId="S::lphillips@hqontario.ca::f36da0fa-bc11-47e7-b011-288b2690d24c" providerId="AD"/>
      </p:ext>
    </p:extLst>
  </p:cmAuthor>
  <p:cmAuthor id="17" name="Baltman-Cord, Arielle" initials="BA" lastIdx="4" clrIdx="17">
    <p:extLst>
      <p:ext uri="{19B8F6BF-5375-455C-9EA6-DF929625EA0E}">
        <p15:presenceInfo xmlns:p15="http://schemas.microsoft.com/office/powerpoint/2012/main" userId="S::abaltman@hqontario.ca::9b7feabb-00b0-4e29-82fa-b0ef0096bed4" providerId="AD"/>
      </p:ext>
    </p:extLst>
  </p:cmAuthor>
  <p:cmAuthor id="18" name="Irwin, Terri" initials="IT" lastIdx="1" clrIdx="18">
    <p:extLst>
      <p:ext uri="{19B8F6BF-5375-455C-9EA6-DF929625EA0E}">
        <p15:presenceInfo xmlns:p15="http://schemas.microsoft.com/office/powerpoint/2012/main" userId="S::tirwin@hqontario.ca::9a279925-31fb-42f2-b00c-69cd8459cf1c" providerId="AD"/>
      </p:ext>
    </p:extLst>
  </p:cmAuthor>
  <p:cmAuthor id="19" name="Alex Yurkiewich" initials="AY" lastIdx="1" clrIdx="19">
    <p:extLst>
      <p:ext uri="{19B8F6BF-5375-455C-9EA6-DF929625EA0E}">
        <p15:presenceInfo xmlns:p15="http://schemas.microsoft.com/office/powerpoint/2012/main" userId="Alex Yurkiewich" providerId="None"/>
      </p:ext>
    </p:extLst>
  </p:cmAuthor>
  <p:cmAuthor id="20" name="Singh, Hasmita" initials="SH" lastIdx="145" clrIdx="20">
    <p:extLst>
      <p:ext uri="{19B8F6BF-5375-455C-9EA6-DF929625EA0E}">
        <p15:presenceInfo xmlns:p15="http://schemas.microsoft.com/office/powerpoint/2012/main" userId="Singh, Hasmita" providerId="None"/>
      </p:ext>
    </p:extLst>
  </p:cmAuthor>
  <p:cmAuthor id="21" name="Willson, Vanessa" initials="WV" lastIdx="26" clrIdx="21">
    <p:extLst>
      <p:ext uri="{19B8F6BF-5375-455C-9EA6-DF929625EA0E}">
        <p15:presenceInfo xmlns:p15="http://schemas.microsoft.com/office/powerpoint/2012/main" userId="S::vwillson@hqontario.ca::36187c62-39b2-4093-9f4e-be1cbfcacfc7" providerId="AD"/>
      </p:ext>
    </p:extLst>
  </p:cmAuthor>
  <p:cmAuthor id="22" name="Aytona-Arena, Loren" initials="AL" lastIdx="2" clrIdx="22">
    <p:extLst>
      <p:ext uri="{19B8F6BF-5375-455C-9EA6-DF929625EA0E}">
        <p15:presenceInfo xmlns:p15="http://schemas.microsoft.com/office/powerpoint/2012/main" userId="S::laytona@hqontario.ca::dff38c10-91b7-4935-94ff-8594b114d0a8" providerId="AD"/>
      </p:ext>
    </p:extLst>
  </p:cmAuthor>
  <p:cmAuthor id="23" name="Kennedy, Carol" initials="KC" lastIdx="11" clrIdx="23">
    <p:extLst>
      <p:ext uri="{19B8F6BF-5375-455C-9EA6-DF929625EA0E}">
        <p15:presenceInfo xmlns:p15="http://schemas.microsoft.com/office/powerpoint/2012/main" userId="S::ckennedy@hqontario.ca::f0b2b8af-47db-4d78-a4c3-674ff789a5a0" providerId="AD"/>
      </p:ext>
    </p:extLst>
  </p:cmAuthor>
  <p:cmAuthor id="24" name="Ihn, Erica" initials="IE" lastIdx="13" clrIdx="24">
    <p:extLst>
      <p:ext uri="{19B8F6BF-5375-455C-9EA6-DF929625EA0E}">
        <p15:presenceInfo xmlns:p15="http://schemas.microsoft.com/office/powerpoint/2012/main" userId="S::eihn@hqontario.ca::e9cf071f-070c-444b-9220-ab1b62e60e80" providerId="AD"/>
      </p:ext>
    </p:extLst>
  </p:cmAuthor>
  <p:cmAuthor id="25" name="McPherson, Mark" initials="MM" lastIdx="2" clrIdx="25">
    <p:extLst>
      <p:ext uri="{19B8F6BF-5375-455C-9EA6-DF929625EA0E}">
        <p15:presenceInfo xmlns:p15="http://schemas.microsoft.com/office/powerpoint/2012/main" userId="S-1-5-21-535683054-4239906057-3132855710-3292" providerId="AD"/>
      </p:ext>
    </p:extLst>
  </p:cmAuthor>
  <p:cmAuthor id="26" name="Ye, Lisa" initials="YL" lastIdx="3" clrIdx="26">
    <p:extLst>
      <p:ext uri="{19B8F6BF-5375-455C-9EA6-DF929625EA0E}">
        <p15:presenceInfo xmlns:p15="http://schemas.microsoft.com/office/powerpoint/2012/main" userId="S::lye@hqontario.ca::6b7b96a5-ff1e-43fc-851f-6456d18317f6" providerId="AD"/>
      </p:ext>
    </p:extLst>
  </p:cmAuthor>
  <p:cmAuthor id="27" name="Timothy Maguire" initials="TM" lastIdx="11" clrIdx="27">
    <p:extLst>
      <p:ext uri="{19B8F6BF-5375-455C-9EA6-DF929625EA0E}">
        <p15:presenceInfo xmlns:p15="http://schemas.microsoft.com/office/powerpoint/2012/main" userId="S::tmaguire@hqontario.ca::b83a4a02-cfb3-4751-b069-a87b66e2f3d5" providerId="AD"/>
      </p:ext>
    </p:extLst>
  </p:cmAuthor>
  <p:cmAuthor id="28" name="Harrison, Susan" initials="HS" lastIdx="9" clrIdx="28">
    <p:extLst>
      <p:ext uri="{19B8F6BF-5375-455C-9EA6-DF929625EA0E}">
        <p15:presenceInfo xmlns:p15="http://schemas.microsoft.com/office/powerpoint/2012/main" userId="S::sharrison@hqontario.ca::12d20603-a68e-40bb-99e5-862f8234107b" providerId="AD"/>
      </p:ext>
    </p:extLst>
  </p:cmAuthor>
  <p:cmAuthor id="29" name="Kara Cowan" initials="KC" lastIdx="3" clrIdx="29">
    <p:extLst>
      <p:ext uri="{19B8F6BF-5375-455C-9EA6-DF929625EA0E}">
        <p15:presenceInfo xmlns:p15="http://schemas.microsoft.com/office/powerpoint/2012/main" userId="ccdf5d224380aeb8" providerId="Windows Live"/>
      </p:ext>
    </p:extLst>
  </p:cmAuthor>
  <p:cmAuthor id="30" name="McTavish, Sarah" initials="MS" lastIdx="1" clrIdx="30">
    <p:extLst>
      <p:ext uri="{19B8F6BF-5375-455C-9EA6-DF929625EA0E}">
        <p15:presenceInfo xmlns:p15="http://schemas.microsoft.com/office/powerpoint/2012/main" userId="S::smctavish@hqontario.ca::fa922b1c-c151-4fc5-b660-75c4edfddf31" providerId="AD"/>
      </p:ext>
    </p:extLst>
  </p:cmAuthor>
  <p:cmAuthor id="31" name="Johnson, Stacey" initials="JS" lastIdx="5" clrIdx="31">
    <p:extLst>
      <p:ext uri="{19B8F6BF-5375-455C-9EA6-DF929625EA0E}">
        <p15:presenceInfo xmlns:p15="http://schemas.microsoft.com/office/powerpoint/2012/main" userId="S::sjohnson@hqontario.ca::c1d74880-3551-4508-8754-1d2254d9d2e6" providerId="AD"/>
      </p:ext>
    </p:extLst>
  </p:cmAuthor>
  <p:cmAuthor id="32" name="McTavish, Sarah" initials="MS [2]" lastIdx="9" clrIdx="32">
    <p:extLst>
      <p:ext uri="{19B8F6BF-5375-455C-9EA6-DF929625EA0E}">
        <p15:presenceInfo xmlns:p15="http://schemas.microsoft.com/office/powerpoint/2012/main" userId="McTavish, Sarah" providerId="None"/>
      </p:ext>
    </p:extLst>
  </p:cmAuthor>
  <p:cmAuthor id="33" name="Johnson, Stacey" initials="JS [2]" lastIdx="2" clrIdx="33">
    <p:extLst>
      <p:ext uri="{19B8F6BF-5375-455C-9EA6-DF929625EA0E}">
        <p15:presenceInfo xmlns:p15="http://schemas.microsoft.com/office/powerpoint/2012/main" userId="S::stacey.johnson@ontariohealth.ca::726ed288-f929-495e-b865-eb2518c5f93c" providerId="AD"/>
      </p:ext>
    </p:extLst>
  </p:cmAuthor>
  <p:cmAuthor id="34" name="Yeritsyan, Naira" initials="YN" lastIdx="4" clrIdx="34">
    <p:extLst>
      <p:ext uri="{19B8F6BF-5375-455C-9EA6-DF929625EA0E}">
        <p15:presenceInfo xmlns:p15="http://schemas.microsoft.com/office/powerpoint/2012/main" userId="S::naira.yeritsyan@ontariohealth.ca::ec044d70-4116-4fc4-9825-08d4190244f1" providerId="AD"/>
      </p:ext>
    </p:extLst>
  </p:cmAuthor>
  <p:cmAuthor id="35" name="McTavish, Sarah" initials="MS [3]" lastIdx="2" clrIdx="35">
    <p:extLst>
      <p:ext uri="{19B8F6BF-5375-455C-9EA6-DF929625EA0E}">
        <p15:presenceInfo xmlns:p15="http://schemas.microsoft.com/office/powerpoint/2012/main" userId="S::sarah.mctavish@ontariohealth.ca::df83e2c5-6a2f-4a52-a6e9-18868009233e" providerId="AD"/>
      </p:ext>
    </p:extLst>
  </p:cmAuthor>
  <p:cmAuthor id="36" name="Harrison, Susan" initials="HS [2]" lastIdx="4" clrIdx="36">
    <p:extLst>
      <p:ext uri="{19B8F6BF-5375-455C-9EA6-DF929625EA0E}">
        <p15:presenceInfo xmlns:p15="http://schemas.microsoft.com/office/powerpoint/2012/main" userId="Harrison, Susan" providerId="None"/>
      </p:ext>
    </p:extLst>
  </p:cmAuthor>
  <p:cmAuthor id="37" name="Cowan, Kara" initials="CK" lastIdx="3" clrIdx="37">
    <p:extLst>
      <p:ext uri="{19B8F6BF-5375-455C-9EA6-DF929625EA0E}">
        <p15:presenceInfo xmlns:p15="http://schemas.microsoft.com/office/powerpoint/2012/main" userId="S::kara.cowan@ontariohealth.ca::422dcf60-3108-48b9-a5a5-708e064ad6eb" providerId="AD"/>
      </p:ext>
    </p:extLst>
  </p:cmAuthor>
  <p:cmAuthor id="38" name="Phillips, Lacey" initials="PL [2]" lastIdx="1" clrIdx="38">
    <p:extLst>
      <p:ext uri="{19B8F6BF-5375-455C-9EA6-DF929625EA0E}">
        <p15:presenceInfo xmlns:p15="http://schemas.microsoft.com/office/powerpoint/2012/main" userId="Phillips, Lace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7BC1"/>
    <a:srgbClr val="C1B28F"/>
    <a:srgbClr val="00B2E3"/>
    <a:srgbClr val="3399FF"/>
    <a:srgbClr val="92278F"/>
    <a:srgbClr val="48A7A2"/>
    <a:srgbClr val="F15A22"/>
    <a:srgbClr val="A9D18E"/>
    <a:srgbClr val="5B9BD5"/>
    <a:srgbClr val="E6D7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000000-0000-0000-0000-000000000000}" v="5" dt="2021-04-16T16:00:47.609"/>
    <p1510:client id="{129209B9-D499-405D-B047-78BA5E2179DB}" v="19" dt="2021-04-16T17:00:37.648"/>
    <p1510:client id="{23D4FEB7-411D-478C-A60D-B491BD887CAA}" v="2" vWet="4" dt="2021-04-15T18:47:53.587"/>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1704" y="102"/>
      </p:cViewPr>
      <p:guideLst>
        <p:guide orient="horz" pos="470"/>
        <p:guide orient="horz" pos="469"/>
        <p:guide orient="horz" pos="349"/>
        <p:guide pos="2835"/>
      </p:guideLst>
    </p:cSldViewPr>
  </p:slideViewPr>
  <p:notesTextViewPr>
    <p:cViewPr>
      <p:scale>
        <a:sx n="1" d="1"/>
        <a:sy n="1" d="1"/>
      </p:scale>
      <p:origin x="0" y="0"/>
    </p:cViewPr>
  </p:notesTextViewPr>
  <p:notesViewPr>
    <p:cSldViewPr snapToGrid="0">
      <p:cViewPr>
        <p:scale>
          <a:sx n="1" d="2"/>
          <a:sy n="1" d="2"/>
        </p:scale>
        <p:origin x="0" y="0"/>
      </p:cViewPr>
      <p:guideLst>
        <p:guide orient="horz" pos="2208"/>
        <p:guide pos="292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tags" Target="tags/tag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notesMaster" Target="notesMasters/notesMaster1.xml"/><Relationship Id="rId48" Type="http://schemas.openxmlformats.org/officeDocument/2006/relationships/viewProps" Target="viewProps.xml"/><Relationship Id="rId8" Type="http://schemas.openxmlformats.org/officeDocument/2006/relationships/slide" Target="slides/slide1.xml"/><Relationship Id="rId51"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embeddings/oleObject2.bin"/></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embeddings/oleObject3.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7542104054872991E-2"/>
          <c:y val="3.8224615722219503E-2"/>
          <c:w val="0.89394086000696671"/>
          <c:h val="0.73146509725934694"/>
        </c:manualLayout>
      </c:layout>
      <c:barChart>
        <c:barDir val="col"/>
        <c:grouping val="clustered"/>
        <c:varyColors val="0"/>
        <c:ser>
          <c:idx val="0"/>
          <c:order val="0"/>
          <c:tx>
            <c:strRef>
              <c:f>'[Data and graphs.xlsx]Maternal'!$E$28</c:f>
              <c:strCache>
                <c:ptCount val="1"/>
                <c:pt idx="0">
                  <c:v>Pre-existing Diabetes</c:v>
                </c:pt>
              </c:strCache>
            </c:strRef>
          </c:tx>
          <c:spPr>
            <a:solidFill>
              <a:srgbClr val="00B2E3"/>
            </a:solidFill>
            <a:ln>
              <a:solidFill>
                <a:srgbClr val="00B2E3"/>
              </a:solidFill>
            </a:ln>
            <a:effectLst/>
          </c:spPr>
          <c:invertIfNegative val="0"/>
          <c:dPt>
            <c:idx val="0"/>
            <c:invertIfNegative val="0"/>
            <c:bubble3D val="0"/>
            <c:spPr>
              <a:solidFill>
                <a:srgbClr val="00B2E3"/>
              </a:solidFill>
              <a:ln>
                <a:solidFill>
                  <a:srgbClr val="00B2E3"/>
                </a:solidFill>
              </a:ln>
              <a:effectLst/>
            </c:spPr>
            <c:extLst>
              <c:ext xmlns:c16="http://schemas.microsoft.com/office/drawing/2014/chart" uri="{C3380CC4-5D6E-409C-BE32-E72D297353CC}">
                <c16:uniqueId val="{00000002-4AA6-453C-B76B-C6884230DF3B}"/>
              </c:ext>
            </c:extLst>
          </c:dPt>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and graphs.xlsx]Maternal'!$D$29:$D$32</c:f>
              <c:strCache>
                <c:ptCount val="4"/>
                <c:pt idx="0">
                  <c:v>Pre-eclampsia</c:v>
                </c:pt>
                <c:pt idx="1">
                  <c:v>Operative vaginal delivery</c:v>
                </c:pt>
                <c:pt idx="2">
                  <c:v>Caesarean section</c:v>
                </c:pt>
                <c:pt idx="3">
                  <c:v>3rd- or 4th-degree lacerations</c:v>
                </c:pt>
              </c:strCache>
            </c:strRef>
          </c:cat>
          <c:val>
            <c:numRef>
              <c:f>'[Data and graphs.xlsx]Maternal'!$E$29:$E$32</c:f>
              <c:numCache>
                <c:formatCode>0.0</c:formatCode>
                <c:ptCount val="4"/>
                <c:pt idx="0">
                  <c:v>5.2</c:v>
                </c:pt>
                <c:pt idx="1">
                  <c:v>6.91</c:v>
                </c:pt>
                <c:pt idx="2">
                  <c:v>46.17</c:v>
                </c:pt>
                <c:pt idx="3">
                  <c:v>2.71</c:v>
                </c:pt>
              </c:numCache>
            </c:numRef>
          </c:val>
          <c:extLst>
            <c:ext xmlns:c16="http://schemas.microsoft.com/office/drawing/2014/chart" uri="{C3380CC4-5D6E-409C-BE32-E72D297353CC}">
              <c16:uniqueId val="{00000000-4AA6-453C-B76B-C6884230DF3B}"/>
            </c:ext>
          </c:extLst>
        </c:ser>
        <c:ser>
          <c:idx val="1"/>
          <c:order val="1"/>
          <c:tx>
            <c:strRef>
              <c:f>'[Data and graphs.xlsx]Maternal'!$F$28</c:f>
              <c:strCache>
                <c:ptCount val="1"/>
                <c:pt idx="0">
                  <c:v>Gestational Diabetes</c:v>
                </c:pt>
              </c:strCache>
            </c:strRef>
          </c:tx>
          <c:spPr>
            <a:solidFill>
              <a:srgbClr val="92278F"/>
            </a:solidFill>
            <a:ln>
              <a:solidFill>
                <a:srgbClr val="92278F"/>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and graphs.xlsx]Maternal'!$D$29:$D$32</c:f>
              <c:strCache>
                <c:ptCount val="4"/>
                <c:pt idx="0">
                  <c:v>Pre-eclampsia</c:v>
                </c:pt>
                <c:pt idx="1">
                  <c:v>Operative vaginal delivery</c:v>
                </c:pt>
                <c:pt idx="2">
                  <c:v>Caesarean section</c:v>
                </c:pt>
                <c:pt idx="3">
                  <c:v>3rd- or 4th-degree lacerations</c:v>
                </c:pt>
              </c:strCache>
            </c:strRef>
          </c:cat>
          <c:val>
            <c:numRef>
              <c:f>'[Data and graphs.xlsx]Maternal'!$F$29:$F$32</c:f>
              <c:numCache>
                <c:formatCode>0.0</c:formatCode>
                <c:ptCount val="4"/>
                <c:pt idx="0">
                  <c:v>2.06</c:v>
                </c:pt>
                <c:pt idx="1">
                  <c:v>8.64</c:v>
                </c:pt>
                <c:pt idx="2">
                  <c:v>34.94</c:v>
                </c:pt>
                <c:pt idx="3">
                  <c:v>2.52</c:v>
                </c:pt>
              </c:numCache>
            </c:numRef>
          </c:val>
          <c:extLst>
            <c:ext xmlns:c16="http://schemas.microsoft.com/office/drawing/2014/chart" uri="{C3380CC4-5D6E-409C-BE32-E72D297353CC}">
              <c16:uniqueId val="{00000001-4AA6-453C-B76B-C6884230DF3B}"/>
            </c:ext>
          </c:extLst>
        </c:ser>
        <c:dLbls>
          <c:showLegendKey val="0"/>
          <c:showVal val="0"/>
          <c:showCatName val="0"/>
          <c:showSerName val="0"/>
          <c:showPercent val="0"/>
          <c:showBubbleSize val="0"/>
        </c:dLbls>
        <c:gapWidth val="248"/>
        <c:overlap val="-4"/>
        <c:axId val="1210730271"/>
        <c:axId val="1210725279"/>
      </c:barChart>
      <c:catAx>
        <c:axId val="1210730271"/>
        <c:scaling>
          <c:orientation val="minMax"/>
        </c:scaling>
        <c:delete val="0"/>
        <c:axPos val="b"/>
        <c:title>
          <c:tx>
            <c:rich>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US" sz="1200" b="1">
                    <a:solidFill>
                      <a:schemeClr val="tx1"/>
                    </a:solidFill>
                  </a:rPr>
                  <a:t>Maternal Outcome</a:t>
                </a:r>
              </a:p>
            </c:rich>
          </c:tx>
          <c:layout>
            <c:manualLayout>
              <c:xMode val="edge"/>
              <c:yMode val="edge"/>
              <c:x val="0.43383119287692068"/>
              <c:y val="0.91114322793609248"/>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210725279"/>
        <c:crosses val="autoZero"/>
        <c:auto val="1"/>
        <c:lblAlgn val="ctr"/>
        <c:lblOffset val="100"/>
        <c:noMultiLvlLbl val="0"/>
      </c:catAx>
      <c:valAx>
        <c:axId val="1210725279"/>
        <c:scaling>
          <c:orientation val="minMax"/>
          <c:max val="6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200" b="1">
                    <a:solidFill>
                      <a:schemeClr val="tx1"/>
                    </a:solidFill>
                  </a:rPr>
                  <a:t>Percent</a:t>
                </a:r>
              </a:p>
            </c:rich>
          </c:tx>
          <c:layout>
            <c:manualLayout>
              <c:xMode val="edge"/>
              <c:yMode val="edge"/>
              <c:x val="7.8603955991752295E-3"/>
              <c:y val="0.31289844099933428"/>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210730271"/>
        <c:crosses val="autoZero"/>
        <c:crossBetween val="between"/>
      </c:valAx>
      <c:spPr>
        <a:noFill/>
        <a:ln>
          <a:noFill/>
        </a:ln>
        <a:effectLst/>
      </c:spPr>
    </c:plotArea>
    <c:legend>
      <c:legendPos val="b"/>
      <c:layout>
        <c:manualLayout>
          <c:xMode val="edge"/>
          <c:yMode val="edge"/>
          <c:x val="0.60495609687612173"/>
          <c:y val="0.88015037022058917"/>
          <c:w val="0.39306325589138652"/>
          <c:h val="0.11984962977941087"/>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1986331897192103E-2"/>
          <c:y val="3.9549382620018662E-2"/>
          <c:w val="0.89071807061853114"/>
          <c:h val="0.7133479678085215"/>
        </c:manualLayout>
      </c:layout>
      <c:barChart>
        <c:barDir val="col"/>
        <c:grouping val="clustered"/>
        <c:varyColors val="0"/>
        <c:ser>
          <c:idx val="0"/>
          <c:order val="0"/>
          <c:tx>
            <c:strRef>
              <c:f>'[Data and graphs.xlsx]Neonatal (2)'!$C$4</c:f>
              <c:strCache>
                <c:ptCount val="1"/>
                <c:pt idx="0">
                  <c:v>Pre-Existing Diabetes</c:v>
                </c:pt>
              </c:strCache>
            </c:strRef>
          </c:tx>
          <c:spPr>
            <a:solidFill>
              <a:srgbClr val="48A7A2"/>
            </a:solidFill>
            <a:ln>
              <a:solidFill>
                <a:srgbClr val="48A7A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and graphs.xlsx]Neonatal (2)'!$B$5:$B$10</c:f>
              <c:strCache>
                <c:ptCount val="6"/>
                <c:pt idx="0">
                  <c:v>Neonatal hypoglycemia</c:v>
                </c:pt>
                <c:pt idx="1">
                  <c:v>Macrosomia</c:v>
                </c:pt>
                <c:pt idx="2">
                  <c:v>Shoulder dystocia</c:v>
                </c:pt>
                <c:pt idx="3">
                  <c:v>Preterm birth</c:v>
                </c:pt>
                <c:pt idx="4">
                  <c:v>Hyperbilirubinemia</c:v>
                </c:pt>
                <c:pt idx="5">
                  <c:v>Respiratory distress</c:v>
                </c:pt>
              </c:strCache>
            </c:strRef>
          </c:cat>
          <c:val>
            <c:numRef>
              <c:f>'[Data and graphs.xlsx]Neonatal (2)'!$C$5:$C$10</c:f>
              <c:numCache>
                <c:formatCode>0.0</c:formatCode>
                <c:ptCount val="6"/>
                <c:pt idx="0">
                  <c:v>23.36</c:v>
                </c:pt>
                <c:pt idx="1">
                  <c:v>14.5</c:v>
                </c:pt>
                <c:pt idx="2">
                  <c:v>5.87</c:v>
                </c:pt>
                <c:pt idx="3">
                  <c:v>16.57</c:v>
                </c:pt>
                <c:pt idx="4">
                  <c:v>19.54</c:v>
                </c:pt>
                <c:pt idx="5">
                  <c:v>13.74</c:v>
                </c:pt>
              </c:numCache>
            </c:numRef>
          </c:val>
          <c:extLst>
            <c:ext xmlns:c16="http://schemas.microsoft.com/office/drawing/2014/chart" uri="{C3380CC4-5D6E-409C-BE32-E72D297353CC}">
              <c16:uniqueId val="{00000000-B976-47B5-8F52-8666FCC6A65B}"/>
            </c:ext>
          </c:extLst>
        </c:ser>
        <c:ser>
          <c:idx val="1"/>
          <c:order val="1"/>
          <c:tx>
            <c:strRef>
              <c:f>'[Data and graphs.xlsx]Neonatal (2)'!$D$4</c:f>
              <c:strCache>
                <c:ptCount val="1"/>
                <c:pt idx="0">
                  <c:v>Gestational Diabetes</c:v>
                </c:pt>
              </c:strCache>
            </c:strRef>
          </c:tx>
          <c:spPr>
            <a:solidFill>
              <a:srgbClr val="C1B28F"/>
            </a:solidFill>
            <a:ln>
              <a:solidFill>
                <a:srgbClr val="C1B28F"/>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and graphs.xlsx]Neonatal (2)'!$B$5:$B$10</c:f>
              <c:strCache>
                <c:ptCount val="6"/>
                <c:pt idx="0">
                  <c:v>Neonatal hypoglycemia</c:v>
                </c:pt>
                <c:pt idx="1">
                  <c:v>Macrosomia</c:v>
                </c:pt>
                <c:pt idx="2">
                  <c:v>Shoulder dystocia</c:v>
                </c:pt>
                <c:pt idx="3">
                  <c:v>Preterm birth</c:v>
                </c:pt>
                <c:pt idx="4">
                  <c:v>Hyperbilirubinemia</c:v>
                </c:pt>
                <c:pt idx="5">
                  <c:v>Respiratory distress</c:v>
                </c:pt>
              </c:strCache>
            </c:strRef>
          </c:cat>
          <c:val>
            <c:numRef>
              <c:f>'[Data and graphs.xlsx]Neonatal (2)'!$D$5:$D$10</c:f>
              <c:numCache>
                <c:formatCode>0.0</c:formatCode>
                <c:ptCount val="6"/>
                <c:pt idx="0">
                  <c:v>17</c:v>
                </c:pt>
                <c:pt idx="1">
                  <c:v>7.28</c:v>
                </c:pt>
                <c:pt idx="2">
                  <c:v>3.24</c:v>
                </c:pt>
                <c:pt idx="3">
                  <c:v>7.7</c:v>
                </c:pt>
                <c:pt idx="4">
                  <c:v>11.54</c:v>
                </c:pt>
                <c:pt idx="5">
                  <c:v>6.18</c:v>
                </c:pt>
              </c:numCache>
            </c:numRef>
          </c:val>
          <c:extLst>
            <c:ext xmlns:c16="http://schemas.microsoft.com/office/drawing/2014/chart" uri="{C3380CC4-5D6E-409C-BE32-E72D297353CC}">
              <c16:uniqueId val="{00000001-B976-47B5-8F52-8666FCC6A65B}"/>
            </c:ext>
          </c:extLst>
        </c:ser>
        <c:dLbls>
          <c:showLegendKey val="0"/>
          <c:showVal val="0"/>
          <c:showCatName val="0"/>
          <c:showSerName val="0"/>
          <c:showPercent val="0"/>
          <c:showBubbleSize val="0"/>
        </c:dLbls>
        <c:gapWidth val="200"/>
        <c:overlap val="-7"/>
        <c:axId val="1234424127"/>
        <c:axId val="1234425375"/>
      </c:barChart>
      <c:catAx>
        <c:axId val="1234424127"/>
        <c:scaling>
          <c:orientation val="minMax"/>
        </c:scaling>
        <c:delete val="0"/>
        <c:axPos val="b"/>
        <c:title>
          <c:tx>
            <c:rich>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US" sz="1200" b="1">
                    <a:solidFill>
                      <a:schemeClr val="tx1"/>
                    </a:solidFill>
                  </a:rPr>
                  <a:t>Adverse</a:t>
                </a:r>
                <a:r>
                  <a:rPr lang="en-US" sz="1200" b="1" baseline="0">
                    <a:solidFill>
                      <a:schemeClr val="tx1"/>
                    </a:solidFill>
                  </a:rPr>
                  <a:t> Neonatal Outcome</a:t>
                </a:r>
                <a:endParaRPr lang="en-US" sz="1200" b="1">
                  <a:solidFill>
                    <a:schemeClr val="tx1"/>
                  </a:solidFill>
                </a:endParaRPr>
              </a:p>
            </c:rich>
          </c:tx>
          <c:layout>
            <c:manualLayout>
              <c:xMode val="edge"/>
              <c:yMode val="edge"/>
              <c:x val="0.37152119546377455"/>
              <c:y val="0.90266845817534136"/>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234425375"/>
        <c:crosses val="autoZero"/>
        <c:auto val="1"/>
        <c:lblAlgn val="ctr"/>
        <c:lblOffset val="100"/>
        <c:noMultiLvlLbl val="0"/>
      </c:catAx>
      <c:valAx>
        <c:axId val="1234425375"/>
        <c:scaling>
          <c:orientation val="minMax"/>
          <c:max val="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b="1">
                    <a:solidFill>
                      <a:schemeClr val="tx1"/>
                    </a:solidFill>
                  </a:rPr>
                  <a:t>Percent</a:t>
                </a:r>
              </a:p>
            </c:rich>
          </c:tx>
          <c:layout>
            <c:manualLayout>
              <c:xMode val="edge"/>
              <c:yMode val="edge"/>
              <c:x val="1.7295597484276729E-2"/>
              <c:y val="0.31325091410884043"/>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234424127"/>
        <c:crosses val="autoZero"/>
        <c:crossBetween val="between"/>
      </c:valAx>
      <c:spPr>
        <a:noFill/>
        <a:ln>
          <a:noFill/>
        </a:ln>
        <a:effectLst/>
      </c:spPr>
    </c:plotArea>
    <c:legend>
      <c:legendPos val="b"/>
      <c:layout>
        <c:manualLayout>
          <c:xMode val="edge"/>
          <c:yMode val="edge"/>
          <c:x val="0.60946615163670581"/>
          <c:y val="0.90337916636985582"/>
          <c:w val="0.38703473613611711"/>
          <c:h val="5.849259446974045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6965026453712213E-2"/>
          <c:y val="4.5267504380125202E-2"/>
          <c:w val="0.89953066395091796"/>
          <c:h val="0.46608564999915542"/>
        </c:manualLayout>
      </c:layout>
      <c:barChart>
        <c:barDir val="col"/>
        <c:grouping val="clustered"/>
        <c:varyColors val="0"/>
        <c:ser>
          <c:idx val="0"/>
          <c:order val="0"/>
          <c:tx>
            <c:strRef>
              <c:f>'[Data and graphs.xlsx]NICU 24hours+ (2)'!$C$4</c:f>
              <c:strCache>
                <c:ptCount val="1"/>
                <c:pt idx="0">
                  <c:v>Pre-Existing Diabetes</c:v>
                </c:pt>
              </c:strCache>
            </c:strRef>
          </c:tx>
          <c:spPr>
            <a:solidFill>
              <a:srgbClr val="00B2E3"/>
            </a:solidFill>
            <a:ln>
              <a:solidFill>
                <a:srgbClr val="00B2E3"/>
              </a:solidFill>
            </a:ln>
            <a:effectLst/>
          </c:spPr>
          <c:invertIfNegative val="0"/>
          <c:dPt>
            <c:idx val="0"/>
            <c:invertIfNegative val="0"/>
            <c:bubble3D val="0"/>
            <c:spPr>
              <a:pattFill prst="wdUpDiag">
                <a:fgClr>
                  <a:srgbClr val="00B2E3"/>
                </a:fgClr>
                <a:bgClr>
                  <a:srgbClr val="FFFFFF"/>
                </a:bgClr>
              </a:pattFill>
              <a:ln>
                <a:solidFill>
                  <a:srgbClr val="00B2E3"/>
                </a:solidFill>
              </a:ln>
              <a:effectLst/>
            </c:spPr>
            <c:extLst>
              <c:ext xmlns:c16="http://schemas.microsoft.com/office/drawing/2014/chart" uri="{C3380CC4-5D6E-409C-BE32-E72D297353CC}">
                <c16:uniqueId val="{00000001-5CB0-48AB-A707-EC93C6C7CAEC}"/>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and graphs.xlsx]NICU 24hours+ (2)'!$B$5:$B$19</c:f>
              <c:strCache>
                <c:ptCount val="15"/>
                <c:pt idx="0">
                  <c:v>Ontario</c:v>
                </c:pt>
                <c:pt idx="1">
                  <c:v>Central</c:v>
                </c:pt>
                <c:pt idx="2">
                  <c:v>Central East</c:v>
                </c:pt>
                <c:pt idx="3">
                  <c:v>Central West</c:v>
                </c:pt>
                <c:pt idx="4">
                  <c:v>Champlain</c:v>
                </c:pt>
                <c:pt idx="5">
                  <c:v>Erie St. Clair</c:v>
                </c:pt>
                <c:pt idx="6">
                  <c:v>Hamilton Niagara Haldimand Brant</c:v>
                </c:pt>
                <c:pt idx="7">
                  <c:v>Mississauga Halton</c:v>
                </c:pt>
                <c:pt idx="8">
                  <c:v>North East</c:v>
                </c:pt>
                <c:pt idx="9">
                  <c:v>North Simcoe Muskoka</c:v>
                </c:pt>
                <c:pt idx="10">
                  <c:v>North West</c:v>
                </c:pt>
                <c:pt idx="11">
                  <c:v>South East</c:v>
                </c:pt>
                <c:pt idx="12">
                  <c:v>South West</c:v>
                </c:pt>
                <c:pt idx="13">
                  <c:v>Toronto Central</c:v>
                </c:pt>
                <c:pt idx="14">
                  <c:v>Waterloo Wellington</c:v>
                </c:pt>
              </c:strCache>
            </c:strRef>
          </c:cat>
          <c:val>
            <c:numRef>
              <c:f>'[Data and graphs.xlsx]NICU 24hours+ (2)'!$C$5:$C$19</c:f>
              <c:numCache>
                <c:formatCode>0.0</c:formatCode>
                <c:ptCount val="15"/>
                <c:pt idx="0">
                  <c:v>23.92</c:v>
                </c:pt>
                <c:pt idx="1">
                  <c:v>16.54</c:v>
                </c:pt>
                <c:pt idx="2">
                  <c:v>21.75</c:v>
                </c:pt>
                <c:pt idx="3">
                  <c:v>26.1</c:v>
                </c:pt>
                <c:pt idx="4">
                  <c:v>19.41</c:v>
                </c:pt>
                <c:pt idx="5">
                  <c:v>20.37</c:v>
                </c:pt>
                <c:pt idx="6">
                  <c:v>31.08</c:v>
                </c:pt>
                <c:pt idx="7">
                  <c:v>18.11</c:v>
                </c:pt>
                <c:pt idx="8">
                  <c:v>27.3</c:v>
                </c:pt>
                <c:pt idx="9">
                  <c:v>30.86</c:v>
                </c:pt>
                <c:pt idx="10">
                  <c:v>35.04</c:v>
                </c:pt>
                <c:pt idx="11">
                  <c:v>34.71</c:v>
                </c:pt>
                <c:pt idx="12">
                  <c:v>28.03</c:v>
                </c:pt>
                <c:pt idx="13">
                  <c:v>12.24</c:v>
                </c:pt>
                <c:pt idx="14">
                  <c:v>27.63</c:v>
                </c:pt>
              </c:numCache>
            </c:numRef>
          </c:val>
          <c:extLst>
            <c:ext xmlns:c16="http://schemas.microsoft.com/office/drawing/2014/chart" uri="{C3380CC4-5D6E-409C-BE32-E72D297353CC}">
              <c16:uniqueId val="{00000002-5CB0-48AB-A707-EC93C6C7CAEC}"/>
            </c:ext>
          </c:extLst>
        </c:ser>
        <c:ser>
          <c:idx val="1"/>
          <c:order val="1"/>
          <c:tx>
            <c:strRef>
              <c:f>'[Data and graphs.xlsx]NICU 24hours+ (2)'!$D$4</c:f>
              <c:strCache>
                <c:ptCount val="1"/>
                <c:pt idx="0">
                  <c:v>Gestational Diabetes</c:v>
                </c:pt>
              </c:strCache>
            </c:strRef>
          </c:tx>
          <c:spPr>
            <a:solidFill>
              <a:srgbClr val="92278F"/>
            </a:solidFill>
            <a:ln>
              <a:solidFill>
                <a:srgbClr val="92278F"/>
              </a:solidFill>
            </a:ln>
            <a:effectLst/>
          </c:spPr>
          <c:invertIfNegative val="0"/>
          <c:dPt>
            <c:idx val="0"/>
            <c:invertIfNegative val="0"/>
            <c:bubble3D val="0"/>
            <c:spPr>
              <a:pattFill prst="wdUpDiag">
                <a:fgClr>
                  <a:srgbClr val="92278F"/>
                </a:fgClr>
                <a:bgClr>
                  <a:srgbClr val="FFFFFF"/>
                </a:bgClr>
              </a:pattFill>
              <a:ln>
                <a:solidFill>
                  <a:srgbClr val="92278F"/>
                </a:solidFill>
              </a:ln>
              <a:effectLst/>
            </c:spPr>
            <c:extLst>
              <c:ext xmlns:c16="http://schemas.microsoft.com/office/drawing/2014/chart" uri="{C3380CC4-5D6E-409C-BE32-E72D297353CC}">
                <c16:uniqueId val="{00000004-5CB0-48AB-A707-EC93C6C7CAEC}"/>
              </c:ext>
            </c:extLst>
          </c:dPt>
          <c:dLbls>
            <c:dLbl>
              <c:idx val="0"/>
              <c:layout>
                <c:manualLayout>
                  <c:x val="1.4195583596214511E-2"/>
                  <c:y val="3.636006542521311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CB0-48AB-A707-EC93C6C7CAEC}"/>
                </c:ext>
              </c:extLst>
            </c:dLbl>
            <c:dLbl>
              <c:idx val="1"/>
              <c:layout>
                <c:manualLayout>
                  <c:x val="3.1545741324921135E-3"/>
                  <c:y val="-3.636006542521445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CB0-48AB-A707-EC93C6C7CAEC}"/>
                </c:ext>
              </c:extLst>
            </c:dLbl>
            <c:dLbl>
              <c:idx val="2"/>
              <c:layout>
                <c:manualLayout>
                  <c:x val="1.1041009463722369E-2"/>
                  <c:y val="3.636006542521378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CB0-48AB-A707-EC93C6C7CAEC}"/>
                </c:ext>
              </c:extLst>
            </c:dLbl>
            <c:dLbl>
              <c:idx val="3"/>
              <c:layout>
                <c:manualLayout>
                  <c:x val="6.3091482649842269E-3"/>
                  <c:y val="1.090801962756413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CB0-48AB-A707-EC93C6C7CAEC}"/>
                </c:ext>
              </c:extLst>
            </c:dLbl>
            <c:dLbl>
              <c:idx val="4"/>
              <c:layout>
                <c:manualLayout>
                  <c:x val="1.5772870662459991E-3"/>
                  <c:y val="1.090801962756413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CB0-48AB-A707-EC93C6C7CAEC}"/>
                </c:ext>
              </c:extLst>
            </c:dLbl>
            <c:dLbl>
              <c:idx val="5"/>
              <c:layout>
                <c:manualLayout>
                  <c:x val="7.8864353312302835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CB0-48AB-A707-EC93C6C7CAEC}"/>
                </c:ext>
              </c:extLst>
            </c:dLbl>
            <c:dLbl>
              <c:idx val="6"/>
              <c:layout>
                <c:manualLayout>
                  <c:x val="1.2618296529968397E-2"/>
                  <c:y val="1.09080196275641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5CB0-48AB-A707-EC93C6C7CAEC}"/>
                </c:ext>
              </c:extLst>
            </c:dLbl>
            <c:dLbl>
              <c:idx val="7"/>
              <c:layout>
                <c:manualLayout>
                  <c:x val="1.4195583596214511E-2"/>
                  <c:y val="7.272013085042757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5CB0-48AB-A707-EC93C6C7CAEC}"/>
                </c:ext>
              </c:extLst>
            </c:dLbl>
            <c:dLbl>
              <c:idx val="8"/>
              <c:layout>
                <c:manualLayout>
                  <c:x val="9.4637223974763408E-3"/>
                  <c:y val="-7.272013085042790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5CB0-48AB-A707-EC93C6C7CAEC}"/>
                </c:ext>
              </c:extLst>
            </c:dLbl>
            <c:dLbl>
              <c:idx val="9"/>
              <c:layout>
                <c:manualLayout>
                  <c:x val="6.3091482649841116E-3"/>
                  <c:y val="-3.636006542521378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5CB0-48AB-A707-EC93C6C7CAEC}"/>
                </c:ext>
              </c:extLst>
            </c:dLbl>
            <c:dLbl>
              <c:idx val="10"/>
              <c:tx>
                <c:rich>
                  <a:bodyPr/>
                  <a:lstStyle/>
                  <a:p>
                    <a:r>
                      <a:rPr lang="en-US"/>
                      <a:t>*</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E-5CB0-48AB-A707-EC93C6C7CAEC}"/>
                </c:ext>
              </c:extLst>
            </c:dLbl>
            <c:dLbl>
              <c:idx val="11"/>
              <c:layout>
                <c:manualLayout>
                  <c:x val="3.1545741324919981E-3"/>
                  <c:y val="-7.272013085042757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5CB0-48AB-A707-EC93C6C7CAEC}"/>
                </c:ext>
              </c:extLst>
            </c:dLbl>
            <c:dLbl>
              <c:idx val="12"/>
              <c:layout>
                <c:manualLayout>
                  <c:x val="9.4637223974763408E-3"/>
                  <c:y val="-1.45440261700855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5CB0-48AB-A707-EC93C6C7CAEC}"/>
                </c:ext>
              </c:extLst>
            </c:dLbl>
            <c:dLbl>
              <c:idx val="13"/>
              <c:layout>
                <c:manualLayout>
                  <c:x val="7.8864353312302835E-3"/>
                  <c:y val="3.636006542521378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5CB0-48AB-A707-EC93C6C7CAEC}"/>
                </c:ext>
              </c:extLst>
            </c:dLbl>
            <c:dLbl>
              <c:idx val="14"/>
              <c:tx>
                <c:rich>
                  <a:bodyPr/>
                  <a:lstStyle/>
                  <a:p>
                    <a:r>
                      <a:rPr lang="en-US"/>
                      <a:t>*</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2-5CB0-48AB-A707-EC93C6C7CAEC}"/>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and graphs.xlsx]NICU 24hours+ (2)'!$B$5:$B$19</c:f>
              <c:strCache>
                <c:ptCount val="15"/>
                <c:pt idx="0">
                  <c:v>Ontario</c:v>
                </c:pt>
                <c:pt idx="1">
                  <c:v>Central</c:v>
                </c:pt>
                <c:pt idx="2">
                  <c:v>Central East</c:v>
                </c:pt>
                <c:pt idx="3">
                  <c:v>Central West</c:v>
                </c:pt>
                <c:pt idx="4">
                  <c:v>Champlain</c:v>
                </c:pt>
                <c:pt idx="5">
                  <c:v>Erie St. Clair</c:v>
                </c:pt>
                <c:pt idx="6">
                  <c:v>Hamilton Niagara Haldimand Brant</c:v>
                </c:pt>
                <c:pt idx="7">
                  <c:v>Mississauga Halton</c:v>
                </c:pt>
                <c:pt idx="8">
                  <c:v>North East</c:v>
                </c:pt>
                <c:pt idx="9">
                  <c:v>North Simcoe Muskoka</c:v>
                </c:pt>
                <c:pt idx="10">
                  <c:v>North West</c:v>
                </c:pt>
                <c:pt idx="11">
                  <c:v>South East</c:v>
                </c:pt>
                <c:pt idx="12">
                  <c:v>South West</c:v>
                </c:pt>
                <c:pt idx="13">
                  <c:v>Toronto Central</c:v>
                </c:pt>
                <c:pt idx="14">
                  <c:v>Waterloo Wellington</c:v>
                </c:pt>
              </c:strCache>
            </c:strRef>
          </c:cat>
          <c:val>
            <c:numRef>
              <c:f>'[Data and graphs.xlsx]NICU 24hours+ (2)'!$D$5:$D$19</c:f>
              <c:numCache>
                <c:formatCode>0.0</c:formatCode>
                <c:ptCount val="15"/>
                <c:pt idx="0">
                  <c:v>11.3</c:v>
                </c:pt>
                <c:pt idx="1">
                  <c:v>7.89</c:v>
                </c:pt>
                <c:pt idx="2">
                  <c:v>11.28</c:v>
                </c:pt>
                <c:pt idx="3">
                  <c:v>13.96</c:v>
                </c:pt>
                <c:pt idx="4">
                  <c:v>9.34</c:v>
                </c:pt>
                <c:pt idx="5">
                  <c:v>10.37</c:v>
                </c:pt>
                <c:pt idx="6">
                  <c:v>13.82</c:v>
                </c:pt>
                <c:pt idx="7">
                  <c:v>11.55</c:v>
                </c:pt>
                <c:pt idx="8">
                  <c:v>11.86</c:v>
                </c:pt>
                <c:pt idx="9">
                  <c:v>10.48</c:v>
                </c:pt>
                <c:pt idx="10">
                  <c:v>0</c:v>
                </c:pt>
                <c:pt idx="11">
                  <c:v>20.079999999999998</c:v>
                </c:pt>
                <c:pt idx="12">
                  <c:v>11.34</c:v>
                </c:pt>
                <c:pt idx="13">
                  <c:v>8.81</c:v>
                </c:pt>
                <c:pt idx="14">
                  <c:v>0</c:v>
                </c:pt>
              </c:numCache>
            </c:numRef>
          </c:val>
          <c:extLst>
            <c:ext xmlns:c16="http://schemas.microsoft.com/office/drawing/2014/chart" uri="{C3380CC4-5D6E-409C-BE32-E72D297353CC}">
              <c16:uniqueId val="{00000013-5CB0-48AB-A707-EC93C6C7CAEC}"/>
            </c:ext>
          </c:extLst>
        </c:ser>
        <c:dLbls>
          <c:showLegendKey val="0"/>
          <c:showVal val="0"/>
          <c:showCatName val="0"/>
          <c:showSerName val="0"/>
          <c:showPercent val="0"/>
          <c:showBubbleSize val="0"/>
        </c:dLbls>
        <c:gapWidth val="219"/>
        <c:overlap val="-27"/>
        <c:axId val="773698783"/>
        <c:axId val="773687967"/>
      </c:barChart>
      <c:catAx>
        <c:axId val="773698783"/>
        <c:scaling>
          <c:orientation val="minMax"/>
        </c:scaling>
        <c:delete val="0"/>
        <c:axPos val="b"/>
        <c:title>
          <c:tx>
            <c:rich>
              <a:bodyPr rot="0" spcFirstLastPara="1" vertOverflow="ellipsis" vert="horz" wrap="square" anchor="ctr" anchorCtr="1"/>
              <a:lstStyle/>
              <a:p>
                <a:pPr algn="l">
                  <a:defRPr sz="1200" b="0" i="0" u="none" strike="noStrike" kern="1200" baseline="0">
                    <a:solidFill>
                      <a:schemeClr val="tx1">
                        <a:lumMod val="65000"/>
                        <a:lumOff val="35000"/>
                      </a:schemeClr>
                    </a:solidFill>
                    <a:latin typeface="+mn-lt"/>
                    <a:ea typeface="+mn-ea"/>
                    <a:cs typeface="+mn-cs"/>
                  </a:defRPr>
                </a:pPr>
                <a:r>
                  <a:rPr lang="en-US" sz="1200" b="1">
                    <a:solidFill>
                      <a:schemeClr val="tx1"/>
                    </a:solidFill>
                  </a:rPr>
                  <a:t>LHIN</a:t>
                </a:r>
              </a:p>
            </c:rich>
          </c:tx>
          <c:layout>
            <c:manualLayout>
              <c:xMode val="edge"/>
              <c:yMode val="edge"/>
              <c:x val="0.47347251546238112"/>
              <c:y val="0.89863558138742561"/>
            </c:manualLayout>
          </c:layout>
          <c:overlay val="0"/>
          <c:spPr>
            <a:noFill/>
            <a:ln>
              <a:noFill/>
            </a:ln>
            <a:effectLst/>
          </c:spPr>
          <c:txPr>
            <a:bodyPr rot="0" spcFirstLastPara="1" vertOverflow="ellipsis" vert="horz" wrap="square" anchor="ctr" anchorCtr="1"/>
            <a:lstStyle/>
            <a:p>
              <a:pPr algn="l">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50" b="0" i="0" u="none" strike="noStrike" kern="1200" baseline="0">
                <a:solidFill>
                  <a:schemeClr val="tx1">
                    <a:lumMod val="65000"/>
                    <a:lumOff val="35000"/>
                  </a:schemeClr>
                </a:solidFill>
                <a:latin typeface="+mn-lt"/>
                <a:ea typeface="+mn-ea"/>
                <a:cs typeface="+mn-cs"/>
              </a:defRPr>
            </a:pPr>
            <a:endParaRPr lang="en-US"/>
          </a:p>
        </c:txPr>
        <c:crossAx val="773687967"/>
        <c:crosses val="autoZero"/>
        <c:auto val="1"/>
        <c:lblAlgn val="ctr"/>
        <c:lblOffset val="100"/>
        <c:noMultiLvlLbl val="0"/>
      </c:catAx>
      <c:valAx>
        <c:axId val="77368796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b="1">
                    <a:solidFill>
                      <a:schemeClr val="tx1"/>
                    </a:solidFill>
                  </a:rPr>
                  <a:t>Percent</a:t>
                </a:r>
              </a:p>
            </c:rich>
          </c:tx>
          <c:layout>
            <c:manualLayout>
              <c:xMode val="edge"/>
              <c:yMode val="edge"/>
              <c:x val="0"/>
              <c:y val="0.19490913276090566"/>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773698783"/>
        <c:crosses val="autoZero"/>
        <c:crossBetween val="between"/>
      </c:valAx>
      <c:spPr>
        <a:noFill/>
        <a:ln>
          <a:noFill/>
        </a:ln>
        <a:effectLst/>
      </c:spPr>
    </c:plotArea>
    <c:legend>
      <c:legendPos val="b"/>
      <c:layout>
        <c:manualLayout>
          <c:xMode val="edge"/>
          <c:yMode val="edge"/>
          <c:x val="0.55427183983705519"/>
          <c:y val="0.89449883662105611"/>
          <c:w val="0.44358678975482702"/>
          <c:h val="6.9444952997295306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0F5170-CD10-4485-85D9-A43A9E6C897E}"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322F8971-F0DF-472D-95C0-BA9711B11DF6}">
      <dgm:prSet phldrT="[Text]" custT="1"/>
      <dgm:spPr>
        <a:noFill/>
        <a:ln>
          <a:solidFill>
            <a:srgbClr val="00B2E3"/>
          </a:solidFill>
        </a:ln>
      </dgm:spPr>
      <dgm:t>
        <a:bodyPr/>
        <a:lstStyle/>
        <a:p>
          <a:r>
            <a:rPr lang="en-US" sz="1800" b="1" i="0">
              <a:solidFill>
                <a:schemeClr val="tx1"/>
              </a:solidFill>
            </a:rPr>
            <a:t>Help health care professionals know what care to offer, based on evidence and expert consensus</a:t>
          </a:r>
          <a:r>
            <a:rPr lang="en-US" sz="1800" b="0" i="0">
              <a:solidFill>
                <a:schemeClr val="tx1"/>
              </a:solidFill>
            </a:rPr>
            <a:t> </a:t>
          </a:r>
          <a:endParaRPr lang="en-US" sz="1800" b="1">
            <a:solidFill>
              <a:schemeClr val="tx1"/>
            </a:solidFill>
          </a:endParaRPr>
        </a:p>
      </dgm:t>
    </dgm:pt>
    <dgm:pt modelId="{4D523A8E-BF20-40BE-A997-BECBD45A43A2}" type="parTrans" cxnId="{D9D1A8D7-2D13-442B-895B-87107E3C7F9B}">
      <dgm:prSet/>
      <dgm:spPr/>
      <dgm:t>
        <a:bodyPr/>
        <a:lstStyle/>
        <a:p>
          <a:endParaRPr lang="en-US"/>
        </a:p>
      </dgm:t>
    </dgm:pt>
    <dgm:pt modelId="{87807F56-717B-437D-8357-7F7EC766DD35}" type="sibTrans" cxnId="{D9D1A8D7-2D13-442B-895B-87107E3C7F9B}">
      <dgm:prSet/>
      <dgm:spPr/>
      <dgm:t>
        <a:bodyPr/>
        <a:lstStyle/>
        <a:p>
          <a:endParaRPr lang="en-US"/>
        </a:p>
      </dgm:t>
    </dgm:pt>
    <dgm:pt modelId="{641AFC70-DB88-412C-BF4D-AF094EFAD060}">
      <dgm:prSet custT="1"/>
      <dgm:spPr>
        <a:noFill/>
        <a:ln>
          <a:solidFill>
            <a:srgbClr val="00B2E3"/>
          </a:solidFill>
        </a:ln>
      </dgm:spPr>
      <dgm:t>
        <a:bodyPr/>
        <a:lstStyle/>
        <a:p>
          <a:r>
            <a:rPr lang="en-US" sz="1800" b="1" i="0">
              <a:solidFill>
                <a:schemeClr val="tx1"/>
              </a:solidFill>
            </a:rPr>
            <a:t>Help health care organizations measure, assess, and improve the quality of care they provide</a:t>
          </a:r>
          <a:endParaRPr lang="en-US" sz="1800" b="1">
            <a:solidFill>
              <a:schemeClr val="tx1"/>
            </a:solidFill>
          </a:endParaRPr>
        </a:p>
      </dgm:t>
    </dgm:pt>
    <dgm:pt modelId="{51DF4E73-84D2-4C71-B637-37295D9BBB17}" type="parTrans" cxnId="{1ED5BF27-9B13-4486-895C-DE8BE08860EB}">
      <dgm:prSet/>
      <dgm:spPr/>
      <dgm:t>
        <a:bodyPr/>
        <a:lstStyle/>
        <a:p>
          <a:endParaRPr lang="en-US"/>
        </a:p>
      </dgm:t>
    </dgm:pt>
    <dgm:pt modelId="{E746E011-6488-4F00-AA4F-29465A3AA9E7}" type="sibTrans" cxnId="{1ED5BF27-9B13-4486-895C-DE8BE08860EB}">
      <dgm:prSet/>
      <dgm:spPr/>
      <dgm:t>
        <a:bodyPr/>
        <a:lstStyle/>
        <a:p>
          <a:endParaRPr lang="en-US"/>
        </a:p>
      </dgm:t>
    </dgm:pt>
    <dgm:pt modelId="{BE5ED5D8-DD0E-4501-A549-D2736B552CA0}">
      <dgm:prSet custT="1"/>
      <dgm:spPr>
        <a:noFill/>
        <a:ln>
          <a:solidFill>
            <a:srgbClr val="00B2E3"/>
          </a:solidFill>
        </a:ln>
      </dgm:spPr>
      <dgm:t>
        <a:bodyPr/>
        <a:lstStyle/>
        <a:p>
          <a:r>
            <a:rPr lang="en-US" sz="1800" b="1" i="0">
              <a:solidFill>
                <a:schemeClr val="tx1"/>
              </a:solidFill>
            </a:rPr>
            <a:t>Help ensure consistent, </a:t>
          </a:r>
          <a:br>
            <a:rPr lang="en-US" sz="1800" b="1" i="0">
              <a:solidFill>
                <a:schemeClr val="tx1"/>
              </a:solidFill>
            </a:rPr>
          </a:br>
          <a:r>
            <a:rPr lang="en-US" sz="1800" b="1" i="0">
              <a:solidFill>
                <a:schemeClr val="tx1"/>
              </a:solidFill>
            </a:rPr>
            <a:t>high-quality care across the province</a:t>
          </a:r>
          <a:endParaRPr lang="en-US" sz="1800" b="1">
            <a:solidFill>
              <a:schemeClr val="tx1"/>
            </a:solidFill>
          </a:endParaRPr>
        </a:p>
      </dgm:t>
    </dgm:pt>
    <dgm:pt modelId="{8CCB833E-D8EA-49E0-9DCC-55978787E595}" type="parTrans" cxnId="{D79F5477-325F-474B-BFCF-266A0BE0C79C}">
      <dgm:prSet/>
      <dgm:spPr/>
      <dgm:t>
        <a:bodyPr/>
        <a:lstStyle/>
        <a:p>
          <a:endParaRPr lang="en-US"/>
        </a:p>
      </dgm:t>
    </dgm:pt>
    <dgm:pt modelId="{A822CBB2-BB0A-4EF4-9FB6-5CCC6E6303A1}" type="sibTrans" cxnId="{D79F5477-325F-474B-BFCF-266A0BE0C79C}">
      <dgm:prSet/>
      <dgm:spPr/>
      <dgm:t>
        <a:bodyPr/>
        <a:lstStyle/>
        <a:p>
          <a:endParaRPr lang="en-US"/>
        </a:p>
      </dgm:t>
    </dgm:pt>
    <dgm:pt modelId="{02F62AD5-798D-4181-B022-DABC92325870}">
      <dgm:prSet phldrT="[Text]" custT="1"/>
      <dgm:spPr>
        <a:noFill/>
        <a:ln>
          <a:solidFill>
            <a:srgbClr val="00B2E3"/>
          </a:solidFill>
        </a:ln>
        <a:effectLst/>
      </dgm:spPr>
      <dgm:t>
        <a:bodyPr/>
        <a:lstStyle/>
        <a:p>
          <a:r>
            <a:rPr lang="en-US" sz="1800" b="1" i="0">
              <a:solidFill>
                <a:schemeClr val="tx1"/>
              </a:solidFill>
            </a:rPr>
            <a:t>Help patients, residents, families, and caregivers know what to ask for in their care </a:t>
          </a:r>
          <a:endParaRPr lang="en-US" sz="1800" b="1">
            <a:solidFill>
              <a:schemeClr val="tx1"/>
            </a:solidFill>
          </a:endParaRPr>
        </a:p>
      </dgm:t>
    </dgm:pt>
    <dgm:pt modelId="{F7096FD8-7228-4435-A690-1C4019F43E64}" type="sibTrans" cxnId="{A572B9BA-6BAE-4488-B021-C025FAE65C8F}">
      <dgm:prSet/>
      <dgm:spPr/>
      <dgm:t>
        <a:bodyPr/>
        <a:lstStyle/>
        <a:p>
          <a:endParaRPr lang="en-US"/>
        </a:p>
      </dgm:t>
    </dgm:pt>
    <dgm:pt modelId="{3808D909-EAE8-4C93-BFE9-AD0822C420E4}" type="parTrans" cxnId="{A572B9BA-6BAE-4488-B021-C025FAE65C8F}">
      <dgm:prSet/>
      <dgm:spPr/>
      <dgm:t>
        <a:bodyPr/>
        <a:lstStyle/>
        <a:p>
          <a:endParaRPr lang="en-US"/>
        </a:p>
      </dgm:t>
    </dgm:pt>
    <dgm:pt modelId="{59F16EDD-AE09-41C1-9178-1005602881AC}" type="pres">
      <dgm:prSet presAssocID="{F70F5170-CD10-4485-85D9-A43A9E6C897E}" presName="diagram" presStyleCnt="0">
        <dgm:presLayoutVars>
          <dgm:dir/>
          <dgm:resizeHandles val="exact"/>
        </dgm:presLayoutVars>
      </dgm:prSet>
      <dgm:spPr/>
    </dgm:pt>
    <dgm:pt modelId="{3A788BF8-2EBF-4EAF-A87D-ED81EF96C325}" type="pres">
      <dgm:prSet presAssocID="{02F62AD5-798D-4181-B022-DABC92325870}" presName="node" presStyleLbl="node1" presStyleIdx="0" presStyleCnt="4">
        <dgm:presLayoutVars>
          <dgm:bulletEnabled val="1"/>
        </dgm:presLayoutVars>
      </dgm:prSet>
      <dgm:spPr/>
    </dgm:pt>
    <dgm:pt modelId="{421369B5-9A55-4222-B54B-D37FD1C91129}" type="pres">
      <dgm:prSet presAssocID="{F7096FD8-7228-4435-A690-1C4019F43E64}" presName="sibTrans" presStyleCnt="0"/>
      <dgm:spPr/>
    </dgm:pt>
    <dgm:pt modelId="{3CAAF4E5-77DB-4A44-960A-16E8C59147EF}" type="pres">
      <dgm:prSet presAssocID="{322F8971-F0DF-472D-95C0-BA9711B11DF6}" presName="node" presStyleLbl="node1" presStyleIdx="1" presStyleCnt="4" custLinFactNeighborX="677" custLinFactNeighborY="1613">
        <dgm:presLayoutVars>
          <dgm:bulletEnabled val="1"/>
        </dgm:presLayoutVars>
      </dgm:prSet>
      <dgm:spPr/>
    </dgm:pt>
    <dgm:pt modelId="{6FA52852-4CC0-40A1-8A89-56282C01AD87}" type="pres">
      <dgm:prSet presAssocID="{87807F56-717B-437D-8357-7F7EC766DD35}" presName="sibTrans" presStyleCnt="0"/>
      <dgm:spPr/>
    </dgm:pt>
    <dgm:pt modelId="{52569B33-71BD-4ED9-94A4-6B7602EBB6EF}" type="pres">
      <dgm:prSet presAssocID="{641AFC70-DB88-412C-BF4D-AF094EFAD060}" presName="node" presStyleLbl="node1" presStyleIdx="2" presStyleCnt="4">
        <dgm:presLayoutVars>
          <dgm:bulletEnabled val="1"/>
        </dgm:presLayoutVars>
      </dgm:prSet>
      <dgm:spPr/>
    </dgm:pt>
    <dgm:pt modelId="{4855ECAC-F9C4-4877-921C-BFCCC591816C}" type="pres">
      <dgm:prSet presAssocID="{E746E011-6488-4F00-AA4F-29465A3AA9E7}" presName="sibTrans" presStyleCnt="0"/>
      <dgm:spPr/>
    </dgm:pt>
    <dgm:pt modelId="{1D491102-124B-463F-8464-FEFE997FF070}" type="pres">
      <dgm:prSet presAssocID="{BE5ED5D8-DD0E-4501-A549-D2736B552CA0}" presName="node" presStyleLbl="node1" presStyleIdx="3" presStyleCnt="4">
        <dgm:presLayoutVars>
          <dgm:bulletEnabled val="1"/>
        </dgm:presLayoutVars>
      </dgm:prSet>
      <dgm:spPr/>
    </dgm:pt>
  </dgm:ptLst>
  <dgm:cxnLst>
    <dgm:cxn modelId="{A2431723-37F7-4865-926E-296A98A84F04}" type="presOf" srcId="{322F8971-F0DF-472D-95C0-BA9711B11DF6}" destId="{3CAAF4E5-77DB-4A44-960A-16E8C59147EF}" srcOrd="0" destOrd="0" presId="urn:microsoft.com/office/officeart/2005/8/layout/default"/>
    <dgm:cxn modelId="{1ED5BF27-9B13-4486-895C-DE8BE08860EB}" srcId="{F70F5170-CD10-4485-85D9-A43A9E6C897E}" destId="{641AFC70-DB88-412C-BF4D-AF094EFAD060}" srcOrd="2" destOrd="0" parTransId="{51DF4E73-84D2-4C71-B637-37295D9BBB17}" sibTransId="{E746E011-6488-4F00-AA4F-29465A3AA9E7}"/>
    <dgm:cxn modelId="{E688F630-55D9-4062-8828-AA2207C358EF}" type="presOf" srcId="{BE5ED5D8-DD0E-4501-A549-D2736B552CA0}" destId="{1D491102-124B-463F-8464-FEFE997FF070}" srcOrd="0" destOrd="0" presId="urn:microsoft.com/office/officeart/2005/8/layout/default"/>
    <dgm:cxn modelId="{07D1A240-00BD-4B09-B0C6-2BDBEF2B0E68}" type="presOf" srcId="{641AFC70-DB88-412C-BF4D-AF094EFAD060}" destId="{52569B33-71BD-4ED9-94A4-6B7602EBB6EF}" srcOrd="0" destOrd="0" presId="urn:microsoft.com/office/officeart/2005/8/layout/default"/>
    <dgm:cxn modelId="{D79F5477-325F-474B-BFCF-266A0BE0C79C}" srcId="{F70F5170-CD10-4485-85D9-A43A9E6C897E}" destId="{BE5ED5D8-DD0E-4501-A549-D2736B552CA0}" srcOrd="3" destOrd="0" parTransId="{8CCB833E-D8EA-49E0-9DCC-55978787E595}" sibTransId="{A822CBB2-BB0A-4EF4-9FB6-5CCC6E6303A1}"/>
    <dgm:cxn modelId="{A572B9BA-6BAE-4488-B021-C025FAE65C8F}" srcId="{F70F5170-CD10-4485-85D9-A43A9E6C897E}" destId="{02F62AD5-798D-4181-B022-DABC92325870}" srcOrd="0" destOrd="0" parTransId="{3808D909-EAE8-4C93-BFE9-AD0822C420E4}" sibTransId="{F7096FD8-7228-4435-A690-1C4019F43E64}"/>
    <dgm:cxn modelId="{F19440D6-C9B4-4E27-B01C-41862A3B3396}" type="presOf" srcId="{F70F5170-CD10-4485-85D9-A43A9E6C897E}" destId="{59F16EDD-AE09-41C1-9178-1005602881AC}" srcOrd="0" destOrd="0" presId="urn:microsoft.com/office/officeart/2005/8/layout/default"/>
    <dgm:cxn modelId="{D9D1A8D7-2D13-442B-895B-87107E3C7F9B}" srcId="{F70F5170-CD10-4485-85D9-A43A9E6C897E}" destId="{322F8971-F0DF-472D-95C0-BA9711B11DF6}" srcOrd="1" destOrd="0" parTransId="{4D523A8E-BF20-40BE-A997-BECBD45A43A2}" sibTransId="{87807F56-717B-437D-8357-7F7EC766DD35}"/>
    <dgm:cxn modelId="{C2DFA3F6-FDAE-4EA0-AF83-684BEC6691D9}" type="presOf" srcId="{02F62AD5-798D-4181-B022-DABC92325870}" destId="{3A788BF8-2EBF-4EAF-A87D-ED81EF96C325}" srcOrd="0" destOrd="0" presId="urn:microsoft.com/office/officeart/2005/8/layout/default"/>
    <dgm:cxn modelId="{3FD392B3-84A7-4DE4-8A53-89B923DF5A48}" type="presParOf" srcId="{59F16EDD-AE09-41C1-9178-1005602881AC}" destId="{3A788BF8-2EBF-4EAF-A87D-ED81EF96C325}" srcOrd="0" destOrd="0" presId="urn:microsoft.com/office/officeart/2005/8/layout/default"/>
    <dgm:cxn modelId="{7A2FB836-AB45-495B-B115-2CB1E312CA4A}" type="presParOf" srcId="{59F16EDD-AE09-41C1-9178-1005602881AC}" destId="{421369B5-9A55-4222-B54B-D37FD1C91129}" srcOrd="1" destOrd="0" presId="urn:microsoft.com/office/officeart/2005/8/layout/default"/>
    <dgm:cxn modelId="{2844C25C-DF49-4988-92A1-17C43CFAE90A}" type="presParOf" srcId="{59F16EDD-AE09-41C1-9178-1005602881AC}" destId="{3CAAF4E5-77DB-4A44-960A-16E8C59147EF}" srcOrd="2" destOrd="0" presId="urn:microsoft.com/office/officeart/2005/8/layout/default"/>
    <dgm:cxn modelId="{363BAB90-6B38-470D-A32A-1F96EFBB81DF}" type="presParOf" srcId="{59F16EDD-AE09-41C1-9178-1005602881AC}" destId="{6FA52852-4CC0-40A1-8A89-56282C01AD87}" srcOrd="3" destOrd="0" presId="urn:microsoft.com/office/officeart/2005/8/layout/default"/>
    <dgm:cxn modelId="{9C26945A-502F-4A68-86CC-270B8C79DB49}" type="presParOf" srcId="{59F16EDD-AE09-41C1-9178-1005602881AC}" destId="{52569B33-71BD-4ED9-94A4-6B7602EBB6EF}" srcOrd="4" destOrd="0" presId="urn:microsoft.com/office/officeart/2005/8/layout/default"/>
    <dgm:cxn modelId="{57A4ED82-4441-4F93-BCF4-B353EFEC54BB}" type="presParOf" srcId="{59F16EDD-AE09-41C1-9178-1005602881AC}" destId="{4855ECAC-F9C4-4877-921C-BFCCC591816C}" srcOrd="5" destOrd="0" presId="urn:microsoft.com/office/officeart/2005/8/layout/default"/>
    <dgm:cxn modelId="{833AC40F-7486-4E45-AA3C-22754423B157}" type="presParOf" srcId="{59F16EDD-AE09-41C1-9178-1005602881AC}" destId="{1D491102-124B-463F-8464-FEFE997FF070}" srcOrd="6" destOrd="0" presId="urn:microsoft.com/office/officeart/2005/8/layout/default"/>
  </dgm:cxnLst>
  <dgm:bg>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788BF8-2EBF-4EAF-A87D-ED81EF96C325}">
      <dsp:nvSpPr>
        <dsp:cNvPr id="0" name=""/>
        <dsp:cNvSpPr/>
      </dsp:nvSpPr>
      <dsp:spPr>
        <a:xfrm>
          <a:off x="359561" y="1242"/>
          <a:ext cx="3485703" cy="2091422"/>
        </a:xfrm>
        <a:prstGeom prst="rect">
          <a:avLst/>
        </a:prstGeom>
        <a:noFill/>
        <a:ln w="25400" cap="flat" cmpd="sng" algn="ctr">
          <a:solidFill>
            <a:srgbClr val="00B2E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a:solidFill>
                <a:schemeClr val="tx1"/>
              </a:solidFill>
            </a:rPr>
            <a:t>Help patients, residents, families, and caregivers know what to ask for in their care </a:t>
          </a:r>
          <a:endParaRPr lang="en-US" sz="1800" b="1" kern="1200">
            <a:solidFill>
              <a:schemeClr val="tx1"/>
            </a:solidFill>
          </a:endParaRPr>
        </a:p>
      </dsp:txBody>
      <dsp:txXfrm>
        <a:off x="359561" y="1242"/>
        <a:ext cx="3485703" cy="2091422"/>
      </dsp:txXfrm>
    </dsp:sp>
    <dsp:sp modelId="{3CAAF4E5-77DB-4A44-960A-16E8C59147EF}">
      <dsp:nvSpPr>
        <dsp:cNvPr id="0" name=""/>
        <dsp:cNvSpPr/>
      </dsp:nvSpPr>
      <dsp:spPr>
        <a:xfrm>
          <a:off x="4217433" y="34977"/>
          <a:ext cx="3485703" cy="2091422"/>
        </a:xfrm>
        <a:prstGeom prst="rect">
          <a:avLst/>
        </a:prstGeom>
        <a:noFill/>
        <a:ln w="25400" cap="flat" cmpd="sng" algn="ctr">
          <a:solidFill>
            <a:srgbClr val="00B2E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a:solidFill>
                <a:schemeClr val="tx1"/>
              </a:solidFill>
            </a:rPr>
            <a:t>Help health care professionals know what care to offer, based on evidence and expert consensus</a:t>
          </a:r>
          <a:r>
            <a:rPr lang="en-US" sz="1800" b="0" i="0" kern="1200">
              <a:solidFill>
                <a:schemeClr val="tx1"/>
              </a:solidFill>
            </a:rPr>
            <a:t> </a:t>
          </a:r>
          <a:endParaRPr lang="en-US" sz="1800" b="1" kern="1200">
            <a:solidFill>
              <a:schemeClr val="tx1"/>
            </a:solidFill>
          </a:endParaRPr>
        </a:p>
      </dsp:txBody>
      <dsp:txXfrm>
        <a:off x="4217433" y="34977"/>
        <a:ext cx="3485703" cy="2091422"/>
      </dsp:txXfrm>
    </dsp:sp>
    <dsp:sp modelId="{52569B33-71BD-4ED9-94A4-6B7602EBB6EF}">
      <dsp:nvSpPr>
        <dsp:cNvPr id="0" name=""/>
        <dsp:cNvSpPr/>
      </dsp:nvSpPr>
      <dsp:spPr>
        <a:xfrm>
          <a:off x="359561" y="2441235"/>
          <a:ext cx="3485703" cy="2091422"/>
        </a:xfrm>
        <a:prstGeom prst="rect">
          <a:avLst/>
        </a:prstGeom>
        <a:noFill/>
        <a:ln w="25400" cap="flat" cmpd="sng" algn="ctr">
          <a:solidFill>
            <a:srgbClr val="00B2E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a:solidFill>
                <a:schemeClr val="tx1"/>
              </a:solidFill>
            </a:rPr>
            <a:t>Help health care organizations measure, assess, and improve the quality of care they provide</a:t>
          </a:r>
          <a:endParaRPr lang="en-US" sz="1800" b="1" kern="1200">
            <a:solidFill>
              <a:schemeClr val="tx1"/>
            </a:solidFill>
          </a:endParaRPr>
        </a:p>
      </dsp:txBody>
      <dsp:txXfrm>
        <a:off x="359561" y="2441235"/>
        <a:ext cx="3485703" cy="2091422"/>
      </dsp:txXfrm>
    </dsp:sp>
    <dsp:sp modelId="{1D491102-124B-463F-8464-FEFE997FF070}">
      <dsp:nvSpPr>
        <dsp:cNvPr id="0" name=""/>
        <dsp:cNvSpPr/>
      </dsp:nvSpPr>
      <dsp:spPr>
        <a:xfrm>
          <a:off x="4193835" y="2441235"/>
          <a:ext cx="3485703" cy="2091422"/>
        </a:xfrm>
        <a:prstGeom prst="rect">
          <a:avLst/>
        </a:prstGeom>
        <a:noFill/>
        <a:ln w="25400" cap="flat" cmpd="sng" algn="ctr">
          <a:solidFill>
            <a:srgbClr val="00B2E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a:solidFill>
                <a:schemeClr val="tx1"/>
              </a:solidFill>
            </a:rPr>
            <a:t>Help ensure consistent, </a:t>
          </a:r>
          <a:br>
            <a:rPr lang="en-US" sz="1800" b="1" i="0" kern="1200">
              <a:solidFill>
                <a:schemeClr val="tx1"/>
              </a:solidFill>
            </a:rPr>
          </a:br>
          <a:r>
            <a:rPr lang="en-US" sz="1800" b="1" i="0" kern="1200">
              <a:solidFill>
                <a:schemeClr val="tx1"/>
              </a:solidFill>
            </a:rPr>
            <a:t>high-quality care across the province</a:t>
          </a:r>
          <a:endParaRPr lang="en-US" sz="1800" b="1" kern="1200">
            <a:solidFill>
              <a:schemeClr val="tx1"/>
            </a:solidFill>
          </a:endParaRPr>
        </a:p>
      </dsp:txBody>
      <dsp:txXfrm>
        <a:off x="4193835" y="2441235"/>
        <a:ext cx="3485703" cy="209142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4498" name="Rectangle 2"/>
          <p:cNvSpPr>
            <a:spLocks noGrp="1" noChangeArrowheads="1"/>
          </p:cNvSpPr>
          <p:nvPr>
            <p:ph type="hdr" sz="quarter"/>
          </p:nvPr>
        </p:nvSpPr>
        <p:spPr bwMode="auto">
          <a:xfrm>
            <a:off x="1" y="0"/>
            <a:ext cx="4028971" cy="350520"/>
          </a:xfrm>
          <a:prstGeom prst="rect">
            <a:avLst/>
          </a:prstGeom>
          <a:noFill/>
          <a:ln w="9525">
            <a:noFill/>
            <a:miter lim="800000"/>
            <a:headEnd/>
            <a:tailEnd/>
          </a:ln>
          <a:effectLst/>
        </p:spPr>
        <p:txBody>
          <a:bodyPr vert="horz" wrap="square" lIns="91723" tIns="45862" rIns="91723" bIns="45862" numCol="1" anchor="t" anchorCtr="0" compatLnSpc="1">
            <a:prstTxWarp prst="textNoShape">
              <a:avLst/>
            </a:prstTxWarp>
          </a:bodyPr>
          <a:lstStyle>
            <a:lvl1pPr eaLnBrk="0" hangingPunct="0">
              <a:spcBef>
                <a:spcPct val="0"/>
              </a:spcBef>
              <a:defRPr sz="1100" u="none">
                <a:latin typeface="Arial Narrow" pitchFamily="34" charset="0"/>
                <a:ea typeface="ＭＳ Ｐゴシック" pitchFamily="68" charset="-128"/>
                <a:cs typeface="+mn-cs"/>
              </a:defRPr>
            </a:lvl1pPr>
          </a:lstStyle>
          <a:p>
            <a:pPr>
              <a:defRPr/>
            </a:pPr>
            <a:r>
              <a:rPr lang="en-CA"/>
              <a:t>Ontario Health (Quality)</a:t>
            </a:r>
          </a:p>
        </p:txBody>
      </p:sp>
      <p:sp>
        <p:nvSpPr>
          <p:cNvPr id="234500" name="Rectangle 4"/>
          <p:cNvSpPr>
            <a:spLocks noGrp="1" noChangeArrowheads="1"/>
          </p:cNvSpPr>
          <p:nvPr>
            <p:ph type="ftr" sz="quarter" idx="2"/>
          </p:nvPr>
        </p:nvSpPr>
        <p:spPr bwMode="auto">
          <a:xfrm>
            <a:off x="1" y="6658287"/>
            <a:ext cx="5990129" cy="350520"/>
          </a:xfrm>
          <a:prstGeom prst="rect">
            <a:avLst/>
          </a:prstGeom>
          <a:noFill/>
          <a:ln w="9525">
            <a:noFill/>
            <a:miter lim="800000"/>
            <a:headEnd/>
            <a:tailEnd/>
          </a:ln>
          <a:effectLst/>
        </p:spPr>
        <p:txBody>
          <a:bodyPr vert="horz" wrap="square" lIns="91723" tIns="45862" rIns="91723" bIns="45862" numCol="1" anchor="b" anchorCtr="0" compatLnSpc="1">
            <a:prstTxWarp prst="textNoShape">
              <a:avLst/>
            </a:prstTxWarp>
          </a:bodyPr>
          <a:lstStyle>
            <a:lvl1pPr eaLnBrk="0" hangingPunct="0">
              <a:spcBef>
                <a:spcPct val="0"/>
              </a:spcBef>
              <a:defRPr sz="900" u="none">
                <a:latin typeface="Arial Narrow" pitchFamily="34" charset="0"/>
                <a:ea typeface="ＭＳ Ｐゴシック" pitchFamily="68" charset="-128"/>
                <a:cs typeface="+mn-cs"/>
              </a:defRPr>
            </a:lvl1pPr>
          </a:lstStyle>
          <a:p>
            <a:pPr>
              <a:defRPr/>
            </a:pPr>
            <a:endParaRPr lang="en-CA"/>
          </a:p>
        </p:txBody>
      </p:sp>
      <p:sp>
        <p:nvSpPr>
          <p:cNvPr id="234501" name="Rectangle 5"/>
          <p:cNvSpPr>
            <a:spLocks noGrp="1" noChangeArrowheads="1"/>
          </p:cNvSpPr>
          <p:nvPr>
            <p:ph type="sldNum" sz="quarter" idx="3"/>
          </p:nvPr>
        </p:nvSpPr>
        <p:spPr bwMode="auto">
          <a:xfrm>
            <a:off x="8290352" y="6658287"/>
            <a:ext cx="1004457" cy="350520"/>
          </a:xfrm>
          <a:prstGeom prst="rect">
            <a:avLst/>
          </a:prstGeom>
          <a:noFill/>
          <a:ln w="9525">
            <a:noFill/>
            <a:miter lim="800000"/>
            <a:headEnd/>
            <a:tailEnd/>
          </a:ln>
          <a:effectLst/>
        </p:spPr>
        <p:txBody>
          <a:bodyPr vert="horz" wrap="square" lIns="91723" tIns="45862" rIns="91723" bIns="45862" numCol="1" anchor="b" anchorCtr="0" compatLnSpc="1">
            <a:prstTxWarp prst="textNoShape">
              <a:avLst/>
            </a:prstTxWarp>
          </a:bodyPr>
          <a:lstStyle>
            <a:lvl1pPr algn="r" eaLnBrk="0" hangingPunct="0">
              <a:defRPr sz="1200" u="none"/>
            </a:lvl1pPr>
          </a:lstStyle>
          <a:p>
            <a:fld id="{7E981981-9D94-4DEE-BB6F-8340CF993D55}" type="slidenum">
              <a:rPr lang="en-CA" altLang="en-US"/>
              <a:pPr/>
              <a:t>‹#›</a:t>
            </a:fld>
            <a:endParaRPr lang="en-CA" altLang="en-US"/>
          </a:p>
        </p:txBody>
      </p:sp>
    </p:spTree>
    <p:extLst>
      <p:ext uri="{BB962C8B-B14F-4D97-AF65-F5344CB8AC3E}">
        <p14:creationId xmlns:p14="http://schemas.microsoft.com/office/powerpoint/2010/main" val="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1" y="0"/>
            <a:ext cx="4028971" cy="350520"/>
          </a:xfrm>
          <a:prstGeom prst="rect">
            <a:avLst/>
          </a:prstGeom>
          <a:noFill/>
          <a:ln w="9525">
            <a:noFill/>
            <a:miter lim="800000"/>
            <a:headEnd/>
            <a:tailEnd/>
          </a:ln>
        </p:spPr>
        <p:txBody>
          <a:bodyPr vert="horz" wrap="square" lIns="93167" tIns="46584" rIns="93167" bIns="46584" numCol="1" anchor="t" anchorCtr="0" compatLnSpc="1">
            <a:prstTxWarp prst="textNoShape">
              <a:avLst/>
            </a:prstTxWarp>
          </a:bodyPr>
          <a:lstStyle>
            <a:lvl1pPr defTabSz="464987" eaLnBrk="0" hangingPunct="0">
              <a:spcBef>
                <a:spcPct val="0"/>
              </a:spcBef>
              <a:defRPr sz="1200" u="none">
                <a:latin typeface="Arial" charset="0"/>
                <a:ea typeface="ＭＳ Ｐゴシック" pitchFamily="68" charset="-128"/>
                <a:cs typeface="+mn-cs"/>
              </a:defRPr>
            </a:lvl1pPr>
          </a:lstStyle>
          <a:p>
            <a:pPr>
              <a:defRPr/>
            </a:pPr>
            <a:endParaRPr lang="en-CA"/>
          </a:p>
        </p:txBody>
      </p:sp>
      <p:sp>
        <p:nvSpPr>
          <p:cNvPr id="58371" name="Rectangle 3"/>
          <p:cNvSpPr>
            <a:spLocks noGrp="1" noChangeArrowheads="1"/>
          </p:cNvSpPr>
          <p:nvPr>
            <p:ph type="dt" idx="1"/>
          </p:nvPr>
        </p:nvSpPr>
        <p:spPr bwMode="auto">
          <a:xfrm>
            <a:off x="5265838" y="0"/>
            <a:ext cx="4028971" cy="350520"/>
          </a:xfrm>
          <a:prstGeom prst="rect">
            <a:avLst/>
          </a:prstGeom>
          <a:noFill/>
          <a:ln w="9525">
            <a:noFill/>
            <a:miter lim="800000"/>
            <a:headEnd/>
            <a:tailEnd/>
          </a:ln>
        </p:spPr>
        <p:txBody>
          <a:bodyPr vert="horz" wrap="square" lIns="93167" tIns="46584" rIns="93167" bIns="46584" numCol="1" anchor="t" anchorCtr="0" compatLnSpc="1">
            <a:prstTxWarp prst="textNoShape">
              <a:avLst/>
            </a:prstTxWarp>
          </a:bodyPr>
          <a:lstStyle>
            <a:lvl1pPr algn="r" defTabSz="464987" eaLnBrk="0" hangingPunct="0">
              <a:defRPr sz="1200" u="none"/>
            </a:lvl1pPr>
          </a:lstStyle>
          <a:p>
            <a:fld id="{24F56CF2-DCFE-4A13-AF35-E1D99AC3E997}" type="datetime1">
              <a:rPr lang="en-CA" altLang="en-US"/>
              <a:pPr/>
              <a:t>2021-04-16</a:t>
            </a:fld>
            <a:endParaRPr lang="en-CA" altLang="en-US"/>
          </a:p>
        </p:txBody>
      </p:sp>
      <p:sp>
        <p:nvSpPr>
          <p:cNvPr id="32772" name="Rectangle 4"/>
          <p:cNvSpPr>
            <a:spLocks noGrp="1" noRot="1" noChangeAspect="1" noChangeArrowheads="1" noTextEdit="1"/>
          </p:cNvSpPr>
          <p:nvPr>
            <p:ph type="sldImg" idx="2"/>
          </p:nvPr>
        </p:nvSpPr>
        <p:spPr bwMode="auto">
          <a:xfrm>
            <a:off x="2895600" y="525463"/>
            <a:ext cx="3505200" cy="26289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8373" name="Rectangle 5"/>
          <p:cNvSpPr>
            <a:spLocks noGrp="1" noChangeArrowheads="1"/>
          </p:cNvSpPr>
          <p:nvPr>
            <p:ph type="body" sz="quarter" idx="3"/>
          </p:nvPr>
        </p:nvSpPr>
        <p:spPr bwMode="auto">
          <a:xfrm>
            <a:off x="929640" y="3329940"/>
            <a:ext cx="7437120" cy="3154680"/>
          </a:xfrm>
          <a:prstGeom prst="rect">
            <a:avLst/>
          </a:prstGeom>
          <a:noFill/>
          <a:ln w="9525">
            <a:noFill/>
            <a:miter lim="800000"/>
            <a:headEnd/>
            <a:tailEnd/>
          </a:ln>
        </p:spPr>
        <p:txBody>
          <a:bodyPr vert="horz" wrap="square" lIns="93167" tIns="46584" rIns="93167" bIns="46584" numCol="1" anchor="t" anchorCtr="0" compatLnSpc="1">
            <a:prstTxWarp prst="textNoShape">
              <a:avLst/>
            </a:prstTxWarp>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58374" name="Rectangle 6"/>
          <p:cNvSpPr>
            <a:spLocks noGrp="1" noChangeArrowheads="1"/>
          </p:cNvSpPr>
          <p:nvPr>
            <p:ph type="ftr" sz="quarter" idx="4"/>
          </p:nvPr>
        </p:nvSpPr>
        <p:spPr bwMode="auto">
          <a:xfrm>
            <a:off x="1" y="6658287"/>
            <a:ext cx="4028971" cy="350520"/>
          </a:xfrm>
          <a:prstGeom prst="rect">
            <a:avLst/>
          </a:prstGeom>
          <a:noFill/>
          <a:ln w="9525">
            <a:noFill/>
            <a:miter lim="800000"/>
            <a:headEnd/>
            <a:tailEnd/>
          </a:ln>
        </p:spPr>
        <p:txBody>
          <a:bodyPr vert="horz" wrap="square" lIns="93167" tIns="46584" rIns="93167" bIns="46584" numCol="1" anchor="b" anchorCtr="0" compatLnSpc="1">
            <a:prstTxWarp prst="textNoShape">
              <a:avLst/>
            </a:prstTxWarp>
          </a:bodyPr>
          <a:lstStyle>
            <a:lvl1pPr defTabSz="464987" eaLnBrk="0" hangingPunct="0">
              <a:spcBef>
                <a:spcPct val="0"/>
              </a:spcBef>
              <a:defRPr sz="1200" u="none">
                <a:latin typeface="Arial" charset="0"/>
                <a:ea typeface="ＭＳ Ｐゴシック" pitchFamily="68" charset="-128"/>
                <a:cs typeface="+mn-cs"/>
              </a:defRPr>
            </a:lvl1pPr>
          </a:lstStyle>
          <a:p>
            <a:pPr>
              <a:defRPr/>
            </a:pPr>
            <a:endParaRPr lang="en-CA"/>
          </a:p>
        </p:txBody>
      </p:sp>
      <p:sp>
        <p:nvSpPr>
          <p:cNvPr id="58375" name="Rectangle 7"/>
          <p:cNvSpPr>
            <a:spLocks noGrp="1" noChangeArrowheads="1"/>
          </p:cNvSpPr>
          <p:nvPr>
            <p:ph type="sldNum" sz="quarter" idx="5"/>
          </p:nvPr>
        </p:nvSpPr>
        <p:spPr bwMode="auto">
          <a:xfrm>
            <a:off x="5265838" y="6658287"/>
            <a:ext cx="4028971" cy="350520"/>
          </a:xfrm>
          <a:prstGeom prst="rect">
            <a:avLst/>
          </a:prstGeom>
          <a:noFill/>
          <a:ln w="9525">
            <a:noFill/>
            <a:miter lim="800000"/>
            <a:headEnd/>
            <a:tailEnd/>
          </a:ln>
        </p:spPr>
        <p:txBody>
          <a:bodyPr vert="horz" wrap="square" lIns="93167" tIns="46584" rIns="93167" bIns="46584" numCol="1" anchor="b" anchorCtr="0" compatLnSpc="1">
            <a:prstTxWarp prst="textNoShape">
              <a:avLst/>
            </a:prstTxWarp>
          </a:bodyPr>
          <a:lstStyle>
            <a:lvl1pPr algn="r" defTabSz="464987" eaLnBrk="0" hangingPunct="0">
              <a:defRPr sz="1200" u="none"/>
            </a:lvl1pPr>
          </a:lstStyle>
          <a:p>
            <a:fld id="{0597D704-995A-451A-AAA2-B9462F0B3A37}" type="slidenum">
              <a:rPr lang="en-CA" altLang="en-US"/>
              <a:pPr/>
              <a:t>‹#›</a:t>
            </a:fld>
            <a:endParaRPr lang="en-CA"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ＭＳ Ｐゴシック" pitchFamily="68" charset="-128"/>
      </a:defRPr>
    </a:lvl1pPr>
    <a:lvl2pPr marL="4572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hqontario.ca/evidence-to-improve-care/quality-standards/view-all-quality-standards/diabetes-type-1"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s://www.hqontario.ca/evidence-to-improve-care/quality-standards/view-all-quality-standards/diabetes-prediabetes-and-type-2"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a:solidFill>
                  <a:schemeClr val="tx1"/>
                </a:solidFill>
                <a:effectLst/>
                <a:latin typeface="Calibri" pitchFamily="68" charset="0"/>
                <a:ea typeface="MS PGothic" panose="020B0600070205080204" pitchFamily="34" charset="-128"/>
                <a:cs typeface="ＭＳ Ｐゴシック" pitchFamily="68" charset="-128"/>
              </a:rPr>
              <a:t>If you have any questions about the content of this presentation, please contact us at </a:t>
            </a:r>
            <a:r>
              <a:rPr lang="en-US" sz="1200" b="0" i="0" u="sng" strike="noStrike" kern="1200">
                <a:solidFill>
                  <a:schemeClr val="tx1"/>
                </a:solidFill>
                <a:effectLst/>
                <a:latin typeface="Calibri" pitchFamily="68" charset="0"/>
                <a:ea typeface="MS PGothic" panose="020B0600070205080204" pitchFamily="34" charset="-128"/>
                <a:cs typeface="ＭＳ Ｐゴシック" pitchFamily="68" charset="-128"/>
                <a:hlinkClick r:id="rId3"/>
              </a:rPr>
              <a:t>QualityStandards@ontariohealth.ca</a:t>
            </a:r>
            <a:endParaRPr lang="en-US"/>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0</a:t>
            </a:fld>
            <a:endParaRPr lang="en-CA" altLang="en-US"/>
          </a:p>
        </p:txBody>
      </p:sp>
    </p:spTree>
    <p:extLst>
      <p:ext uri="{BB962C8B-B14F-4D97-AF65-F5344CB8AC3E}">
        <p14:creationId xmlns:p14="http://schemas.microsoft.com/office/powerpoint/2010/main" val="15881936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a:pPr/>
              <a:t>10</a:t>
            </a:fld>
            <a:endParaRPr lang="en-CA" altLang="en-US"/>
          </a:p>
        </p:txBody>
      </p:sp>
    </p:spTree>
    <p:extLst>
      <p:ext uri="{BB962C8B-B14F-4D97-AF65-F5344CB8AC3E}">
        <p14:creationId xmlns:p14="http://schemas.microsoft.com/office/powerpoint/2010/main" val="13493694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a:pPr/>
              <a:t>11</a:t>
            </a:fld>
            <a:endParaRPr lang="en-CA" altLang="en-US"/>
          </a:p>
        </p:txBody>
      </p:sp>
    </p:spTree>
    <p:extLst>
      <p:ext uri="{BB962C8B-B14F-4D97-AF65-F5344CB8AC3E}">
        <p14:creationId xmlns:p14="http://schemas.microsoft.com/office/powerpoint/2010/main" val="38388625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data presented in the following slides is for people with diabetes in pregnancy and their caregivers.</a:t>
            </a:r>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12</a:t>
            </a:fld>
            <a:endParaRPr lang="en-CA" altLang="en-US"/>
          </a:p>
        </p:txBody>
      </p:sp>
    </p:spTree>
    <p:extLst>
      <p:ext uri="{BB962C8B-B14F-4D97-AF65-F5344CB8AC3E}">
        <p14:creationId xmlns:p14="http://schemas.microsoft.com/office/powerpoint/2010/main" val="455126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Prevalence of diabetes in pregnancy, age 30 and older, 2010: 1 in 10 (9.3%)</a:t>
            </a:r>
          </a:p>
          <a:p>
            <a:pPr marL="628650" lvl="1" indent="-171450">
              <a:buFont typeface="Arial" panose="020B0604020202020204" pitchFamily="34" charset="0"/>
              <a:buChar char="•"/>
            </a:pPr>
            <a:r>
              <a:rPr lang="en-US"/>
              <a:t>GDM: 7.4%, Pre-existing diabetes: 1.9%</a:t>
            </a:r>
          </a:p>
          <a:p>
            <a:pPr marL="171450" lvl="0" indent="-171450">
              <a:buFont typeface="Arial" panose="020B0604020202020204" pitchFamily="34" charset="0"/>
              <a:buChar char="•"/>
            </a:pPr>
            <a:r>
              <a:rPr lang="en-US"/>
              <a:t>Prevalence of diabetes in pregnancy, age 15-29, 2010: 1 in 20 (4.4%)</a:t>
            </a:r>
          </a:p>
          <a:p>
            <a:pPr marL="628650" lvl="1" indent="-171450">
              <a:buFont typeface="Arial" panose="020B0604020202020204" pitchFamily="34" charset="0"/>
              <a:buChar char="•"/>
            </a:pPr>
            <a:r>
              <a:rPr lang="en-US"/>
              <a:t>GDM: 3.5%, Pre-existing diabetes: 0.9%</a:t>
            </a:r>
          </a:p>
          <a:p>
            <a:pPr marL="457200" lvl="1" indent="0">
              <a:buFont typeface="Arial" panose="020B0604020202020204" pitchFamily="34" charset="0"/>
              <a:buNone/>
            </a:pPr>
            <a:endParaRPr lang="en-US"/>
          </a:p>
          <a:p>
            <a:pPr marL="0" lvl="0" indent="0">
              <a:buFont typeface="Arial" panose="020B0604020202020204" pitchFamily="34" charset="0"/>
              <a:buNone/>
            </a:pPr>
            <a:r>
              <a:rPr lang="en-US"/>
              <a:t>https://care.diabetesjournals.org/content/37/6/1590</a:t>
            </a:r>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13</a:t>
            </a:fld>
            <a:endParaRPr lang="en-CA" altLang="en-US"/>
          </a:p>
        </p:txBody>
      </p:sp>
    </p:spTree>
    <p:extLst>
      <p:ext uri="{BB962C8B-B14F-4D97-AF65-F5344CB8AC3E}">
        <p14:creationId xmlns:p14="http://schemas.microsoft.com/office/powerpoint/2010/main" val="41786614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15</a:t>
            </a:fld>
            <a:endParaRPr lang="en-CA" altLang="en-US"/>
          </a:p>
        </p:txBody>
      </p:sp>
    </p:spTree>
    <p:extLst>
      <p:ext uri="{BB962C8B-B14F-4D97-AF65-F5344CB8AC3E}">
        <p14:creationId xmlns:p14="http://schemas.microsoft.com/office/powerpoint/2010/main" val="12487216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16</a:t>
            </a:fld>
            <a:endParaRPr lang="en-CA" altLang="en-US"/>
          </a:p>
        </p:txBody>
      </p:sp>
    </p:spTree>
    <p:extLst>
      <p:ext uri="{BB962C8B-B14F-4D97-AF65-F5344CB8AC3E}">
        <p14:creationId xmlns:p14="http://schemas.microsoft.com/office/powerpoint/2010/main" val="18478860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a:t>Pre-existing diabetes: 23.9%</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a:t>Gestational diabetes: 11.3%</a:t>
            </a:r>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17</a:t>
            </a:fld>
            <a:endParaRPr lang="en-CA" altLang="en-US"/>
          </a:p>
        </p:txBody>
      </p:sp>
    </p:spTree>
    <p:extLst>
      <p:ext uri="{BB962C8B-B14F-4D97-AF65-F5344CB8AC3E}">
        <p14:creationId xmlns:p14="http://schemas.microsoft.com/office/powerpoint/2010/main" val="29914747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18</a:t>
            </a:fld>
            <a:endParaRPr lang="en-CA" altLang="en-US"/>
          </a:p>
        </p:txBody>
      </p:sp>
    </p:spTree>
    <p:extLst>
      <p:ext uri="{BB962C8B-B14F-4D97-AF65-F5344CB8AC3E}">
        <p14:creationId xmlns:p14="http://schemas.microsoft.com/office/powerpoint/2010/main" val="10590435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CA" b="0" i="0">
              <a:solidFill>
                <a:srgbClr val="1C1D1E"/>
              </a:solidFill>
              <a:effectLst/>
              <a:latin typeface="Open Sans"/>
            </a:endParaRPr>
          </a:p>
          <a:p>
            <a:pPr marL="0" indent="0">
              <a:buNone/>
            </a:pPr>
            <a:endParaRPr lang="en-US"/>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19</a:t>
            </a:fld>
            <a:endParaRPr lang="en-CA" altLang="en-US"/>
          </a:p>
        </p:txBody>
      </p:sp>
    </p:spTree>
    <p:extLst>
      <p:ext uri="{BB962C8B-B14F-4D97-AF65-F5344CB8AC3E}">
        <p14:creationId xmlns:p14="http://schemas.microsoft.com/office/powerpoint/2010/main" val="12515385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21</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34788557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rtl="0" fontAlgn="base">
              <a:buFont typeface="Arial" panose="020B0604020202020204" pitchFamily="34" charset="0"/>
              <a:buChar char="•"/>
            </a:pPr>
            <a:r>
              <a:rPr lang="en-US" sz="1200" b="0" i="0" u="none" strike="noStrike" kern="1200">
                <a:solidFill>
                  <a:schemeClr val="tx1"/>
                </a:solidFill>
                <a:effectLst/>
                <a:latin typeface="Calibri" pitchFamily="68" charset="0"/>
                <a:ea typeface="MS PGothic" panose="020B0600070205080204" pitchFamily="34" charset="-128"/>
                <a:cs typeface="ＭＳ Ｐゴシック" pitchFamily="68" charset="-128"/>
              </a:rPr>
              <a:t>Quality standards are a smaller set of high impact statements that describe optimal care where identified quality gaps exist in Ontario.</a:t>
            </a:r>
            <a:endParaRPr lang="en-US" sz="1200" b="0" i="0" kern="1200">
              <a:solidFill>
                <a:schemeClr val="tx1"/>
              </a:solidFill>
              <a:effectLst/>
              <a:latin typeface="Calibri" pitchFamily="68" charset="0"/>
              <a:ea typeface="MS PGothic" panose="020B0600070205080204" pitchFamily="34" charset="-128"/>
              <a:cs typeface="ＭＳ Ｐゴシック" pitchFamily="68" charset="-128"/>
            </a:endParaRPr>
          </a:p>
          <a:p>
            <a:pPr marL="171450" indent="-171450" rtl="0" fontAlgn="base">
              <a:buFont typeface="Arial" panose="020B0604020202020204" pitchFamily="34" charset="0"/>
              <a:buChar char="•"/>
            </a:pPr>
            <a:r>
              <a:rPr lang="en-US" sz="1200" b="0" i="0" u="none" strike="noStrike" kern="1200">
                <a:solidFill>
                  <a:schemeClr val="tx1"/>
                </a:solidFill>
                <a:effectLst/>
                <a:latin typeface="Calibri" pitchFamily="68" charset="0"/>
                <a:ea typeface="MS PGothic" panose="020B0600070205080204" pitchFamily="34" charset="-128"/>
                <a:cs typeface="ＭＳ Ｐゴシック" pitchFamily="68" charset="-128"/>
              </a:rPr>
              <a:t>Voluntary and aspirational in nature</a:t>
            </a:r>
            <a:r>
              <a:rPr lang="en-US" sz="1200" b="0" i="0" kern="1200">
                <a:solidFill>
                  <a:schemeClr val="tx1"/>
                </a:solidFill>
                <a:effectLst/>
                <a:latin typeface="Calibri" pitchFamily="68" charset="0"/>
                <a:ea typeface="MS PGothic" panose="020B0600070205080204" pitchFamily="34" charset="-128"/>
                <a:cs typeface="ＭＳ Ｐゴシック" pitchFamily="68" charset="-128"/>
              </a:rPr>
              <a:t>​.</a:t>
            </a:r>
          </a:p>
          <a:p>
            <a:pPr marL="171450" indent="-171450" rtl="0" fontAlgn="base">
              <a:buFont typeface="Arial" panose="020B0604020202020204" pitchFamily="34" charset="0"/>
              <a:buChar char="•"/>
            </a:pPr>
            <a:r>
              <a:rPr lang="en-US" sz="1200" b="0" i="0" u="none" strike="noStrike" kern="1200">
                <a:solidFill>
                  <a:schemeClr val="tx1"/>
                </a:solidFill>
                <a:effectLst/>
                <a:latin typeface="Calibri" pitchFamily="68" charset="0"/>
                <a:ea typeface="MS PGothic" panose="020B0600070205080204" pitchFamily="34" charset="-128"/>
                <a:cs typeface="ＭＳ Ｐゴシック" pitchFamily="68" charset="-128"/>
              </a:rPr>
              <a:t>Designed to “raise the ceiling” with the goal of having the best possible care available to all Ontarians, regardless of where they live in the province.</a:t>
            </a:r>
          </a:p>
          <a:p>
            <a:pPr marL="171450" indent="-171450" rtl="0" fontAlgn="base">
              <a:buFont typeface="Arial" panose="020B0604020202020204" pitchFamily="34" charset="0"/>
              <a:buChar char="•"/>
            </a:pPr>
            <a:r>
              <a:rPr lang="en-US" sz="2400" b="0" kern="1200">
                <a:solidFill>
                  <a:schemeClr val="tx1"/>
                </a:solidFill>
                <a:latin typeface="Arial" panose="020B0604020202020204" pitchFamily="34" charset="0"/>
                <a:ea typeface="MS PGothic" panose="020B0600070205080204" pitchFamily="34" charset="-128"/>
                <a:cs typeface="ＭＳ Ｐゴシック" pitchFamily="68" charset="-128"/>
              </a:rPr>
              <a:t>There are many guidelines, professional standards, and</a:t>
            </a:r>
            <a:r>
              <a:rPr lang="en-US" sz="2400" b="0" kern="1200" baseline="0">
                <a:solidFill>
                  <a:schemeClr val="tx1"/>
                </a:solidFill>
                <a:latin typeface="Arial" panose="020B0604020202020204" pitchFamily="34" charset="0"/>
                <a:ea typeface="MS PGothic" panose="020B0600070205080204" pitchFamily="34" charset="-128"/>
                <a:cs typeface="ＭＳ Ｐゴシック" pitchFamily="68" charset="-128"/>
              </a:rPr>
              <a:t> other recommendations that contribute to the evidence ecosystem. Quality standards complement these resources.</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2400" baseline="0"/>
              <a:t>Quality standards outline the </a:t>
            </a:r>
            <a:r>
              <a:rPr lang="en-US" sz="2400" b="1" baseline="0"/>
              <a:t>what</a:t>
            </a:r>
            <a:r>
              <a:rPr lang="en-US" sz="2400" baseline="0"/>
              <a:t> of care that should be delivered but are agnostic on </a:t>
            </a:r>
            <a:r>
              <a:rPr lang="en-US" sz="2400" b="1" baseline="0"/>
              <a:t>who</a:t>
            </a:r>
            <a:r>
              <a:rPr lang="en-US" sz="2400" baseline="0"/>
              <a:t> should be delivering it (unlike other CPGs, BPGs).</a:t>
            </a:r>
            <a:endParaRPr lang="en-US" sz="2400" b="0" kern="1200">
              <a:solidFill>
                <a:schemeClr val="tx1"/>
              </a:solidFill>
              <a:latin typeface="Arial" panose="020B0604020202020204" pitchFamily="34" charset="0"/>
              <a:ea typeface="MS PGothic" panose="020B0600070205080204" pitchFamily="34" charset="-128"/>
              <a:cs typeface="ＭＳ Ｐゴシック" pitchFamily="68" charset="-128"/>
            </a:endParaRPr>
          </a:p>
          <a:p>
            <a:endParaRPr lang="en-CA" b="1"/>
          </a:p>
          <a:p>
            <a:r>
              <a:rPr lang="en-CA" b="1"/>
              <a:t>Quality standards are:</a:t>
            </a:r>
          </a:p>
          <a:p>
            <a:pPr marL="171450" indent="-171450" defTabSz="457200">
              <a:spcBef>
                <a:spcPct val="0"/>
              </a:spcBef>
              <a:buClr>
                <a:srgbClr val="00788A"/>
              </a:buClr>
              <a:buFont typeface="Arial" panose="020B0604020202020204" pitchFamily="34" charset="0"/>
              <a:buChar char="•"/>
            </a:pPr>
            <a:r>
              <a:rPr lang="en-US" sz="1200" b="0" kern="1200">
                <a:solidFill>
                  <a:schemeClr val="tx1"/>
                </a:solidFill>
                <a:latin typeface="Calibri" pitchFamily="68" charset="0"/>
                <a:ea typeface="MS PGothic" panose="020B0600070205080204" pitchFamily="34" charset="-128"/>
                <a:cs typeface="ＭＳ Ｐゴシック" pitchFamily="68" charset="-128"/>
              </a:rPr>
              <a:t>Concise: 5 to 15 strong, evidence-based statements focused on high priority areas for improvement.</a:t>
            </a:r>
          </a:p>
          <a:p>
            <a:pPr marL="171450" marR="0" lvl="0" indent="-171450" algn="l" defTabSz="457200" rtl="0" eaLnBrk="0" fontAlgn="base" latinLnBrk="0" hangingPunct="0">
              <a:lnSpc>
                <a:spcPct val="100000"/>
              </a:lnSpc>
              <a:spcBef>
                <a:spcPct val="0"/>
              </a:spcBef>
              <a:spcAft>
                <a:spcPct val="0"/>
              </a:spcAft>
              <a:buClr>
                <a:srgbClr val="00788A"/>
              </a:buClr>
              <a:buSzTx/>
              <a:buFont typeface="Arial" panose="020B0604020202020204" pitchFamily="34" charset="0"/>
              <a:buChar char="•"/>
              <a:tabLst/>
              <a:defRPr/>
            </a:pPr>
            <a:r>
              <a:rPr lang="en-US" sz="1200" b="0" kern="1200">
                <a:solidFill>
                  <a:schemeClr val="tx1"/>
                </a:solidFill>
                <a:latin typeface="Calibri" pitchFamily="68" charset="0"/>
                <a:ea typeface="MS PGothic" panose="020B0600070205080204" pitchFamily="34" charset="-128"/>
                <a:cs typeface="ＭＳ Ｐゴシック" pitchFamily="68" charset="-128"/>
              </a:rPr>
              <a:t>Accessible: help clinicians and provider organizations offer the highest-quality care; and patients to know what to discuss with their care providers (</a:t>
            </a:r>
            <a:r>
              <a:rPr lang="en-US" sz="1200" b="0" baseline="0"/>
              <a:t>compared with CPGs that are quite dense, these are very accessible, also written in plain language).</a:t>
            </a:r>
          </a:p>
          <a:p>
            <a:pPr marL="171450" indent="-171450" defTabSz="457200">
              <a:spcBef>
                <a:spcPct val="0"/>
              </a:spcBef>
              <a:buClr>
                <a:srgbClr val="00788A"/>
              </a:buClr>
              <a:buFont typeface="Arial" panose="020B0604020202020204" pitchFamily="34" charset="0"/>
              <a:buChar char="•"/>
            </a:pPr>
            <a:r>
              <a:rPr lang="en-US" sz="1200" b="0" kern="1200">
                <a:solidFill>
                  <a:schemeClr val="tx1"/>
                </a:solidFill>
                <a:latin typeface="Calibri" pitchFamily="68" charset="0"/>
                <a:ea typeface="MS PGothic" panose="020B0600070205080204" pitchFamily="34" charset="-128"/>
                <a:cs typeface="ＭＳ Ｐゴシック" pitchFamily="68" charset="-128"/>
              </a:rPr>
              <a:t>Measurable: each statement is accompanied by one or more quality indicators (structure, process or outcome), with a set of outcome measures for the overall standard.</a:t>
            </a:r>
          </a:p>
          <a:p>
            <a:pPr marL="171450" lvl="0" indent="-171450" defTabSz="457200">
              <a:spcBef>
                <a:spcPct val="0"/>
              </a:spcBef>
              <a:buClr>
                <a:srgbClr val="00788A"/>
              </a:buClr>
              <a:buFont typeface="Arial" panose="020B0604020202020204" pitchFamily="34" charset="0"/>
              <a:buChar char="•"/>
            </a:pPr>
            <a:r>
              <a:rPr lang="en-US" sz="1200" b="0" kern="1200">
                <a:solidFill>
                  <a:schemeClr val="tx1"/>
                </a:solidFill>
                <a:latin typeface="Calibri" pitchFamily="68" charset="0"/>
                <a:ea typeface="MS PGothic" panose="020B0600070205080204" pitchFamily="34" charset="-128"/>
                <a:cs typeface="ＭＳ Ｐゴシック" pitchFamily="68" charset="-128"/>
              </a:rPr>
              <a:t>Implementable</a:t>
            </a:r>
            <a:r>
              <a:rPr lang="en-US" sz="2800" b="0"/>
              <a:t>: </a:t>
            </a:r>
            <a:r>
              <a:rPr lang="en-US" sz="1200" kern="1200">
                <a:solidFill>
                  <a:schemeClr val="tx1"/>
                </a:solidFill>
                <a:latin typeface="Calibri" pitchFamily="68" charset="0"/>
                <a:ea typeface="MS PGothic" panose="020B0600070205080204" pitchFamily="34" charset="-128"/>
                <a:cs typeface="ＭＳ Ｐゴシック" pitchFamily="68" charset="-128"/>
              </a:rPr>
              <a:t>quality improvement tools and resources support each standard, to fuel adoption.</a:t>
            </a:r>
            <a:endParaRPr lang="en-CA" sz="1200" kern="1200">
              <a:solidFill>
                <a:schemeClr val="tx1"/>
              </a:solidFill>
              <a:latin typeface="Calibri" pitchFamily="68" charset="0"/>
              <a:ea typeface="MS PGothic" panose="020B0600070205080204" pitchFamily="34" charset="-128"/>
              <a:cs typeface="ＭＳ Ｐゴシック" pitchFamily="68" charset="-128"/>
            </a:endParaRPr>
          </a:p>
          <a:p>
            <a:pPr defTabSz="457883">
              <a:defRPr/>
            </a:pPr>
            <a:endParaRPr lang="en-CA" b="1"/>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2</a:t>
            </a:fld>
            <a:endParaRPr lang="en-CA" altLang="en-US">
              <a:solidFill>
                <a:srgbClr val="000000"/>
              </a:solidFill>
            </a:endParaRPr>
          </a:p>
        </p:txBody>
      </p:sp>
    </p:spTree>
    <p:extLst>
      <p:ext uri="{BB962C8B-B14F-4D97-AF65-F5344CB8AC3E}">
        <p14:creationId xmlns:p14="http://schemas.microsoft.com/office/powerpoint/2010/main" val="40945192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a:solidFill>
                  <a:schemeClr val="tx1"/>
                </a:solidFill>
                <a:effectLst/>
                <a:latin typeface="Calibri" pitchFamily="68" charset="0"/>
                <a:ea typeface="MS PGothic" panose="020B0600070205080204" pitchFamily="34" charset="-128"/>
                <a:cs typeface="ＭＳ Ｐゴシック" pitchFamily="68" charset="-128"/>
              </a:rPr>
              <a:t>Scope of This Quality Standard</a:t>
            </a:r>
          </a:p>
          <a:p>
            <a:r>
              <a:rPr lang="en-CA" sz="1800">
                <a:effectLst/>
                <a:latin typeface="Calibri" panose="020F0502020204030204" pitchFamily="34" charset="0"/>
                <a:ea typeface="Times New Roman" panose="02020603050405020304" pitchFamily="18" charset="0"/>
                <a:cs typeface="Calibri" panose="020F0502020204030204" pitchFamily="34" charset="0"/>
              </a:rPr>
              <a:t>This quality standard addresses care for people living with type 1 or type 2 diabetes who are planning to become or who are pregnant and for people diagnosed with gestational diabetes. It does not address the primary prevention of gestational diabetes in the general population, although it does provide guidance on lifestyle factors that may contribute to the development of type 2 diabetes in those who previously had gestational diabetes and are therefore at increased risk.  </a:t>
            </a:r>
            <a:endParaRPr lang="en-CA" sz="1800">
              <a:effectLst/>
              <a:latin typeface="Calibri" panose="020F0502020204030204" pitchFamily="34" charset="0"/>
              <a:ea typeface="Times New Roman" panose="02020603050405020304" pitchFamily="18" charset="0"/>
              <a:cs typeface="Times New Roman" panose="02020603050405020304" pitchFamily="18" charset="0"/>
            </a:endParaRPr>
          </a:p>
          <a:p>
            <a:r>
              <a:rPr lang="en-CA" sz="1800">
                <a:effectLst/>
                <a:latin typeface="Calibri" panose="020F0502020204030204" pitchFamily="34" charset="0"/>
                <a:ea typeface="Times New Roman" panose="02020603050405020304" pitchFamily="18" charset="0"/>
                <a:cs typeface="Calibri" panose="020F0502020204030204" pitchFamily="34" charset="0"/>
              </a:rPr>
              <a:t> </a:t>
            </a:r>
            <a:endParaRPr lang="en-CA" sz="1800">
              <a:effectLst/>
              <a:latin typeface="Calibri" panose="020F0502020204030204" pitchFamily="34" charset="0"/>
              <a:ea typeface="Times New Roman" panose="02020603050405020304" pitchFamily="18" charset="0"/>
              <a:cs typeface="Times New Roman" panose="02020603050405020304" pitchFamily="18" charset="0"/>
            </a:endParaRPr>
          </a:p>
          <a:p>
            <a:r>
              <a:rPr lang="en-CA" sz="1800">
                <a:effectLst/>
                <a:latin typeface="Calibri" panose="020F0502020204030204" pitchFamily="34" charset="0"/>
                <a:ea typeface="Times New Roman" panose="02020603050405020304" pitchFamily="18" charset="0"/>
                <a:cs typeface="Calibri" panose="020F0502020204030204" pitchFamily="34" charset="0"/>
              </a:rPr>
              <a:t>This quality standard applies to all settings. </a:t>
            </a:r>
            <a:endParaRPr lang="en-CA" sz="1800">
              <a:effectLst/>
              <a:latin typeface="Calibri" panose="020F0502020204030204" pitchFamily="34" charset="0"/>
              <a:ea typeface="Times New Roman" panose="02020603050405020304" pitchFamily="18" charset="0"/>
              <a:cs typeface="Times New Roman" panose="02020603050405020304" pitchFamily="18" charset="0"/>
            </a:endParaRPr>
          </a:p>
          <a:p>
            <a:r>
              <a:rPr lang="en-CA" sz="1800">
                <a:effectLst/>
                <a:latin typeface="Calibri" panose="020F0502020204030204" pitchFamily="34" charset="0"/>
                <a:ea typeface="Times New Roman" panose="02020603050405020304" pitchFamily="18" charset="0"/>
                <a:cs typeface="Calibri" panose="020F0502020204030204" pitchFamily="34" charset="0"/>
              </a:rPr>
              <a:t> </a:t>
            </a:r>
            <a:endParaRPr lang="en-CA" sz="1800">
              <a:effectLst/>
              <a:latin typeface="Calibri" panose="020F0502020204030204" pitchFamily="34" charset="0"/>
              <a:ea typeface="Times New Roman" panose="02020603050405020304" pitchFamily="18" charset="0"/>
              <a:cs typeface="Times New Roman" panose="02020603050405020304" pitchFamily="18" charset="0"/>
            </a:endParaRPr>
          </a:p>
          <a:p>
            <a:r>
              <a:rPr lang="en-CA" sz="1800">
                <a:effectLst/>
                <a:latin typeface="Calibri" panose="020F0502020204030204" pitchFamily="34" charset="0"/>
                <a:ea typeface="Times New Roman" panose="02020603050405020304" pitchFamily="18" charset="0"/>
                <a:cs typeface="Arial" panose="020B0604020202020204" pitchFamily="34" charset="0"/>
              </a:rPr>
              <a:t>This quality standard does not include care for people with type 1 and type 2 diabetes outside of preconception care and pregnancy. For quality standards that address care for people with type 1 or type 2 diabetes, please refer to the quality standards </a:t>
            </a:r>
            <a:r>
              <a:rPr lang="en-CA" sz="1800" i="1" u="sng">
                <a:solidFill>
                  <a:srgbClr val="0000FF"/>
                </a:solidFill>
                <a:effectLst/>
                <a:latin typeface="Calibri" panose="020F0502020204030204" pitchFamily="34" charset="0"/>
                <a:ea typeface="Times New Roman" panose="02020603050405020304" pitchFamily="18" charset="0"/>
                <a:cs typeface="Arial" panose="020B0604020202020204" pitchFamily="34" charset="0"/>
                <a:hlinkClick r:id="rId3"/>
              </a:rPr>
              <a:t>Type 1 Diabetes</a:t>
            </a:r>
            <a:r>
              <a:rPr lang="en-CA" sz="1800">
                <a:effectLst/>
                <a:latin typeface="Calibri" panose="020F0502020204030204" pitchFamily="34" charset="0"/>
                <a:ea typeface="Times New Roman" panose="02020603050405020304" pitchFamily="18" charset="0"/>
                <a:cs typeface="Arial" panose="020B0604020202020204" pitchFamily="34" charset="0"/>
              </a:rPr>
              <a:t> and </a:t>
            </a:r>
            <a:r>
              <a:rPr lang="en-CA" sz="1800" i="1" u="sng">
                <a:solidFill>
                  <a:srgbClr val="0000FF"/>
                </a:solidFill>
                <a:effectLst/>
                <a:latin typeface="Calibri" panose="020F0502020204030204" pitchFamily="34" charset="0"/>
                <a:ea typeface="Times New Roman" panose="02020603050405020304" pitchFamily="18" charset="0"/>
                <a:cs typeface="Arial" panose="020B0604020202020204" pitchFamily="34" charset="0"/>
                <a:hlinkClick r:id="rId4"/>
              </a:rPr>
              <a:t>Prediabetes and Type 2 Diabetes</a:t>
            </a:r>
            <a:r>
              <a:rPr lang="en-CA" sz="1800" u="sng">
                <a:solidFill>
                  <a:srgbClr val="0000FF"/>
                </a:solidFill>
                <a:effectLst/>
                <a:latin typeface="Calibri" panose="020F0502020204030204" pitchFamily="34" charset="0"/>
                <a:ea typeface="Times New Roman" panose="02020603050405020304" pitchFamily="18" charset="0"/>
                <a:cs typeface="Arial" panose="020B0604020202020204" pitchFamily="34" charset="0"/>
              </a:rPr>
              <a:t>.</a:t>
            </a:r>
            <a:endParaRPr lang="en-CA" sz="1800">
              <a:effectLst/>
              <a:latin typeface="Calibri" panose="020F0502020204030204" pitchFamily="34" charset="0"/>
              <a:ea typeface="Times New Roman" panose="02020603050405020304" pitchFamily="18" charset="0"/>
              <a:cs typeface="Times New Roman" panose="02020603050405020304" pitchFamily="18" charset="0"/>
            </a:endParaRPr>
          </a:p>
          <a:p>
            <a:r>
              <a:rPr lang="en-CA" sz="1800">
                <a:effectLst/>
                <a:latin typeface="Calibri" panose="020F0502020204030204" pitchFamily="34" charset="0"/>
                <a:ea typeface="Times New Roman" panose="02020603050405020304" pitchFamily="18" charset="0"/>
                <a:cs typeface="Calibri" panose="020F0502020204030204" pitchFamily="34" charset="0"/>
              </a:rPr>
              <a:t> </a:t>
            </a:r>
            <a:endParaRPr lang="en-CA" sz="1800">
              <a:effectLst/>
              <a:latin typeface="Calibri" panose="020F0502020204030204" pitchFamily="34" charset="0"/>
              <a:ea typeface="Times New Roman" panose="02020603050405020304" pitchFamily="18" charset="0"/>
              <a:cs typeface="Times New Roman" panose="02020603050405020304" pitchFamily="18" charset="0"/>
            </a:endParaRPr>
          </a:p>
          <a:p>
            <a:r>
              <a:rPr lang="en-CA" sz="1800">
                <a:effectLst/>
                <a:latin typeface="Calibri" panose="020F0502020204030204" pitchFamily="34" charset="0"/>
                <a:ea typeface="Times New Roman" panose="02020603050405020304" pitchFamily="18" charset="0"/>
                <a:cs typeface="Calibri" panose="020F0502020204030204" pitchFamily="34" charset="0"/>
              </a:rPr>
              <a:t>This quality standard includes six quality statements on areas identified by the Diabetes in Pregnancy Quality Standard Advisory Committee and several health and social service organizations working with Indigenous populations as having high potential to improve the quality of care in Ontario for people with diabetes in pregnancy. </a:t>
            </a:r>
            <a:endParaRPr lang="en-CA" sz="180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22</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8964370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0" name="Shape 640"/>
          <p:cNvSpPr>
            <a:spLocks noGrp="1" noRot="1" noChangeAspect="1"/>
          </p:cNvSpPr>
          <p:nvPr>
            <p:ph type="sldImg"/>
          </p:nvPr>
        </p:nvSpPr>
        <p:spPr>
          <a:prstGeom prst="rect">
            <a:avLst/>
          </a:prstGeom>
        </p:spPr>
        <p:txBody>
          <a:bodyPr/>
          <a:lstStyle/>
          <a:p>
            <a:endParaRPr/>
          </a:p>
        </p:txBody>
      </p:sp>
      <p:sp>
        <p:nvSpPr>
          <p:cNvPr id="641" name="Shape 641"/>
          <p:cNvSpPr>
            <a:spLocks noGrp="1"/>
          </p:cNvSpPr>
          <p:nvPr>
            <p:ph type="body" sz="quarter" idx="1"/>
          </p:nvPr>
        </p:nvSpPr>
        <p:spPr>
          <a:prstGeom prst="rect">
            <a:avLst/>
          </a:prstGeom>
        </p:spPr>
        <p:txBody>
          <a:bodyPr/>
          <a:lstStyle/>
          <a:p>
            <a:r>
              <a:rPr lang="en-US" sz="1800" b="1" i="0" u="none" strike="noStrike" baseline="0">
                <a:solidFill>
                  <a:srgbClr val="000000"/>
                </a:solidFill>
                <a:latin typeface="Calibri" panose="020F0502020204030204" pitchFamily="34" charset="0"/>
              </a:rPr>
              <a:t>Quality Statement 1: Preconception Care for People With Diabetes </a:t>
            </a:r>
            <a:endParaRPr lang="en-US" sz="1800" b="0" i="0" u="none" strike="noStrike" baseline="0">
              <a:solidFill>
                <a:srgbClr val="000000"/>
              </a:solidFill>
              <a:latin typeface="Calibri" panose="020F0502020204030204" pitchFamily="34" charset="0"/>
            </a:endParaRPr>
          </a:p>
          <a:p>
            <a:r>
              <a:rPr lang="en-US" sz="1800" b="0" i="0" u="none" strike="noStrike" baseline="0">
                <a:solidFill>
                  <a:srgbClr val="000000"/>
                </a:solidFill>
                <a:latin typeface="Calibri" panose="020F0502020204030204" pitchFamily="34" charset="0"/>
              </a:rPr>
              <a:t>All people of reproductive age who might become pregnant who are living with diabetes receive information about family planning. People with diabetes who are planning to become pregnant receive preconception care from an interprofessional care team, including counselling on optimizing diabetes management, screening for complications, and a review of medications. </a:t>
            </a:r>
          </a:p>
          <a:p>
            <a:endParaRPr lang="en-US" sz="1800" b="0" i="0" u="none" strike="noStrike" baseline="0">
              <a:solidFill>
                <a:srgbClr val="000000"/>
              </a:solidFill>
              <a:latin typeface="Calibri" panose="020F0502020204030204" pitchFamily="34" charset="0"/>
            </a:endParaRPr>
          </a:p>
          <a:p>
            <a:r>
              <a:rPr lang="en-US" sz="1800" b="1" i="0" u="none" strike="noStrike" baseline="0">
                <a:solidFill>
                  <a:srgbClr val="000000"/>
                </a:solidFill>
                <a:latin typeface="Calibri" panose="020F0502020204030204" pitchFamily="34" charset="0"/>
              </a:rPr>
              <a:t>Quality Statement 2: Coordinated Interprofessional Care </a:t>
            </a:r>
            <a:endParaRPr lang="en-US" sz="1800" b="0" i="0" u="none" strike="noStrike" baseline="0">
              <a:solidFill>
                <a:srgbClr val="000000"/>
              </a:solidFill>
              <a:latin typeface="Calibri" panose="020F0502020204030204" pitchFamily="34" charset="0"/>
            </a:endParaRPr>
          </a:p>
          <a:p>
            <a:r>
              <a:rPr lang="en-US" sz="1800" b="0" i="0" u="none" strike="noStrike" baseline="0">
                <a:solidFill>
                  <a:srgbClr val="000000"/>
                </a:solidFill>
                <a:latin typeface="Calibri" panose="020F0502020204030204" pitchFamily="34" charset="0"/>
              </a:rPr>
              <a:t>People with diabetes receive coordinated interprofessional care specific to their needs during preconception and throughout pregnancy. People with gestational diabetes receive interprofessional care at the time of diagnosis and throughout the remainder of their pregnancy. </a:t>
            </a:r>
          </a:p>
          <a:p>
            <a:endParaRPr lang="en-US" sz="1800" b="0" i="0" u="none" strike="noStrike" baseline="0">
              <a:solidFill>
                <a:srgbClr val="000000"/>
              </a:solidFill>
              <a:latin typeface="Calibri" panose="020F0502020204030204" pitchFamily="34" charset="0"/>
            </a:endParaRPr>
          </a:p>
          <a:p>
            <a:r>
              <a:rPr lang="en-US" sz="1800" b="1" i="0" u="none" strike="noStrike" baseline="0">
                <a:solidFill>
                  <a:srgbClr val="000000"/>
                </a:solidFill>
                <a:latin typeface="Calibri" panose="020F0502020204030204" pitchFamily="34" charset="0"/>
              </a:rPr>
              <a:t>Quality Statement 3: Self-Management Education and Support </a:t>
            </a:r>
            <a:endParaRPr lang="en-US" sz="1800" b="0" i="0" u="none" strike="noStrike" baseline="0">
              <a:solidFill>
                <a:srgbClr val="000000"/>
              </a:solidFill>
              <a:latin typeface="Calibri" panose="020F0502020204030204" pitchFamily="34" charset="0"/>
            </a:endParaRPr>
          </a:p>
          <a:p>
            <a:r>
              <a:rPr lang="en-US" sz="1800" b="0" i="0" u="none" strike="noStrike" baseline="0">
                <a:solidFill>
                  <a:srgbClr val="000000"/>
                </a:solidFill>
                <a:latin typeface="Calibri" panose="020F0502020204030204" pitchFamily="34" charset="0"/>
              </a:rPr>
              <a:t>People with diabetes and their families are offered tailored self-management education and support at the beginning of pregnancy, or at the time of gestational diabetes diagnosis, and throughout their pregnancy as needed. </a:t>
            </a:r>
          </a:p>
          <a:p>
            <a:endParaRPr lang="en-US" sz="1800" b="0" i="0" u="none" strike="noStrike" baseline="0">
              <a:solidFill>
                <a:srgbClr val="000000"/>
              </a:solidFill>
              <a:latin typeface="Calibri" panose="020F0502020204030204" pitchFamily="34" charset="0"/>
            </a:endParaRPr>
          </a:p>
          <a:p>
            <a:r>
              <a:rPr lang="en-US" sz="1800" b="1" i="0" u="none" strike="noStrike" baseline="0">
                <a:solidFill>
                  <a:srgbClr val="000000"/>
                </a:solidFill>
                <a:latin typeface="Calibri" panose="020F0502020204030204" pitchFamily="34" charset="0"/>
              </a:rPr>
              <a:t>Quality Statement 4: Lifestyle Management During Pregnancy </a:t>
            </a:r>
            <a:endParaRPr lang="en-US" sz="1800" b="0" i="0" u="none" strike="noStrike" baseline="0">
              <a:solidFill>
                <a:srgbClr val="000000"/>
              </a:solidFill>
              <a:latin typeface="Calibri" panose="020F0502020204030204" pitchFamily="34" charset="0"/>
            </a:endParaRPr>
          </a:p>
          <a:p>
            <a:r>
              <a:rPr lang="en-US" sz="1800" b="0" i="0" u="none" strike="noStrike" baseline="0">
                <a:solidFill>
                  <a:srgbClr val="000000"/>
                </a:solidFill>
                <a:latin typeface="Calibri" panose="020F0502020204030204" pitchFamily="34" charset="0"/>
              </a:rPr>
              <a:t>People with diabetes in pregnancy receive tailored information and support about gestational weight gain, diet, and physical activity to optimize blood glucose levels and maternal and fetal outcomes at the beginning of pregnancy, or at the time of gestational diabetes diagnosis, and throughout pregnancy. </a:t>
            </a:r>
          </a:p>
          <a:p>
            <a:endParaRPr lang="en-US" sz="1800" b="0" i="0" u="none" strike="noStrike" baseline="0">
              <a:solidFill>
                <a:srgbClr val="000000"/>
              </a:solidFill>
              <a:latin typeface="Calibri" panose="020F0502020204030204" pitchFamily="34" charset="0"/>
            </a:endParaRPr>
          </a:p>
          <a:p>
            <a:r>
              <a:rPr lang="en-US" sz="1800" b="1" i="0" u="none" strike="noStrike" baseline="0">
                <a:solidFill>
                  <a:srgbClr val="000000"/>
                </a:solidFill>
                <a:latin typeface="Calibri" panose="020F0502020204030204" pitchFamily="34" charset="0"/>
              </a:rPr>
              <a:t>Quality Statement 5: Fetal Monitoring and Timing of Delivery </a:t>
            </a:r>
            <a:endParaRPr lang="en-US" sz="1800" b="0" i="0" u="none" strike="noStrike" baseline="0">
              <a:solidFill>
                <a:srgbClr val="000000"/>
              </a:solidFill>
              <a:latin typeface="Calibri" panose="020F0502020204030204" pitchFamily="34" charset="0"/>
            </a:endParaRPr>
          </a:p>
          <a:p>
            <a:r>
              <a:rPr lang="en-US" sz="1800" b="0" i="0" u="none" strike="noStrike" baseline="0">
                <a:solidFill>
                  <a:srgbClr val="000000"/>
                </a:solidFill>
                <a:latin typeface="Calibri" panose="020F0502020204030204" pitchFamily="34" charset="0"/>
              </a:rPr>
              <a:t>People with diabetes in pregnancy receive increased fetal monitoring based on glucose control, maternal complications, comorbid conditions, and/or fetal well-being. Induction of labour is considered before 40 weeks’ gestation if maternal or fetal indications exist. </a:t>
            </a:r>
          </a:p>
          <a:p>
            <a:endParaRPr lang="en-US" sz="1800" b="0" i="0" u="none" strike="noStrike" baseline="0">
              <a:solidFill>
                <a:srgbClr val="000000"/>
              </a:solidFill>
              <a:latin typeface="Calibri" panose="020F0502020204030204" pitchFamily="34" charset="0"/>
            </a:endParaRPr>
          </a:p>
          <a:p>
            <a:r>
              <a:rPr lang="en-US" sz="1800" b="1" i="0" u="none" strike="noStrike" baseline="0">
                <a:solidFill>
                  <a:srgbClr val="000000"/>
                </a:solidFill>
                <a:latin typeface="Calibri" panose="020F0502020204030204" pitchFamily="34" charset="0"/>
              </a:rPr>
              <a:t>Quality Statement 6: Postpartum Diabetes Screening for People With Gestational Diabetes </a:t>
            </a:r>
            <a:endParaRPr lang="en-US" sz="1800" b="0" i="0" u="none" strike="noStrike" baseline="0">
              <a:solidFill>
                <a:srgbClr val="000000"/>
              </a:solidFill>
              <a:latin typeface="Calibri" panose="020F0502020204030204" pitchFamily="34" charset="0"/>
            </a:endParaRPr>
          </a:p>
          <a:p>
            <a:r>
              <a:rPr lang="en-US" sz="1800" b="0" i="0" u="none" strike="noStrike" baseline="0">
                <a:solidFill>
                  <a:srgbClr val="000000"/>
                </a:solidFill>
                <a:latin typeface="Calibri" panose="020F0502020204030204" pitchFamily="34" charset="0"/>
              </a:rPr>
              <a:t>People with gestational diabetes are screened for prediabetes and type 2 diabetes with a 75 g oral glucose tolerance test between 6 weeks and 6 months postpartum. </a:t>
            </a:r>
            <a:endParaRPr/>
          </a:p>
        </p:txBody>
      </p:sp>
    </p:spTree>
    <p:extLst>
      <p:ext uri="{BB962C8B-B14F-4D97-AF65-F5344CB8AC3E}">
        <p14:creationId xmlns:p14="http://schemas.microsoft.com/office/powerpoint/2010/main" val="17399509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i="0" u="none" strike="noStrike" baseline="0">
                <a:solidFill>
                  <a:srgbClr val="000000"/>
                </a:solidFill>
                <a:latin typeface="Calibri" panose="020F0502020204030204" pitchFamily="34" charset="0"/>
              </a:rPr>
              <a:t>Quality Statement 1: Preconception Care for People With Diabetes </a:t>
            </a:r>
            <a:endParaRPr lang="en-US" sz="1800" b="0" i="0" u="none" strike="noStrike" baseline="0">
              <a:solidFill>
                <a:srgbClr val="000000"/>
              </a:solidFill>
              <a:latin typeface="Calibri" panose="020F0502020204030204" pitchFamily="34" charset="0"/>
            </a:endParaRPr>
          </a:p>
          <a:p>
            <a:r>
              <a:rPr lang="en-US" sz="1800" b="0" i="0" u="none" strike="noStrike" baseline="0">
                <a:solidFill>
                  <a:srgbClr val="000000"/>
                </a:solidFill>
                <a:latin typeface="Calibri" panose="020F0502020204030204" pitchFamily="34" charset="0"/>
              </a:rPr>
              <a:t>All people of reproductive age who might become pregnant who are living with diabetes receive information about family planning. People with diabetes who are planning to become pregnant receive preconception care from an interprofessional care team, including counselling on optimizing diabetes management, screening for complications, and a review of medications. </a:t>
            </a:r>
            <a:endParaRPr lang="en-US"/>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24</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1636739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i="0" u="none" strike="noStrike" baseline="0">
                <a:solidFill>
                  <a:srgbClr val="000000"/>
                </a:solidFill>
                <a:latin typeface="Calibri" panose="020F0502020204030204" pitchFamily="34" charset="0"/>
              </a:rPr>
              <a:t>Quality Statement 2: Coordinated Interprofessional Care </a:t>
            </a:r>
            <a:endParaRPr lang="en-US" sz="1800" b="0" i="0" u="none" strike="noStrike" baseline="0">
              <a:solidFill>
                <a:srgbClr val="000000"/>
              </a:solidFill>
              <a:latin typeface="Calibri" panose="020F0502020204030204" pitchFamily="34" charset="0"/>
            </a:endParaRPr>
          </a:p>
          <a:p>
            <a:r>
              <a:rPr lang="en-US" sz="1800" b="0" i="0" u="none" strike="noStrike" baseline="0">
                <a:solidFill>
                  <a:srgbClr val="000000"/>
                </a:solidFill>
                <a:latin typeface="Calibri" panose="020F0502020204030204" pitchFamily="34" charset="0"/>
              </a:rPr>
              <a:t>People with diabetes receive coordinated interprofessional care specific to their needs during preconception and throughout pregnancy. People with gestational diabetes receive interprofessional care at the time of diagnosis and throughout the remainder of their pregnancy. </a:t>
            </a:r>
            <a:br>
              <a:rPr lang="en-CA">
                <a:cs typeface="Calibri"/>
              </a:rPr>
            </a:br>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25</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4066469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i="0" u="none" strike="noStrike" baseline="0">
                <a:solidFill>
                  <a:srgbClr val="000000"/>
                </a:solidFill>
                <a:latin typeface="Calibri" panose="020F0502020204030204" pitchFamily="34" charset="0"/>
              </a:rPr>
              <a:t>Quality Statement 3: Self-Management Education and Support </a:t>
            </a:r>
            <a:endParaRPr lang="en-US" sz="1800" b="0" i="0" u="none" strike="noStrike" baseline="0">
              <a:solidFill>
                <a:srgbClr val="000000"/>
              </a:solidFill>
              <a:latin typeface="Calibri" panose="020F0502020204030204" pitchFamily="34" charset="0"/>
            </a:endParaRPr>
          </a:p>
          <a:p>
            <a:r>
              <a:rPr lang="en-US" sz="1800" b="0" i="0" u="none" strike="noStrike" baseline="0">
                <a:solidFill>
                  <a:srgbClr val="000000"/>
                </a:solidFill>
                <a:latin typeface="Calibri" panose="020F0502020204030204" pitchFamily="34" charset="0"/>
              </a:rPr>
              <a:t>People with diabetes and their families are offered tailored self-management education and support at the beginning of pregnancy, or at the time of gestational diabetes diagnosis, and throughout their pregnancy as needed. </a:t>
            </a:r>
            <a:endParaRPr lang="en-CA">
              <a:cs typeface="Calibri"/>
            </a:endParaRPr>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26</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0310541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i="0" u="none" strike="noStrike" baseline="0">
                <a:solidFill>
                  <a:srgbClr val="000000"/>
                </a:solidFill>
                <a:latin typeface="Calibri" panose="020F0502020204030204" pitchFamily="34" charset="0"/>
              </a:rPr>
              <a:t>Quality Statement 4: Lifestyle Management During Pregnancy </a:t>
            </a:r>
            <a:endParaRPr lang="en-US" sz="1800" b="0" i="0" u="none" strike="noStrike" baseline="0">
              <a:solidFill>
                <a:srgbClr val="000000"/>
              </a:solidFill>
              <a:latin typeface="Calibri" panose="020F0502020204030204" pitchFamily="34" charset="0"/>
            </a:endParaRPr>
          </a:p>
          <a:p>
            <a:r>
              <a:rPr lang="en-US" sz="1800" b="0" i="0" u="none" strike="noStrike" baseline="0">
                <a:solidFill>
                  <a:srgbClr val="000000"/>
                </a:solidFill>
                <a:latin typeface="Calibri" panose="020F0502020204030204" pitchFamily="34" charset="0"/>
              </a:rPr>
              <a:t>People with diabetes in pregnancy receive tailored information and support about gestational weight gain, diet, and physical activity to optimize blood glucose levels and maternal and fetal outcomes at the beginning of pregnancy, or at the time of gestational diabetes diagnosis, and throughout pregnancy. </a:t>
            </a:r>
            <a:endParaRPr lang="en-CA">
              <a:cs typeface="Calibri"/>
            </a:endParaRPr>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27</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9073384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i="0" u="none" strike="noStrike" baseline="0">
                <a:solidFill>
                  <a:srgbClr val="000000"/>
                </a:solidFill>
                <a:latin typeface="Calibri" panose="020F0502020204030204" pitchFamily="34" charset="0"/>
              </a:rPr>
              <a:t>Quality Statement 5: Fetal Monitoring and Timing of Delivery </a:t>
            </a:r>
            <a:endParaRPr lang="en-US" sz="1800" b="0" i="0" u="none" strike="noStrike" baseline="0">
              <a:solidFill>
                <a:srgbClr val="000000"/>
              </a:solidFill>
              <a:latin typeface="Calibri" panose="020F0502020204030204" pitchFamily="34" charset="0"/>
            </a:endParaRPr>
          </a:p>
          <a:p>
            <a:r>
              <a:rPr lang="en-US" sz="1800" b="0" i="0" u="none" strike="noStrike" baseline="0">
                <a:solidFill>
                  <a:srgbClr val="000000"/>
                </a:solidFill>
                <a:latin typeface="Calibri" panose="020F0502020204030204" pitchFamily="34" charset="0"/>
              </a:rPr>
              <a:t>People with diabetes in pregnancy receive increased fetal monitoring based on glucose control, maternal complications, comorbid conditions, and/or fetal well-being. Induction of labour is considered before 40 weeks’ gestation if maternal or fetal indications exist. </a:t>
            </a:r>
            <a:br>
              <a:rPr lang="en-CA">
                <a:cs typeface="Calibri"/>
              </a:rPr>
            </a:br>
            <a:br>
              <a:rPr lang="en-CA">
                <a:cs typeface="Calibri"/>
              </a:rPr>
            </a:br>
            <a:endParaRPr lang="en-CA">
              <a:cs typeface="Calibri"/>
            </a:endParaRPr>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28</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29539491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i="0" u="none" strike="noStrike" baseline="0">
                <a:solidFill>
                  <a:srgbClr val="000000"/>
                </a:solidFill>
                <a:latin typeface="Calibri" panose="020F0502020204030204" pitchFamily="34" charset="0"/>
              </a:rPr>
              <a:t>Quality Statement 6: Postpartum Diabetes Screening for People With Gestational Diabetes </a:t>
            </a:r>
            <a:endParaRPr lang="en-US" sz="1800" b="0" i="0" u="none" strike="noStrike" baseline="0">
              <a:solidFill>
                <a:srgbClr val="000000"/>
              </a:solidFill>
              <a:latin typeface="Calibri" panose="020F0502020204030204" pitchFamily="34" charset="0"/>
            </a:endParaRPr>
          </a:p>
          <a:p>
            <a:r>
              <a:rPr lang="en-US" sz="1800" b="0" i="0" u="none" strike="noStrike" baseline="0">
                <a:solidFill>
                  <a:srgbClr val="000000"/>
                </a:solidFill>
                <a:latin typeface="Calibri" panose="020F0502020204030204" pitchFamily="34" charset="0"/>
              </a:rPr>
              <a:t>People with gestational diabetes are screened for prediabetes and type 2 diabetes with a 75 g oral glucose tolerance test between 6 weeks and 6 months postpartum. </a:t>
            </a:r>
            <a:endParaRPr lang="en-CA"/>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29</a:t>
            </a:fld>
            <a:endParaRPr lang="en-CA" altLang="en-US"/>
          </a:p>
        </p:txBody>
      </p:sp>
    </p:spTree>
    <p:extLst>
      <p:ext uri="{BB962C8B-B14F-4D97-AF65-F5344CB8AC3E}">
        <p14:creationId xmlns:p14="http://schemas.microsoft.com/office/powerpoint/2010/main" val="27666517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CA" sz="1200" kern="1200">
                <a:solidFill>
                  <a:schemeClr val="tx1"/>
                </a:solidFill>
                <a:effectLst/>
                <a:latin typeface="Calibri" pitchFamily="68" charset="0"/>
                <a:ea typeface="MS PGothic" panose="020B0600070205080204" pitchFamily="34" charset="-128"/>
                <a:cs typeface="ＭＳ Ｐゴシック" pitchFamily="68" charset="-128"/>
              </a:rPr>
              <a:t>The Diabetes in Pregnancy Quality Standards Advisory Committee identified some overarching goals for this quality standard. These goals were mapped to indicators that can be used to assess quality of care provincially and locally.</a:t>
            </a:r>
          </a:p>
          <a:p>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30</a:t>
            </a:fld>
            <a:endParaRPr lang="en-CA" altLang="en-US"/>
          </a:p>
        </p:txBody>
      </p:sp>
    </p:spTree>
    <p:extLst>
      <p:ext uri="{BB962C8B-B14F-4D97-AF65-F5344CB8AC3E}">
        <p14:creationId xmlns:p14="http://schemas.microsoft.com/office/powerpoint/2010/main" val="31900981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cs typeface="Calibri"/>
            </a:endParaRPr>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31</a:t>
            </a:fld>
            <a:endParaRPr lang="en-CA" altLang="en-US">
              <a:solidFill>
                <a:srgbClr val="000000"/>
              </a:solidFill>
            </a:endParaRPr>
          </a:p>
        </p:txBody>
      </p:sp>
    </p:spTree>
    <p:extLst>
      <p:ext uri="{BB962C8B-B14F-4D97-AF65-F5344CB8AC3E}">
        <p14:creationId xmlns:p14="http://schemas.microsoft.com/office/powerpoint/2010/main" val="17629518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0363" lvl="1" indent="-360363">
              <a:lnSpc>
                <a:spcPct val="95000"/>
              </a:lnSpc>
              <a:spcAft>
                <a:spcPts val="600"/>
              </a:spcAft>
              <a:buClr>
                <a:srgbClr val="00858F"/>
              </a:buClr>
              <a:buFont typeface="Arial" panose="020B0604020202020204" pitchFamily="34" charset="0"/>
              <a:buChar char="•"/>
            </a:pPr>
            <a:r>
              <a:rPr lang="en-CA" sz="1600" b="1">
                <a:cs typeface="ＭＳ Ｐゴシック" charset="-128"/>
              </a:rPr>
              <a:t>Patients, caregivers and the public </a:t>
            </a:r>
            <a:r>
              <a:rPr lang="en-CA" sz="1600">
                <a:cs typeface="ＭＳ Ｐゴシック" charset="-128"/>
              </a:rPr>
              <a:t>can use quality standards to understand what excellent care looks like, what they should expect from their health care providers, and how to discuss the quality of their care.</a:t>
            </a:r>
            <a:endParaRPr lang="en-CA" sz="1600" b="1"/>
          </a:p>
          <a:p>
            <a:pPr marL="360363" indent="-360363">
              <a:lnSpc>
                <a:spcPct val="95000"/>
              </a:lnSpc>
              <a:spcAft>
                <a:spcPts val="600"/>
              </a:spcAft>
              <a:buFont typeface="Arial" panose="020B0604020202020204" pitchFamily="34" charset="0"/>
              <a:buChar char="•"/>
            </a:pPr>
            <a:r>
              <a:rPr lang="en-CA" sz="1600" b="1"/>
              <a:t>Provincial regions and disease agencies </a:t>
            </a:r>
            <a:r>
              <a:rPr lang="en-CA" sz="1600"/>
              <a:t>can use quality standards to measure health outcomes, hold health service providers accountable for delivering high-quality care, and inform regional improvement strategies.</a:t>
            </a:r>
            <a:endParaRPr lang="en-CA" sz="1600" b="1"/>
          </a:p>
          <a:p>
            <a:pPr marL="360363" lvl="1" indent="-360363">
              <a:lnSpc>
                <a:spcPct val="95000"/>
              </a:lnSpc>
              <a:spcAft>
                <a:spcPts val="600"/>
              </a:spcAft>
              <a:buClr>
                <a:srgbClr val="00858F"/>
              </a:buClr>
              <a:buFont typeface="Arial" panose="020B0604020202020204" pitchFamily="34" charset="0"/>
              <a:buChar char="•"/>
            </a:pPr>
            <a:r>
              <a:rPr lang="en-CA" sz="1600" b="1">
                <a:cs typeface="ＭＳ Ｐゴシック" charset="-128"/>
              </a:rPr>
              <a:t>Provider organizations </a:t>
            </a:r>
            <a:r>
              <a:rPr lang="en-CA" sz="1600">
                <a:cs typeface="ＭＳ Ｐゴシック" charset="-128"/>
              </a:rPr>
              <a:t>can use quality standards to measure and audit their quality of care, identify gaps, guide organizational improvement strategies, and inform clinical program investments.</a:t>
            </a:r>
            <a:endParaRPr lang="en-CA" sz="1600" b="1">
              <a:cs typeface="ＭＳ Ｐゴシック" charset="-128"/>
            </a:endParaRPr>
          </a:p>
          <a:p>
            <a:pPr marL="360363" lvl="1" indent="-360363">
              <a:lnSpc>
                <a:spcPct val="95000"/>
              </a:lnSpc>
              <a:spcAft>
                <a:spcPts val="600"/>
              </a:spcAft>
              <a:buClr>
                <a:srgbClr val="00858F"/>
              </a:buClr>
              <a:buFont typeface="Arial" panose="020B0604020202020204" pitchFamily="34" charset="0"/>
              <a:buChar char="•"/>
            </a:pPr>
            <a:r>
              <a:rPr lang="en-CA" sz="1600" b="1">
                <a:cs typeface="ＭＳ Ｐゴシック" charset="-128"/>
              </a:rPr>
              <a:t>Health care professionals </a:t>
            </a:r>
            <a:r>
              <a:rPr lang="en-CA" sz="1600">
                <a:cs typeface="ＭＳ Ｐゴシック" charset="-128"/>
              </a:rPr>
              <a:t>can use quality standards to evaluate their practice and identify areas for personal and organizational quality improvement, and can incorporate the evidence-based statements into professional education.</a:t>
            </a:r>
            <a:endParaRPr lang="en-CA" sz="1600" b="1">
              <a:cs typeface="ＭＳ Ｐゴシック" charset="-128"/>
            </a:endParaRPr>
          </a:p>
          <a:p>
            <a:pPr marL="360363" lvl="1" indent="-360363">
              <a:lnSpc>
                <a:spcPct val="95000"/>
              </a:lnSpc>
              <a:spcAft>
                <a:spcPts val="600"/>
              </a:spcAft>
              <a:buClr>
                <a:srgbClr val="00858F"/>
              </a:buClr>
              <a:buFont typeface="Arial" panose="020B0604020202020204" pitchFamily="34" charset="0"/>
              <a:buChar char="•"/>
            </a:pPr>
            <a:r>
              <a:rPr lang="en-CA" sz="1600" b="1"/>
              <a:t>Government </a:t>
            </a:r>
            <a:r>
              <a:rPr lang="en-CA" sz="1600"/>
              <a:t>can use quality standards to identify provincial priority areas, inform new data collection and reporting initiatives, and design performance indicators and funding incentives.</a:t>
            </a:r>
          </a:p>
          <a:p>
            <a:endParaRPr lang="en-CA" b="1"/>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3</a:t>
            </a:fld>
            <a:endParaRPr lang="en-CA" altLang="en-US">
              <a:solidFill>
                <a:srgbClr val="000000"/>
              </a:solidFill>
            </a:endParaRPr>
          </a:p>
        </p:txBody>
      </p:sp>
    </p:spTree>
    <p:extLst>
      <p:ext uri="{BB962C8B-B14F-4D97-AF65-F5344CB8AC3E}">
        <p14:creationId xmlns:p14="http://schemas.microsoft.com/office/powerpoint/2010/main" val="42369231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kern="1200">
              <a:solidFill>
                <a:schemeClr val="tx1"/>
              </a:solidFill>
              <a:effectLst/>
              <a:latin typeface="Calibri" pitchFamily="68" charset="0"/>
              <a:ea typeface="MS PGothic" panose="020B0600070205080204" pitchFamily="34" charset="-128"/>
              <a:cs typeface="Calibri"/>
            </a:endParaRPr>
          </a:p>
          <a:p>
            <a:endParaRPr lang="en-CA">
              <a:cs typeface="Calibri"/>
            </a:endParaRPr>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32</a:t>
            </a:fld>
            <a:endParaRPr lang="en-CA" altLang="en-US">
              <a:solidFill>
                <a:srgbClr val="000000"/>
              </a:solidFill>
            </a:endParaRPr>
          </a:p>
        </p:txBody>
      </p:sp>
    </p:spTree>
    <p:extLst>
      <p:ext uri="{BB962C8B-B14F-4D97-AF65-F5344CB8AC3E}">
        <p14:creationId xmlns:p14="http://schemas.microsoft.com/office/powerpoint/2010/main" val="42542193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defRPr/>
            </a:pPr>
            <a:r>
              <a:rPr lang="en-CA" sz="1800">
                <a:latin typeface="Calibri"/>
                <a:ea typeface="MS PGothic"/>
                <a:cs typeface="Calibri"/>
              </a:rPr>
              <a:t>Each quality standard focuses on a specific health care issue.  The development of each quality standard is accompanied by an assortment of resources.</a:t>
            </a:r>
          </a:p>
          <a:p>
            <a:pPr marL="285750" marR="0" lvl="0" indent="-2857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CA" sz="1800">
                <a:latin typeface="Calibri"/>
                <a:ea typeface="MS PGothic"/>
                <a:cs typeface="Calibri"/>
              </a:rPr>
              <a:t>Through concise, easy-to-understand statements, quality standards outline what quality care looks like for a condition or topic based on the evidence.</a:t>
            </a:r>
          </a:p>
          <a:p>
            <a:pPr marL="285750" indent="-285750">
              <a:buFont typeface="Arial" panose="020B0604020202020204" pitchFamily="34" charset="0"/>
              <a:buChar char="•"/>
            </a:pPr>
            <a:r>
              <a:rPr lang="en-CA" sz="1800">
                <a:latin typeface="Calibri"/>
                <a:ea typeface="MS PGothic"/>
                <a:cs typeface="Calibri"/>
              </a:rPr>
              <a:t>This quality standard is accompanied by: </a:t>
            </a:r>
            <a:endParaRPr lang="en-CA" sz="1800">
              <a:cs typeface="Calibri"/>
            </a:endParaRPr>
          </a:p>
          <a:p>
            <a:pPr marL="742950" lvl="1" indent="-285750">
              <a:buFont typeface="Arial" panose="020B0604020202020204" pitchFamily="34" charset="0"/>
              <a:buChar char="•"/>
            </a:pPr>
            <a:r>
              <a:rPr lang="en-CA" sz="1800" i="1">
                <a:latin typeface="Calibri"/>
                <a:ea typeface="MS PGothic"/>
                <a:cs typeface="Calibri"/>
              </a:rPr>
              <a:t>A patient conversation guide </a:t>
            </a:r>
          </a:p>
          <a:p>
            <a:pPr marL="742950" lvl="1" indent="-285750">
              <a:buFont typeface="Arial" panose="020B0604020202020204" pitchFamily="34" charset="0"/>
              <a:buChar char="•"/>
            </a:pPr>
            <a:r>
              <a:rPr lang="en-CA" sz="1800" i="1">
                <a:latin typeface="Calibri"/>
                <a:ea typeface="MS PGothic"/>
                <a:cs typeface="Calibri"/>
              </a:rPr>
              <a:t>A getting started guide</a:t>
            </a:r>
          </a:p>
          <a:p>
            <a:pPr marL="742950" lvl="1" indent="-285750">
              <a:buFont typeface="Arial" panose="020B0604020202020204" pitchFamily="34" charset="0"/>
              <a:buChar char="•"/>
            </a:pPr>
            <a:r>
              <a:rPr lang="en-CA" sz="1800" i="1">
                <a:latin typeface="Calibri"/>
                <a:ea typeface="MS PGothic"/>
                <a:cs typeface="Calibri"/>
              </a:rPr>
              <a:t>Data tables</a:t>
            </a:r>
            <a:endParaRPr lang="en-CA" sz="1800" i="1">
              <a:cs typeface="Calibri"/>
            </a:endParaRPr>
          </a:p>
          <a:p>
            <a:pPr marL="742950" lvl="1" indent="-285750">
              <a:buFont typeface="Arial" panose="020B0604020202020204" pitchFamily="34" charset="0"/>
              <a:buChar char="•"/>
            </a:pPr>
            <a:r>
              <a:rPr lang="en-CA" sz="1800" i="1">
                <a:latin typeface="Calibri"/>
                <a:ea typeface="MS PGothic"/>
                <a:cs typeface="Calibri"/>
              </a:rPr>
              <a:t>A measurement guide</a:t>
            </a:r>
          </a:p>
          <a:p>
            <a:pPr marL="285750" indent="-285750">
              <a:buFont typeface="Arial" panose="020B0604020202020204" pitchFamily="34" charset="0"/>
              <a:buChar char="•"/>
            </a:pPr>
            <a:r>
              <a:rPr lang="en-CA" sz="1800">
                <a:latin typeface="Calibri"/>
                <a:ea typeface="MS PGothic"/>
                <a:cs typeface="Calibri"/>
              </a:rPr>
              <a:t>Quality standards provide the blueprint to enable the health care system in Ontario to work better, facilitate smooth transitions, and ensure patients receive the same high-quality care, regardless of where they reside.</a:t>
            </a:r>
          </a:p>
          <a:p>
            <a:endParaRPr lang="en-US"/>
          </a:p>
          <a:p>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4</a:t>
            </a:fld>
            <a:endParaRPr lang="en-CA" altLang="en-US">
              <a:solidFill>
                <a:srgbClr val="000000"/>
              </a:solidFill>
            </a:endParaRPr>
          </a:p>
        </p:txBody>
      </p:sp>
    </p:spTree>
    <p:extLst>
      <p:ext uri="{BB962C8B-B14F-4D97-AF65-F5344CB8AC3E}">
        <p14:creationId xmlns:p14="http://schemas.microsoft.com/office/powerpoint/2010/main" val="26341087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CAAFC39-66EA-4D9F-B69D-A596BC388A64}" type="slidenum">
              <a:rPr lang="en-CA" altLang="en-US" smtClean="0"/>
              <a:pPr/>
              <a:t>5</a:t>
            </a:fld>
            <a:endParaRPr lang="en-CA" altLang="en-US"/>
          </a:p>
        </p:txBody>
      </p:sp>
    </p:spTree>
    <p:extLst>
      <p:ext uri="{BB962C8B-B14F-4D97-AF65-F5344CB8AC3E}">
        <p14:creationId xmlns:p14="http://schemas.microsoft.com/office/powerpoint/2010/main" val="35437809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CA" b="0"/>
              <a:t>This quality standard includes a plain language summary for patients,</a:t>
            </a:r>
            <a:r>
              <a:rPr lang="en-CA" b="0" baseline="0"/>
              <a:t> families, </a:t>
            </a:r>
            <a:r>
              <a:rPr lang="en-CA" b="0"/>
              <a:t>caregivers and the public called the </a:t>
            </a:r>
            <a:r>
              <a:rPr lang="en-CA" b="1"/>
              <a:t>patient conversation guide.</a:t>
            </a:r>
          </a:p>
          <a:p>
            <a:endParaRPr lang="en-US" baseline="0"/>
          </a:p>
          <a:p>
            <a:r>
              <a:rPr lang="en-US" b="1" baseline="0"/>
              <a:t>Patient engagement in quality standards: </a:t>
            </a:r>
          </a:p>
          <a:p>
            <a:pPr marL="171450" indent="-171450">
              <a:buFont typeface="Arial" panose="020B0604020202020204" pitchFamily="34" charset="0"/>
              <a:buChar char="•"/>
            </a:pPr>
            <a:r>
              <a:rPr lang="en-CA" sz="1200"/>
              <a:t>Membership on advisory committees</a:t>
            </a:r>
          </a:p>
          <a:p>
            <a:pPr marL="171450" indent="-171450">
              <a:buFont typeface="Arial" panose="020B0604020202020204" pitchFamily="34" charset="0"/>
              <a:buChar char="•"/>
            </a:pPr>
            <a:r>
              <a:rPr lang="en-CA" sz="1200"/>
              <a:t>Focus groups and key informant interviews on topic-specific content (when necessary)</a:t>
            </a:r>
          </a:p>
          <a:p>
            <a:pPr marL="171450" indent="-171450">
              <a:buFont typeface="Arial" panose="020B0604020202020204" pitchFamily="34" charset="0"/>
              <a:buChar char="•"/>
            </a:pPr>
            <a:r>
              <a:rPr lang="en-CA" sz="1200"/>
              <a:t>Public comment period for each quality standard</a:t>
            </a:r>
          </a:p>
          <a:p>
            <a:pPr marL="171450" indent="-171450">
              <a:buFont typeface="Arial" panose="020B0604020202020204" pitchFamily="34" charset="0"/>
              <a:buChar char="•"/>
            </a:pPr>
            <a:r>
              <a:rPr lang="en-CA" sz="1200"/>
              <a:t>Consultations on the patient conversation guide</a:t>
            </a:r>
          </a:p>
          <a:p>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a:pPr/>
              <a:t>6</a:t>
            </a:fld>
            <a:endParaRPr lang="en-CA" altLang="en-US"/>
          </a:p>
        </p:txBody>
      </p:sp>
    </p:spTree>
    <p:extLst>
      <p:ext uri="{BB962C8B-B14F-4D97-AF65-F5344CB8AC3E}">
        <p14:creationId xmlns:p14="http://schemas.microsoft.com/office/powerpoint/2010/main" val="29203759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a:solidFill>
                  <a:srgbClr val="000000"/>
                </a:solidFill>
              </a:rPr>
              <a:pPr/>
              <a:t>7</a:t>
            </a:fld>
            <a:endParaRPr lang="en-CA" altLang="en-US">
              <a:solidFill>
                <a:srgbClr val="000000"/>
              </a:solidFill>
            </a:endParaRPr>
          </a:p>
        </p:txBody>
      </p:sp>
    </p:spTree>
    <p:extLst>
      <p:ext uri="{BB962C8B-B14F-4D97-AF65-F5344CB8AC3E}">
        <p14:creationId xmlns:p14="http://schemas.microsoft.com/office/powerpoint/2010/main" val="41206534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a:t>There are things we can do today despite the larger systemic barriers that may take time to resolve. The </a:t>
            </a:r>
            <a:r>
              <a:rPr lang="en-CA" i="1"/>
              <a:t>Getting Started Guide </a:t>
            </a:r>
            <a:r>
              <a:rPr lang="en-CA"/>
              <a:t>is a document that outlines a process for using the quality standards as a resource to deliver high-quality care. It compiles a number of resources to support adoption, such as links to implementation and quality improvement resources, examples and activities for reflection, and templates and documents to support the implementation planning activities. The </a:t>
            </a:r>
            <a:r>
              <a:rPr lang="en-CA" i="1"/>
              <a:t>Getting Started Guide </a:t>
            </a:r>
            <a:r>
              <a:rPr lang="en-CA"/>
              <a:t>also includes an Action Plan Template and examples on how Quality Improvement Plans can help to advance quality standards.</a:t>
            </a:r>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a:pPr/>
              <a:t>8</a:t>
            </a:fld>
            <a:endParaRPr lang="en-CA" altLang="en-US"/>
          </a:p>
        </p:txBody>
      </p:sp>
    </p:spTree>
    <p:extLst>
      <p:ext uri="{BB962C8B-B14F-4D97-AF65-F5344CB8AC3E}">
        <p14:creationId xmlns:p14="http://schemas.microsoft.com/office/powerpoint/2010/main" val="388816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Quality Standards program has highlighted several stories from organizations and groups using various standards and statements within their clinical care settings, organization, or institutions; these are available through posts and discussions on Quorum.</a:t>
            </a:r>
          </a:p>
          <a:p>
            <a:endParaRPr lang="en-US"/>
          </a:p>
          <a:p>
            <a:r>
              <a:rPr lang="en-US"/>
              <a:t>As well, we are working on compiling resources and tools, for both clinicians and patients and families.</a:t>
            </a:r>
          </a:p>
          <a:p>
            <a:endParaRPr lang="en-US"/>
          </a:p>
          <a:p>
            <a:r>
              <a:rPr lang="en-US"/>
              <a:t>The focus is on implementation/adoption stories and how organizations are using quality standards in practice to inform care.</a:t>
            </a:r>
          </a:p>
          <a:p>
            <a:r>
              <a:rPr lang="en-US"/>
              <a:t> </a:t>
            </a:r>
          </a:p>
          <a:p>
            <a:r>
              <a:rPr lang="en-US"/>
              <a:t>We’d love to hear from you if you are interested in contributing to a post or article.</a:t>
            </a:r>
          </a:p>
          <a:p>
            <a:endParaRPr lang="en-CA"/>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9</a:t>
            </a:fld>
            <a:endParaRPr lang="en-CA" altLang="en-US"/>
          </a:p>
        </p:txBody>
      </p:sp>
    </p:spTree>
    <p:extLst>
      <p:ext uri="{BB962C8B-B14F-4D97-AF65-F5344CB8AC3E}">
        <p14:creationId xmlns:p14="http://schemas.microsoft.com/office/powerpoint/2010/main" val="23249423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png"/><Relationship Id="rId1" Type="http://schemas.openxmlformats.org/officeDocument/2006/relationships/slideMaster" Target="../slideMasters/slideMaster3.xml"/><Relationship Id="rId4" Type="http://schemas.openxmlformats.org/officeDocument/2006/relationships/image" Target="../media/image23.emf"/></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_image option">
    <p:spTree>
      <p:nvGrpSpPr>
        <p:cNvPr id="1" name=""/>
        <p:cNvGrpSpPr/>
        <p:nvPr/>
      </p:nvGrpSpPr>
      <p:grpSpPr>
        <a:xfrm>
          <a:off x="0" y="0"/>
          <a:ext cx="0" cy="0"/>
          <a:chOff x="0" y="0"/>
          <a:chExt cx="0" cy="0"/>
        </a:xfrm>
      </p:grpSpPr>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0186" y="5045884"/>
            <a:ext cx="2787565" cy="1437461"/>
          </a:xfrm>
          <a:prstGeom prst="rect">
            <a:avLst/>
          </a:prstGeom>
        </p:spPr>
      </p:pic>
      <p:sp>
        <p:nvSpPr>
          <p:cNvPr id="7" name="Rectangle 6"/>
          <p:cNvSpPr/>
          <p:nvPr userDrawn="1"/>
        </p:nvSpPr>
        <p:spPr bwMode="auto">
          <a:xfrm>
            <a:off x="0" y="274085"/>
            <a:ext cx="219292" cy="1151993"/>
          </a:xfrm>
          <a:prstGeom prst="rect">
            <a:avLst/>
          </a:prstGeom>
          <a:solidFill>
            <a:srgbClr val="00B2E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990681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 you slide_option 2 with image">
    <p:spTree>
      <p:nvGrpSpPr>
        <p:cNvPr id="1" name=""/>
        <p:cNvGrpSpPr/>
        <p:nvPr/>
      </p:nvGrpSpPr>
      <p:grpSpPr>
        <a:xfrm>
          <a:off x="0" y="0"/>
          <a:ext cx="0" cy="0"/>
          <a:chOff x="0" y="0"/>
          <a:chExt cx="0" cy="0"/>
        </a:xfrm>
      </p:grpSpPr>
      <p:pic>
        <p:nvPicPr>
          <p:cNvPr id="2" name="Picture 1" descr="ty2.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37973"/>
            <a:ext cx="9144000" cy="6895973"/>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586942" y="0"/>
            <a:ext cx="4557058"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788188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Slides option 2">
    <p:spTree>
      <p:nvGrpSpPr>
        <p:cNvPr id="1" name=""/>
        <p:cNvGrpSpPr/>
        <p:nvPr/>
      </p:nvGrpSpPr>
      <p:grpSpPr>
        <a:xfrm>
          <a:off x="0" y="0"/>
          <a:ext cx="0" cy="0"/>
          <a:chOff x="0" y="0"/>
          <a:chExt cx="0" cy="0"/>
        </a:xfrm>
      </p:grpSpPr>
      <p:sp>
        <p:nvSpPr>
          <p:cNvPr id="7" name="TextBox 6"/>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0800000">
            <a:off x="0" y="7856"/>
            <a:ext cx="7058285" cy="6850144"/>
          </a:xfrm>
          <a:prstGeom prst="rect">
            <a:avLst/>
          </a:prstGeom>
        </p:spPr>
      </p:pic>
    </p:spTree>
    <p:extLst>
      <p:ext uri="{BB962C8B-B14F-4D97-AF65-F5344CB8AC3E}">
        <p14:creationId xmlns:p14="http://schemas.microsoft.com/office/powerpoint/2010/main" val="15770337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DA9311-CE82-2D41-8781-D72699AE537D}"/>
              </a:ext>
            </a:extLst>
          </p:cNvPr>
          <p:cNvSpPr>
            <a:spLocks noGrp="1"/>
          </p:cNvSpPr>
          <p:nvPr>
            <p:ph type="dt" sz="half" idx="10"/>
          </p:nvPr>
        </p:nvSpPr>
        <p:spPr/>
        <p:txBody>
          <a:bodyPr/>
          <a:lstStyle/>
          <a:p>
            <a:fld id="{7C168D28-9C6A-8D48-B7F5-3AF471BC95E1}" type="datetimeFigureOut">
              <a:rPr lang="en-US" smtClean="0"/>
              <a:t>4/16/2021</a:t>
            </a:fld>
            <a:endParaRPr lang="en-US"/>
          </a:p>
        </p:txBody>
      </p:sp>
      <p:sp>
        <p:nvSpPr>
          <p:cNvPr id="3" name="Footer Placeholder 2">
            <a:extLst>
              <a:ext uri="{FF2B5EF4-FFF2-40B4-BE49-F238E27FC236}">
                <a16:creationId xmlns:a16="http://schemas.microsoft.com/office/drawing/2014/main" id="{F72DB97A-385D-9F4C-B060-C3FCE270678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ADBC014-09CC-794F-938C-4A97C8C7847D}"/>
              </a:ext>
            </a:extLst>
          </p:cNvPr>
          <p:cNvSpPr>
            <a:spLocks noGrp="1"/>
          </p:cNvSpPr>
          <p:nvPr>
            <p:ph type="sldNum" sz="quarter" idx="12"/>
          </p:nvPr>
        </p:nvSpPr>
        <p:spPr/>
        <p:txBody>
          <a:bodyPr/>
          <a:lstStyle/>
          <a:p>
            <a:fld id="{B869D1F6-CCE9-2E47-9A77-EEFFC8AF0AA6}" type="slidenum">
              <a:rPr lang="en-US" smtClean="0"/>
              <a:t>‹#›</a:t>
            </a:fld>
            <a:endParaRPr lang="en-US"/>
          </a:p>
        </p:txBody>
      </p:sp>
    </p:spTree>
    <p:extLst>
      <p:ext uri="{BB962C8B-B14F-4D97-AF65-F5344CB8AC3E}">
        <p14:creationId xmlns:p14="http://schemas.microsoft.com/office/powerpoint/2010/main" val="1352204766"/>
      </p:ext>
    </p:extLst>
  </p:cSld>
  <p:clrMapOvr>
    <a:masterClrMapping/>
  </p:clrMapOvr>
  <p:transition spd="slow" advClick="0" advTm="3000">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E2D9F10-9B8B-6449-AE9C-5491A74E0718}" type="datetimeFigureOut">
              <a:rPr lang="en-US" smtClean="0"/>
              <a:t>4/16/2021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DB5DC2-4376-BF46-A122-797D57CA887C}" type="slidenum">
              <a:rPr lang="en-US" smtClean="0"/>
              <a:t>‹#›</a:t>
            </a:fld>
            <a:endParaRPr lang="en-US"/>
          </a:p>
        </p:txBody>
      </p:sp>
    </p:spTree>
    <p:extLst>
      <p:ext uri="{BB962C8B-B14F-4D97-AF65-F5344CB8AC3E}">
        <p14:creationId xmlns:p14="http://schemas.microsoft.com/office/powerpoint/2010/main" val="5668688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ver_image option">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a:extLst>
              <a:ext uri="{28A0092B-C50C-407E-A947-70E740481C1C}">
                <a14:useLocalDpi xmlns:a14="http://schemas.microsoft.com/office/drawing/2010/main" val="0"/>
              </a:ext>
            </a:extLst>
          </a:blip>
          <a:srcRect l="6163" t="6163" b="6163"/>
          <a:stretch/>
        </p:blipFill>
        <p:spPr>
          <a:xfrm>
            <a:off x="-1" y="-1"/>
            <a:ext cx="4864129" cy="6858001"/>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0186" y="5013484"/>
            <a:ext cx="2787565" cy="1437461"/>
          </a:xfrm>
          <a:prstGeom prst="rect">
            <a:avLst/>
          </a:prstGeom>
        </p:spPr>
      </p:pic>
    </p:spTree>
    <p:extLst>
      <p:ext uri="{BB962C8B-B14F-4D97-AF65-F5344CB8AC3E}">
        <p14:creationId xmlns:p14="http://schemas.microsoft.com/office/powerpoint/2010/main" val="42729487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ver_text option">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flipH="1">
            <a:off x="50264" y="0"/>
            <a:ext cx="9093736" cy="6858000"/>
          </a:xfrm>
          <a:prstGeom prst="rect">
            <a:avLst/>
          </a:prstGeom>
        </p:spPr>
      </p:pic>
    </p:spTree>
    <p:extLst>
      <p:ext uri="{BB962C8B-B14F-4D97-AF65-F5344CB8AC3E}">
        <p14:creationId xmlns:p14="http://schemas.microsoft.com/office/powerpoint/2010/main" val="36188053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content_layout one">
    <p:spTree>
      <p:nvGrpSpPr>
        <p:cNvPr id="1" name=""/>
        <p:cNvGrpSpPr/>
        <p:nvPr/>
      </p:nvGrpSpPr>
      <p:grpSpPr>
        <a:xfrm>
          <a:off x="0" y="0"/>
          <a:ext cx="0" cy="0"/>
          <a:chOff x="0" y="0"/>
          <a:chExt cx="0" cy="0"/>
        </a:xfrm>
      </p:grpSpPr>
      <p:pic>
        <p:nvPicPr>
          <p:cNvPr id="5" name="Picture 4" descr="HQO End Slide_corn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77620" y="0"/>
            <a:ext cx="7066380" cy="6858000"/>
          </a:xfrm>
          <a:prstGeom prst="rect">
            <a:avLst/>
          </a:prstGeom>
        </p:spPr>
      </p:pic>
      <p:sp>
        <p:nvSpPr>
          <p:cNvPr id="4" name="TextBox 3"/>
          <p:cNvSpPr txBox="1"/>
          <p:nvPr userDrawn="1"/>
        </p:nvSpPr>
        <p:spPr>
          <a:xfrm>
            <a:off x="7724259" y="6332833"/>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2" name="Title 1"/>
          <p:cNvSpPr>
            <a:spLocks noGrp="1"/>
          </p:cNvSpPr>
          <p:nvPr>
            <p:ph type="title"/>
          </p:nvPr>
        </p:nvSpPr>
        <p:spPr>
          <a:xfrm>
            <a:off x="457200" y="274638"/>
            <a:ext cx="7139136" cy="1165909"/>
          </a:xfrm>
        </p:spPr>
        <p:txBody>
          <a:bodyPr anchor="b"/>
          <a:lstStyle>
            <a:lvl1pPr>
              <a:defRPr>
                <a:solidFill>
                  <a:srgbClr val="00788A"/>
                </a:solidFill>
              </a:defRPr>
            </a:lvl1pPr>
          </a:lstStyle>
          <a:p>
            <a:r>
              <a:rPr lang="en-US"/>
              <a:t>Click to edit Master title style</a:t>
            </a:r>
            <a:endParaRPr lang="en-CA"/>
          </a:p>
        </p:txBody>
      </p:sp>
      <p:sp>
        <p:nvSpPr>
          <p:cNvPr id="3" name="Content Placeholder 2"/>
          <p:cNvSpPr>
            <a:spLocks noGrp="1"/>
          </p:cNvSpPr>
          <p:nvPr>
            <p:ph idx="1"/>
          </p:nvPr>
        </p:nvSpPr>
        <p:spPr>
          <a:xfrm>
            <a:off x="457200" y="1700808"/>
            <a:ext cx="8229600" cy="4248472"/>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6532092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content_layout two">
    <p:spTree>
      <p:nvGrpSpPr>
        <p:cNvPr id="1" name=""/>
        <p:cNvGrpSpPr/>
        <p:nvPr/>
      </p:nvGrpSpPr>
      <p:grpSpPr>
        <a:xfrm>
          <a:off x="0" y="0"/>
          <a:ext cx="0" cy="0"/>
          <a:chOff x="0" y="0"/>
          <a:chExt cx="0" cy="0"/>
        </a:xfrm>
      </p:grpSpPr>
      <p:pic>
        <p:nvPicPr>
          <p:cNvPr id="6" name="Picture 5" descr="HQO End Slide_corn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77620" y="0"/>
            <a:ext cx="7066380" cy="6858000"/>
          </a:xfrm>
          <a:prstGeom prst="rect">
            <a:avLst/>
          </a:prstGeom>
        </p:spPr>
      </p:pic>
      <p:sp>
        <p:nvSpPr>
          <p:cNvPr id="2" name="Title 1"/>
          <p:cNvSpPr>
            <a:spLocks noGrp="1"/>
          </p:cNvSpPr>
          <p:nvPr>
            <p:ph type="title"/>
          </p:nvPr>
        </p:nvSpPr>
        <p:spPr>
          <a:xfrm>
            <a:off x="474544" y="2074491"/>
            <a:ext cx="7139136" cy="706437"/>
          </a:xfrm>
        </p:spPr>
        <p:txBody>
          <a:bodyPr anchor="b"/>
          <a:lstStyle>
            <a:lvl1pPr>
              <a:lnSpc>
                <a:spcPts val="4680"/>
              </a:lnSpc>
              <a:defRPr sz="4400">
                <a:solidFill>
                  <a:srgbClr val="00788A"/>
                </a:solidFill>
              </a:defRPr>
            </a:lvl1pPr>
          </a:lstStyle>
          <a:p>
            <a:r>
              <a:rPr lang="en-US"/>
              <a:t>Click to edit Master title style</a:t>
            </a:r>
            <a:endParaRPr lang="en-CA"/>
          </a:p>
        </p:txBody>
      </p:sp>
      <p:sp>
        <p:nvSpPr>
          <p:cNvPr id="3" name="Content Placeholder 2"/>
          <p:cNvSpPr>
            <a:spLocks noGrp="1"/>
          </p:cNvSpPr>
          <p:nvPr>
            <p:ph idx="1"/>
          </p:nvPr>
        </p:nvSpPr>
        <p:spPr>
          <a:xfrm>
            <a:off x="457200" y="2996952"/>
            <a:ext cx="8229600" cy="295232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Tree>
    <p:extLst>
      <p:ext uri="{BB962C8B-B14F-4D97-AF65-F5344CB8AC3E}">
        <p14:creationId xmlns:p14="http://schemas.microsoft.com/office/powerpoint/2010/main" val="41586567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lide_images">
    <p:spTree>
      <p:nvGrpSpPr>
        <p:cNvPr id="1" name=""/>
        <p:cNvGrpSpPr/>
        <p:nvPr/>
      </p:nvGrpSpPr>
      <p:grpSpPr>
        <a:xfrm>
          <a:off x="0" y="0"/>
          <a:ext cx="0" cy="0"/>
          <a:chOff x="0" y="0"/>
          <a:chExt cx="0" cy="0"/>
        </a:xfrm>
      </p:grpSpPr>
      <p:pic>
        <p:nvPicPr>
          <p:cNvPr id="5" name="Picture 4" descr="HQO End Slide_corn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77620" y="0"/>
            <a:ext cx="7066380" cy="6858000"/>
          </a:xfrm>
          <a:prstGeom prst="rect">
            <a:avLst/>
          </a:prstGeom>
        </p:spPr>
      </p:pic>
      <p:sp>
        <p:nvSpPr>
          <p:cNvPr id="2" name="Title 1"/>
          <p:cNvSpPr>
            <a:spLocks noGrp="1"/>
          </p:cNvSpPr>
          <p:nvPr>
            <p:ph type="title"/>
          </p:nvPr>
        </p:nvSpPr>
        <p:spPr>
          <a:xfrm>
            <a:off x="457200" y="490315"/>
            <a:ext cx="7139136" cy="706437"/>
          </a:xfrm>
        </p:spPr>
        <p:txBody>
          <a:bodyPr anchor="t"/>
          <a:lstStyle>
            <a:lvl1pPr>
              <a:lnSpc>
                <a:spcPts val="3720"/>
              </a:lnSpc>
              <a:defRPr>
                <a:solidFill>
                  <a:srgbClr val="00788A"/>
                </a:solidFill>
              </a:defRPr>
            </a:lvl1pPr>
          </a:lstStyle>
          <a:p>
            <a:r>
              <a:rPr lang="en-US"/>
              <a:t>Click to edit Master title style</a:t>
            </a:r>
            <a:endParaRPr lang="en-CA"/>
          </a:p>
        </p:txBody>
      </p:sp>
      <p:sp>
        <p:nvSpPr>
          <p:cNvPr id="8" name="TextBox 7"/>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Tree>
    <p:extLst>
      <p:ext uri="{BB962C8B-B14F-4D97-AF65-F5344CB8AC3E}">
        <p14:creationId xmlns:p14="http://schemas.microsoft.com/office/powerpoint/2010/main" val="8623795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lide_graphs">
    <p:spTree>
      <p:nvGrpSpPr>
        <p:cNvPr id="1" name=""/>
        <p:cNvGrpSpPr/>
        <p:nvPr/>
      </p:nvGrpSpPr>
      <p:grpSpPr>
        <a:xfrm>
          <a:off x="0" y="0"/>
          <a:ext cx="0" cy="0"/>
          <a:chOff x="0" y="0"/>
          <a:chExt cx="0" cy="0"/>
        </a:xfrm>
      </p:grpSpPr>
      <p:sp>
        <p:nvSpPr>
          <p:cNvPr id="2" name="Title 1"/>
          <p:cNvSpPr>
            <a:spLocks noGrp="1"/>
          </p:cNvSpPr>
          <p:nvPr>
            <p:ph type="title"/>
          </p:nvPr>
        </p:nvSpPr>
        <p:spPr>
          <a:xfrm>
            <a:off x="457200" y="490315"/>
            <a:ext cx="7139136" cy="706437"/>
          </a:xfrm>
        </p:spPr>
        <p:txBody>
          <a:bodyPr anchor="t"/>
          <a:lstStyle>
            <a:lvl1pPr>
              <a:lnSpc>
                <a:spcPts val="3720"/>
              </a:lnSpc>
              <a:defRPr>
                <a:solidFill>
                  <a:srgbClr val="00788A"/>
                </a:solidFill>
              </a:defRPr>
            </a:lvl1pPr>
          </a:lstStyle>
          <a:p>
            <a:r>
              <a:rPr lang="en-US"/>
              <a:t>Click to edit Master title style</a:t>
            </a:r>
            <a:endParaRPr lang="en-CA"/>
          </a:p>
        </p:txBody>
      </p:sp>
      <p:sp>
        <p:nvSpPr>
          <p:cNvPr id="7" name="TextBox 6"/>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Tree>
    <p:extLst>
      <p:ext uri="{BB962C8B-B14F-4D97-AF65-F5344CB8AC3E}">
        <p14:creationId xmlns:p14="http://schemas.microsoft.com/office/powerpoint/2010/main" val="1858398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_text option">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flipH="1">
            <a:off x="51292" y="0"/>
            <a:ext cx="9091679" cy="6858000"/>
          </a:xfrm>
          <a:prstGeom prst="rect">
            <a:avLst/>
          </a:prstGeom>
        </p:spPr>
      </p:pic>
      <p:sp>
        <p:nvSpPr>
          <p:cNvPr id="4" name="Rectangle 3"/>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14996222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lide_images 2">
    <p:spTree>
      <p:nvGrpSpPr>
        <p:cNvPr id="1" name=""/>
        <p:cNvGrpSpPr/>
        <p:nvPr/>
      </p:nvGrpSpPr>
      <p:grpSpPr>
        <a:xfrm>
          <a:off x="0" y="0"/>
          <a:ext cx="0" cy="0"/>
          <a:chOff x="0" y="0"/>
          <a:chExt cx="0" cy="0"/>
        </a:xfrm>
      </p:grpSpPr>
      <p:sp>
        <p:nvSpPr>
          <p:cNvPr id="7" name="Content Placeholder 2"/>
          <p:cNvSpPr>
            <a:spLocks noGrp="1"/>
          </p:cNvSpPr>
          <p:nvPr>
            <p:ph idx="1"/>
          </p:nvPr>
        </p:nvSpPr>
        <p:spPr>
          <a:xfrm>
            <a:off x="1" y="1459502"/>
            <a:ext cx="9143999" cy="539849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Title 1"/>
          <p:cNvSpPr>
            <a:spLocks noGrp="1"/>
          </p:cNvSpPr>
          <p:nvPr>
            <p:ph type="title"/>
          </p:nvPr>
        </p:nvSpPr>
        <p:spPr>
          <a:xfrm>
            <a:off x="0" y="0"/>
            <a:ext cx="9144000" cy="1472493"/>
          </a:xfrm>
          <a:solidFill>
            <a:srgbClr val="00A0AF"/>
          </a:solidFill>
        </p:spPr>
        <p:txBody>
          <a:bodyPr lIns="360000" anchor="ctr"/>
          <a:lstStyle>
            <a:lvl1pPr>
              <a:lnSpc>
                <a:spcPts val="3220"/>
              </a:lnSpc>
              <a:defRPr sz="2400">
                <a:solidFill>
                  <a:schemeClr val="bg1"/>
                </a:solidFill>
              </a:defRPr>
            </a:lvl1pPr>
          </a:lstStyle>
          <a:p>
            <a:r>
              <a:rPr lang="en-US"/>
              <a:t>Click to edit Master title style</a:t>
            </a:r>
            <a:endParaRPr lang="en-CA"/>
          </a:p>
        </p:txBody>
      </p:sp>
      <p:sp>
        <p:nvSpPr>
          <p:cNvPr id="11" name="TextBox 10"/>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Tree>
    <p:extLst>
      <p:ext uri="{BB962C8B-B14F-4D97-AF65-F5344CB8AC3E}">
        <p14:creationId xmlns:p14="http://schemas.microsoft.com/office/powerpoint/2010/main" val="16230867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lide_section divider">
    <p:bg>
      <p:bgPr>
        <a:solidFill>
          <a:srgbClr val="118995"/>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665" y="-81344"/>
            <a:ext cx="9198665" cy="6937130"/>
          </a:xfrm>
          <a:prstGeom prst="rect">
            <a:avLst/>
          </a:prstGeom>
        </p:spPr>
      </p:pic>
      <p:sp>
        <p:nvSpPr>
          <p:cNvPr id="2" name="Title 1"/>
          <p:cNvSpPr>
            <a:spLocks noGrp="1"/>
          </p:cNvSpPr>
          <p:nvPr>
            <p:ph type="title"/>
          </p:nvPr>
        </p:nvSpPr>
        <p:spPr>
          <a:xfrm>
            <a:off x="722313" y="1813203"/>
            <a:ext cx="6081935" cy="1969761"/>
          </a:xfrm>
        </p:spPr>
        <p:txBody>
          <a:bodyPr anchor="t"/>
          <a:lstStyle>
            <a:lvl1pPr algn="l">
              <a:defRPr sz="4000" b="1" cap="none">
                <a:solidFill>
                  <a:srgbClr val="FFFFFF"/>
                </a:solidFill>
              </a:defRPr>
            </a:lvl1pPr>
          </a:lstStyle>
          <a:p>
            <a:r>
              <a:rPr lang="en-US"/>
              <a:t>Click to edit Master title style</a:t>
            </a:r>
            <a:endParaRPr lang="en-CA"/>
          </a:p>
        </p:txBody>
      </p:sp>
      <p:sp>
        <p:nvSpPr>
          <p:cNvPr id="9" name="TextBox 8"/>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FFFFFF"/>
                </a:solidFill>
                <a:latin typeface="Arial"/>
                <a:cs typeface="Arial"/>
              </a:rPr>
              <a:pPr algn="r" eaLnBrk="1" hangingPunct="1">
                <a:spcBef>
                  <a:spcPct val="50000"/>
                </a:spcBef>
              </a:pPr>
              <a:t>‹#›</a:t>
            </a:fld>
            <a:endParaRPr lang="en-US" altLang="en-US" sz="1100" u="none">
              <a:solidFill>
                <a:srgbClr val="FFFFFF"/>
              </a:solidFill>
              <a:latin typeface="Arial"/>
              <a:cs typeface="Arial"/>
            </a:endParaRPr>
          </a:p>
        </p:txBody>
      </p:sp>
    </p:spTree>
    <p:extLst>
      <p:ext uri="{BB962C8B-B14F-4D97-AF65-F5344CB8AC3E}">
        <p14:creationId xmlns:p14="http://schemas.microsoft.com/office/powerpoint/2010/main" val="23064990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lide_quote">
    <p:spTree>
      <p:nvGrpSpPr>
        <p:cNvPr id="1" name=""/>
        <p:cNvGrpSpPr/>
        <p:nvPr/>
      </p:nvGrpSpPr>
      <p:grpSpPr>
        <a:xfrm>
          <a:off x="0" y="0"/>
          <a:ext cx="0" cy="0"/>
          <a:chOff x="0" y="0"/>
          <a:chExt cx="0" cy="0"/>
        </a:xfrm>
      </p:grpSpPr>
      <p:pic>
        <p:nvPicPr>
          <p:cNvPr id="3" name="Picture 2" descr="HQO End Slide_corn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0" y="0"/>
            <a:ext cx="7066380" cy="6858000"/>
          </a:xfrm>
          <a:prstGeom prst="rect">
            <a:avLst/>
          </a:prstGeom>
        </p:spPr>
      </p:pic>
      <p:sp>
        <p:nvSpPr>
          <p:cNvPr id="2" name="Title 1"/>
          <p:cNvSpPr>
            <a:spLocks noGrp="1"/>
          </p:cNvSpPr>
          <p:nvPr>
            <p:ph type="title"/>
          </p:nvPr>
        </p:nvSpPr>
        <p:spPr>
          <a:xfrm>
            <a:off x="722313" y="2420888"/>
            <a:ext cx="6081935" cy="1362075"/>
          </a:xfrm>
        </p:spPr>
        <p:txBody>
          <a:bodyPr anchor="t"/>
          <a:lstStyle>
            <a:lvl1pPr algn="l">
              <a:lnSpc>
                <a:spcPts val="3900"/>
              </a:lnSpc>
              <a:spcAft>
                <a:spcPts val="1200"/>
              </a:spcAft>
              <a:defRPr sz="3600" b="1" cap="none">
                <a:solidFill>
                  <a:srgbClr val="118995"/>
                </a:solidFill>
              </a:defRPr>
            </a:lvl1pPr>
          </a:lstStyle>
          <a:p>
            <a:r>
              <a:rPr lang="en-US"/>
              <a:t>Click to edit Master title style</a:t>
            </a:r>
            <a:endParaRPr lang="en-CA"/>
          </a:p>
        </p:txBody>
      </p:sp>
      <p:pic>
        <p:nvPicPr>
          <p:cNvPr id="8" name="Picture 7" descr="HQO_Logo_English_Negativ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04856" y="6089996"/>
            <a:ext cx="1259632" cy="796222"/>
          </a:xfrm>
          <a:prstGeom prst="rect">
            <a:avLst/>
          </a:prstGeom>
        </p:spPr>
      </p:pic>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4" name="TextBox 3"/>
          <p:cNvSpPr txBox="1"/>
          <p:nvPr userDrawn="1"/>
        </p:nvSpPr>
        <p:spPr>
          <a:xfrm>
            <a:off x="7156825" y="-14941"/>
            <a:ext cx="1431802" cy="3939540"/>
          </a:xfrm>
          <a:prstGeom prst="rect">
            <a:avLst/>
          </a:prstGeom>
          <a:noFill/>
        </p:spPr>
        <p:txBody>
          <a:bodyPr wrap="none" rtlCol="0">
            <a:spAutoFit/>
          </a:bodyPr>
          <a:lstStyle/>
          <a:p>
            <a:r>
              <a:rPr lang="en-US" sz="25000" u="none">
                <a:solidFill>
                  <a:srgbClr val="00A0AF"/>
                </a:solidFill>
                <a:latin typeface="ITC Century Std Book"/>
                <a:cs typeface="ITC Century Std Book"/>
              </a:rPr>
              <a:t>”</a:t>
            </a:r>
          </a:p>
        </p:txBody>
      </p:sp>
    </p:spTree>
    <p:extLst>
      <p:ext uri="{BB962C8B-B14F-4D97-AF65-F5344CB8AC3E}">
        <p14:creationId xmlns:p14="http://schemas.microsoft.com/office/powerpoint/2010/main" val="31471536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ank you slide_option 1">
    <p:bg>
      <p:bgPr>
        <a:solidFill>
          <a:srgbClr val="118995"/>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2" y="0"/>
            <a:ext cx="9175334" cy="6920640"/>
          </a:xfrm>
          <a:prstGeom prst="rect">
            <a:avLst/>
          </a:prstGeom>
        </p:spPr>
      </p:pic>
    </p:spTree>
    <p:extLst>
      <p:ext uri="{BB962C8B-B14F-4D97-AF65-F5344CB8AC3E}">
        <p14:creationId xmlns:p14="http://schemas.microsoft.com/office/powerpoint/2010/main" val="17084934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ank you slide_option 2 with imag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
            <a:ext cx="9143999" cy="6897005"/>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586942" y="0"/>
            <a:ext cx="4557058"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7401887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4_Slides option 2">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724" y="0"/>
            <a:ext cx="9087937" cy="6858000"/>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0186" y="5013484"/>
            <a:ext cx="2787565" cy="1437461"/>
          </a:xfrm>
          <a:prstGeom prst="rect">
            <a:avLst/>
          </a:prstGeom>
        </p:spPr>
      </p:pic>
    </p:spTree>
    <p:extLst>
      <p:ext uri="{BB962C8B-B14F-4D97-AF65-F5344CB8AC3E}">
        <p14:creationId xmlns:p14="http://schemas.microsoft.com/office/powerpoint/2010/main" val="38712418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5_Slides option 2">
    <p:spTree>
      <p:nvGrpSpPr>
        <p:cNvPr id="1" name=""/>
        <p:cNvGrpSpPr/>
        <p:nvPr/>
      </p:nvGrpSpPr>
      <p:grpSpPr>
        <a:xfrm>
          <a:off x="0" y="0"/>
          <a:ext cx="0" cy="0"/>
          <a:chOff x="0" y="0"/>
          <a:chExt cx="0" cy="0"/>
        </a:xfrm>
      </p:grpSpPr>
      <p:sp>
        <p:nvSpPr>
          <p:cNvPr id="7" name="TextBox 6"/>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0" y="7856"/>
            <a:ext cx="7058285" cy="6850144"/>
          </a:xfrm>
          <a:prstGeom prst="rect">
            <a:avLst/>
          </a:prstGeom>
        </p:spPr>
      </p:pic>
    </p:spTree>
    <p:extLst>
      <p:ext uri="{BB962C8B-B14F-4D97-AF65-F5344CB8AC3E}">
        <p14:creationId xmlns:p14="http://schemas.microsoft.com/office/powerpoint/2010/main" val="12745448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Slides option 2">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723" y="0"/>
            <a:ext cx="9087937" cy="6858000"/>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0187" y="5013486"/>
            <a:ext cx="2787565" cy="1437461"/>
          </a:xfrm>
          <a:prstGeom prst="rect">
            <a:avLst/>
          </a:prstGeom>
        </p:spPr>
      </p:pic>
    </p:spTree>
    <p:extLst>
      <p:ext uri="{BB962C8B-B14F-4D97-AF65-F5344CB8AC3E}">
        <p14:creationId xmlns:p14="http://schemas.microsoft.com/office/powerpoint/2010/main" val="5841155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0"/>
            <a:ext cx="9141583" cy="6858000"/>
          </a:xfrm>
          <a:prstGeom prst="rect">
            <a:avLst/>
          </a:prstGeom>
        </p:spPr>
      </p:pic>
    </p:spTree>
    <p:extLst>
      <p:ext uri="{BB962C8B-B14F-4D97-AF65-F5344CB8AC3E}">
        <p14:creationId xmlns:p14="http://schemas.microsoft.com/office/powerpoint/2010/main" val="34858229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Slides option 2">
    <p:spTree>
      <p:nvGrpSpPr>
        <p:cNvPr id="1" name=""/>
        <p:cNvGrpSpPr/>
        <p:nvPr/>
      </p:nvGrpSpPr>
      <p:grpSpPr>
        <a:xfrm>
          <a:off x="0" y="0"/>
          <a:ext cx="0" cy="0"/>
          <a:chOff x="0" y="0"/>
          <a:chExt cx="0" cy="0"/>
        </a:xfrm>
      </p:grpSpPr>
      <p:pic>
        <p:nvPicPr>
          <p:cNvPr id="7" name="Picture 6" descr="quote page.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0800000">
            <a:off x="2085714" y="-34148"/>
            <a:ext cx="7058286" cy="6858000"/>
          </a:xfrm>
          <a:prstGeom prst="rect">
            <a:avLst/>
          </a:prstGeom>
        </p:spPr>
      </p:pic>
      <p:sp>
        <p:nvSpPr>
          <p:cNvPr id="2" name="Title 1"/>
          <p:cNvSpPr>
            <a:spLocks noGrp="1"/>
          </p:cNvSpPr>
          <p:nvPr>
            <p:ph type="title"/>
          </p:nvPr>
        </p:nvSpPr>
        <p:spPr>
          <a:xfrm>
            <a:off x="457200" y="274638"/>
            <a:ext cx="7139136" cy="1165909"/>
          </a:xfrm>
        </p:spPr>
        <p:txBody>
          <a:bodyPr anchor="b"/>
          <a:lstStyle>
            <a:lvl1pPr>
              <a:defRPr>
                <a:solidFill>
                  <a:srgbClr val="00788A"/>
                </a:solidFill>
              </a:defRPr>
            </a:lvl1pPr>
          </a:lstStyle>
          <a:p>
            <a:r>
              <a:rPr lang="en-US"/>
              <a:t>Click to edit Master title style</a:t>
            </a:r>
            <a:endParaRPr lang="en-CA"/>
          </a:p>
        </p:txBody>
      </p:sp>
      <p:sp>
        <p:nvSpPr>
          <p:cNvPr id="3" name="Content Placeholder 2"/>
          <p:cNvSpPr>
            <a:spLocks noGrp="1"/>
          </p:cNvSpPr>
          <p:nvPr>
            <p:ph idx="1"/>
          </p:nvPr>
        </p:nvSpPr>
        <p:spPr>
          <a:xfrm>
            <a:off x="457200" y="1700808"/>
            <a:ext cx="8229600" cy="4248472"/>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4161258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ntent_layout one">
    <p:spTree>
      <p:nvGrpSpPr>
        <p:cNvPr id="1" name=""/>
        <p:cNvGrpSpPr/>
        <p:nvPr/>
      </p:nvGrpSpPr>
      <p:grpSpPr>
        <a:xfrm>
          <a:off x="0" y="0"/>
          <a:ext cx="0" cy="0"/>
          <a:chOff x="0" y="0"/>
          <a:chExt cx="0" cy="0"/>
        </a:xfrm>
      </p:grpSpPr>
      <p:sp>
        <p:nvSpPr>
          <p:cNvPr id="4" name="TextBox 3"/>
          <p:cNvSpPr txBox="1"/>
          <p:nvPr userDrawn="1"/>
        </p:nvSpPr>
        <p:spPr>
          <a:xfrm>
            <a:off x="7724259" y="6332833"/>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47BC1"/>
                </a:solidFill>
                <a:latin typeface="Arial"/>
                <a:cs typeface="Arial"/>
              </a:rPr>
              <a:pPr algn="r" eaLnBrk="1" hangingPunct="1">
                <a:spcBef>
                  <a:spcPct val="50000"/>
                </a:spcBef>
              </a:pPr>
              <a:t>‹#›</a:t>
            </a:fld>
            <a:endParaRPr lang="en-US" altLang="en-US" sz="1100" u="none">
              <a:solidFill>
                <a:srgbClr val="047BC1"/>
              </a:solidFill>
              <a:latin typeface="Arial"/>
              <a:cs typeface="Arial"/>
            </a:endParaRPr>
          </a:p>
        </p:txBody>
      </p:sp>
      <p:sp>
        <p:nvSpPr>
          <p:cNvPr id="2" name="Title 1"/>
          <p:cNvSpPr>
            <a:spLocks noGrp="1"/>
          </p:cNvSpPr>
          <p:nvPr>
            <p:ph type="title"/>
          </p:nvPr>
        </p:nvSpPr>
        <p:spPr>
          <a:xfrm>
            <a:off x="457200" y="274638"/>
            <a:ext cx="8244584" cy="1165909"/>
          </a:xfrm>
        </p:spPr>
        <p:txBody>
          <a:bodyPr anchor="ctr"/>
          <a:lstStyle>
            <a:lvl1pPr>
              <a:defRPr>
                <a:solidFill>
                  <a:schemeClr val="accent2"/>
                </a:solidFill>
              </a:defRPr>
            </a:lvl1pPr>
          </a:lstStyle>
          <a:p>
            <a:r>
              <a:rPr lang="en-US"/>
              <a:t>Click to edit Master title style</a:t>
            </a:r>
            <a:endParaRPr lang="en-CA"/>
          </a:p>
        </p:txBody>
      </p:sp>
      <p:sp>
        <p:nvSpPr>
          <p:cNvPr id="3" name="Content Placeholder 2"/>
          <p:cNvSpPr>
            <a:spLocks noGrp="1"/>
          </p:cNvSpPr>
          <p:nvPr>
            <p:ph idx="1"/>
          </p:nvPr>
        </p:nvSpPr>
        <p:spPr>
          <a:xfrm>
            <a:off x="457200" y="1700808"/>
            <a:ext cx="8229600" cy="4248472"/>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Rectangle 7"/>
          <p:cNvSpPr/>
          <p:nvPr userDrawn="1"/>
        </p:nvSpPr>
        <p:spPr bwMode="auto">
          <a:xfrm>
            <a:off x="0" y="274085"/>
            <a:ext cx="219292" cy="1151993"/>
          </a:xfrm>
          <a:prstGeom prst="rect">
            <a:avLst/>
          </a:prstGeom>
          <a:solidFill>
            <a:srgbClr val="00B2E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20399877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3_Slides option 2">
    <p:spTree>
      <p:nvGrpSpPr>
        <p:cNvPr id="1" name=""/>
        <p:cNvGrpSpPr/>
        <p:nvPr/>
      </p:nvGrpSpPr>
      <p:grpSpPr>
        <a:xfrm>
          <a:off x="0" y="0"/>
          <a:ext cx="0" cy="0"/>
          <a:chOff x="0" y="0"/>
          <a:chExt cx="0" cy="0"/>
        </a:xfrm>
      </p:grpSpPr>
      <p:pic>
        <p:nvPicPr>
          <p:cNvPr id="9" name="Picture 8" descr="circle detail.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312738" y="0"/>
            <a:ext cx="6831263" cy="6858000"/>
          </a:xfrm>
          <a:prstGeom prst="rect">
            <a:avLst/>
          </a:prstGeom>
        </p:spPr>
      </p:pic>
      <p:sp>
        <p:nvSpPr>
          <p:cNvPr id="2" name="Title 1"/>
          <p:cNvSpPr>
            <a:spLocks noGrp="1"/>
          </p:cNvSpPr>
          <p:nvPr>
            <p:ph type="title"/>
          </p:nvPr>
        </p:nvSpPr>
        <p:spPr>
          <a:xfrm>
            <a:off x="474544" y="2074493"/>
            <a:ext cx="7139136" cy="706437"/>
          </a:xfrm>
        </p:spPr>
        <p:txBody>
          <a:bodyPr anchor="b"/>
          <a:lstStyle>
            <a:lvl1pPr>
              <a:lnSpc>
                <a:spcPts val="4680"/>
              </a:lnSpc>
              <a:defRPr sz="4400">
                <a:solidFill>
                  <a:srgbClr val="00788A"/>
                </a:solidFill>
              </a:defRPr>
            </a:lvl1pPr>
          </a:lstStyle>
          <a:p>
            <a:r>
              <a:rPr lang="en-US"/>
              <a:t>Click to edit Master title style</a:t>
            </a:r>
            <a:endParaRPr lang="en-CA"/>
          </a:p>
        </p:txBody>
      </p:sp>
      <p:sp>
        <p:nvSpPr>
          <p:cNvPr id="3" name="Content Placeholder 2"/>
          <p:cNvSpPr>
            <a:spLocks noGrp="1"/>
          </p:cNvSpPr>
          <p:nvPr>
            <p:ph idx="1"/>
          </p:nvPr>
        </p:nvSpPr>
        <p:spPr>
          <a:xfrm>
            <a:off x="457200" y="2996952"/>
            <a:ext cx="8229600" cy="295232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Tree>
    <p:extLst>
      <p:ext uri="{BB962C8B-B14F-4D97-AF65-F5344CB8AC3E}">
        <p14:creationId xmlns:p14="http://schemas.microsoft.com/office/powerpoint/2010/main" val="13307028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Slides option 2">
    <p:spTree>
      <p:nvGrpSpPr>
        <p:cNvPr id="1" name=""/>
        <p:cNvGrpSpPr/>
        <p:nvPr/>
      </p:nvGrpSpPr>
      <p:grpSpPr>
        <a:xfrm>
          <a:off x="0" y="0"/>
          <a:ext cx="0" cy="0"/>
          <a:chOff x="0" y="0"/>
          <a:chExt cx="0" cy="0"/>
        </a:xfrm>
      </p:grpSpPr>
      <p:pic>
        <p:nvPicPr>
          <p:cNvPr id="6" name="Picture 5" descr="circle detail.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312738" y="0"/>
            <a:ext cx="6831263" cy="6858000"/>
          </a:xfrm>
          <a:prstGeom prst="rect">
            <a:avLst/>
          </a:prstGeom>
        </p:spPr>
      </p:pic>
      <p:sp>
        <p:nvSpPr>
          <p:cNvPr id="2" name="Title 1"/>
          <p:cNvSpPr>
            <a:spLocks noGrp="1"/>
          </p:cNvSpPr>
          <p:nvPr>
            <p:ph type="title"/>
          </p:nvPr>
        </p:nvSpPr>
        <p:spPr>
          <a:xfrm>
            <a:off x="457200" y="490317"/>
            <a:ext cx="7139136" cy="706437"/>
          </a:xfrm>
        </p:spPr>
        <p:txBody>
          <a:bodyPr anchor="t"/>
          <a:lstStyle>
            <a:lvl1pPr>
              <a:lnSpc>
                <a:spcPts val="3720"/>
              </a:lnSpc>
              <a:defRPr>
                <a:solidFill>
                  <a:srgbClr val="00788A"/>
                </a:solidFill>
              </a:defRPr>
            </a:lvl1pPr>
          </a:lstStyle>
          <a:p>
            <a:r>
              <a:rPr lang="en-US"/>
              <a:t>Click to edit Master title style</a:t>
            </a:r>
            <a:endParaRPr lang="en-CA"/>
          </a:p>
        </p:txBody>
      </p:sp>
      <p:sp>
        <p:nvSpPr>
          <p:cNvPr id="8" name="TextBox 7"/>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Tree>
    <p:extLst>
      <p:ext uri="{BB962C8B-B14F-4D97-AF65-F5344CB8AC3E}">
        <p14:creationId xmlns:p14="http://schemas.microsoft.com/office/powerpoint/2010/main" val="16924083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Slides option Graphs">
    <p:spTree>
      <p:nvGrpSpPr>
        <p:cNvPr id="1" name=""/>
        <p:cNvGrpSpPr/>
        <p:nvPr/>
      </p:nvGrpSpPr>
      <p:grpSpPr>
        <a:xfrm>
          <a:off x="0" y="0"/>
          <a:ext cx="0" cy="0"/>
          <a:chOff x="0" y="0"/>
          <a:chExt cx="0" cy="0"/>
        </a:xfrm>
      </p:grpSpPr>
      <p:sp>
        <p:nvSpPr>
          <p:cNvPr id="2" name="Title 1"/>
          <p:cNvSpPr>
            <a:spLocks noGrp="1"/>
          </p:cNvSpPr>
          <p:nvPr>
            <p:ph type="title"/>
          </p:nvPr>
        </p:nvSpPr>
        <p:spPr>
          <a:xfrm>
            <a:off x="457200" y="490317"/>
            <a:ext cx="7139136" cy="706437"/>
          </a:xfrm>
        </p:spPr>
        <p:txBody>
          <a:bodyPr anchor="t"/>
          <a:lstStyle>
            <a:lvl1pPr>
              <a:lnSpc>
                <a:spcPts val="3720"/>
              </a:lnSpc>
              <a:defRPr>
                <a:solidFill>
                  <a:srgbClr val="00788A"/>
                </a:solidFill>
              </a:defRPr>
            </a:lvl1pPr>
          </a:lstStyle>
          <a:p>
            <a:r>
              <a:rPr lang="en-US"/>
              <a:t>Click to edit Master title style</a:t>
            </a:r>
            <a:endParaRPr lang="en-CA"/>
          </a:p>
        </p:txBody>
      </p:sp>
      <p:sp>
        <p:nvSpPr>
          <p:cNvPr id="7" name="TextBox 6"/>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Tree>
    <p:extLst>
      <p:ext uri="{BB962C8B-B14F-4D97-AF65-F5344CB8AC3E}">
        <p14:creationId xmlns:p14="http://schemas.microsoft.com/office/powerpoint/2010/main" val="42706828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Slides option Graphs">
    <p:spTree>
      <p:nvGrpSpPr>
        <p:cNvPr id="1" name=""/>
        <p:cNvGrpSpPr/>
        <p:nvPr/>
      </p:nvGrpSpPr>
      <p:grpSpPr>
        <a:xfrm>
          <a:off x="0" y="0"/>
          <a:ext cx="0" cy="0"/>
          <a:chOff x="0" y="0"/>
          <a:chExt cx="0" cy="0"/>
        </a:xfrm>
      </p:grpSpPr>
      <p:sp>
        <p:nvSpPr>
          <p:cNvPr id="7" name="Content Placeholder 2"/>
          <p:cNvSpPr>
            <a:spLocks noGrp="1"/>
          </p:cNvSpPr>
          <p:nvPr>
            <p:ph idx="1"/>
          </p:nvPr>
        </p:nvSpPr>
        <p:spPr>
          <a:xfrm>
            <a:off x="2" y="1459502"/>
            <a:ext cx="9143999" cy="539849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Title 1"/>
          <p:cNvSpPr>
            <a:spLocks noGrp="1"/>
          </p:cNvSpPr>
          <p:nvPr>
            <p:ph type="title"/>
          </p:nvPr>
        </p:nvSpPr>
        <p:spPr>
          <a:xfrm>
            <a:off x="0" y="2"/>
            <a:ext cx="9144000" cy="1472493"/>
          </a:xfrm>
          <a:solidFill>
            <a:srgbClr val="00A0AF"/>
          </a:solidFill>
        </p:spPr>
        <p:txBody>
          <a:bodyPr lIns="360000" anchor="ctr"/>
          <a:lstStyle>
            <a:lvl1pPr>
              <a:lnSpc>
                <a:spcPts val="3220"/>
              </a:lnSpc>
              <a:defRPr sz="2400">
                <a:solidFill>
                  <a:schemeClr val="bg1"/>
                </a:solidFill>
              </a:defRPr>
            </a:lvl1pPr>
          </a:lstStyle>
          <a:p>
            <a:r>
              <a:rPr lang="en-US"/>
              <a:t>Click to edit Master title style</a:t>
            </a:r>
            <a:endParaRPr lang="en-CA"/>
          </a:p>
        </p:txBody>
      </p:sp>
      <p:sp>
        <p:nvSpPr>
          <p:cNvPr id="11" name="TextBox 10"/>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Tree>
    <p:extLst>
      <p:ext uri="{BB962C8B-B14F-4D97-AF65-F5344CB8AC3E}">
        <p14:creationId xmlns:p14="http://schemas.microsoft.com/office/powerpoint/2010/main" val="22206236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_Section Header">
    <p:bg>
      <p:bgPr>
        <a:solidFill>
          <a:srgbClr val="118995"/>
        </a:solidFill>
        <a:effectLst/>
      </p:bgPr>
    </p:bg>
    <p:spTree>
      <p:nvGrpSpPr>
        <p:cNvPr id="1" name=""/>
        <p:cNvGrpSpPr/>
        <p:nvPr/>
      </p:nvGrpSpPr>
      <p:grpSpPr>
        <a:xfrm>
          <a:off x="0" y="0"/>
          <a:ext cx="0" cy="0"/>
          <a:chOff x="0" y="0"/>
          <a:chExt cx="0" cy="0"/>
        </a:xfrm>
      </p:grpSpPr>
      <p:pic>
        <p:nvPicPr>
          <p:cNvPr id="10" name="Picture 9" descr="What-is-HQO_slides_slide divider.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664" y="-83558"/>
            <a:ext cx="9198665" cy="6941558"/>
          </a:xfrm>
          <a:prstGeom prst="rect">
            <a:avLst/>
          </a:prstGeom>
        </p:spPr>
      </p:pic>
      <p:sp>
        <p:nvSpPr>
          <p:cNvPr id="2" name="Title 1"/>
          <p:cNvSpPr>
            <a:spLocks noGrp="1"/>
          </p:cNvSpPr>
          <p:nvPr>
            <p:ph type="title"/>
          </p:nvPr>
        </p:nvSpPr>
        <p:spPr>
          <a:xfrm>
            <a:off x="722314" y="1813205"/>
            <a:ext cx="6081935" cy="1969761"/>
          </a:xfrm>
        </p:spPr>
        <p:txBody>
          <a:bodyPr anchor="t"/>
          <a:lstStyle>
            <a:lvl1pPr algn="l">
              <a:defRPr sz="4000" b="1" cap="none">
                <a:solidFill>
                  <a:srgbClr val="FFFFFF"/>
                </a:solidFill>
              </a:defRPr>
            </a:lvl1pPr>
          </a:lstStyle>
          <a:p>
            <a:r>
              <a:rPr lang="en-US"/>
              <a:t>Click to edit Master title style</a:t>
            </a:r>
            <a:endParaRPr lang="en-CA"/>
          </a:p>
        </p:txBody>
      </p:sp>
      <p:sp>
        <p:nvSpPr>
          <p:cNvPr id="9" name="TextBox 8"/>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FFFFFF"/>
                </a:solidFill>
                <a:latin typeface="Arial"/>
                <a:cs typeface="Arial"/>
              </a:rPr>
              <a:pPr algn="r" eaLnBrk="1" hangingPunct="1">
                <a:spcBef>
                  <a:spcPct val="50000"/>
                </a:spcBef>
              </a:pPr>
              <a:t>‹#›</a:t>
            </a:fld>
            <a:endParaRPr lang="en-US" altLang="en-US" sz="1100" b="0" u="none">
              <a:solidFill>
                <a:srgbClr val="FFFFFF"/>
              </a:solidFill>
              <a:latin typeface="Arial"/>
              <a:cs typeface="Arial"/>
            </a:endParaRPr>
          </a:p>
        </p:txBody>
      </p:sp>
    </p:spTree>
    <p:extLst>
      <p:ext uri="{BB962C8B-B14F-4D97-AF65-F5344CB8AC3E}">
        <p14:creationId xmlns:p14="http://schemas.microsoft.com/office/powerpoint/2010/main" val="32362950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pic>
        <p:nvPicPr>
          <p:cNvPr id="7" name="Picture 6" descr="quote pag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512" y="0"/>
            <a:ext cx="9141986" cy="6858000"/>
          </a:xfrm>
          <a:prstGeom prst="rect">
            <a:avLst/>
          </a:prstGeom>
        </p:spPr>
      </p:pic>
      <p:sp>
        <p:nvSpPr>
          <p:cNvPr id="2" name="Title 1"/>
          <p:cNvSpPr>
            <a:spLocks noGrp="1"/>
          </p:cNvSpPr>
          <p:nvPr>
            <p:ph type="title"/>
          </p:nvPr>
        </p:nvSpPr>
        <p:spPr>
          <a:xfrm>
            <a:off x="722314" y="2420890"/>
            <a:ext cx="6081935" cy="1362075"/>
          </a:xfrm>
        </p:spPr>
        <p:txBody>
          <a:bodyPr anchor="t"/>
          <a:lstStyle>
            <a:lvl1pPr algn="l">
              <a:lnSpc>
                <a:spcPts val="3900"/>
              </a:lnSpc>
              <a:spcAft>
                <a:spcPts val="1200"/>
              </a:spcAft>
              <a:defRPr sz="3600" b="1" cap="none">
                <a:solidFill>
                  <a:srgbClr val="118995"/>
                </a:solidFill>
              </a:defRPr>
            </a:lvl1pPr>
          </a:lstStyle>
          <a:p>
            <a:r>
              <a:rPr lang="en-US"/>
              <a:t>Click to edit Master title style</a:t>
            </a:r>
            <a:endParaRPr lang="en-CA"/>
          </a:p>
        </p:txBody>
      </p:sp>
      <p:pic>
        <p:nvPicPr>
          <p:cNvPr id="8" name="Picture 7" descr="HQO_Logo_English_Negativ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04857" y="6089996"/>
            <a:ext cx="1259632" cy="796222"/>
          </a:xfrm>
          <a:prstGeom prst="rect">
            <a:avLst/>
          </a:prstGeom>
        </p:spPr>
      </p:pic>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Tree>
    <p:extLst>
      <p:ext uri="{BB962C8B-B14F-4D97-AF65-F5344CB8AC3E}">
        <p14:creationId xmlns:p14="http://schemas.microsoft.com/office/powerpoint/2010/main" val="42131832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rgbClr val="118995"/>
        </a:solidFill>
        <a:effectLst/>
      </p:bgPr>
    </p:bg>
    <p:spTree>
      <p:nvGrpSpPr>
        <p:cNvPr id="1" name=""/>
        <p:cNvGrpSpPr/>
        <p:nvPr/>
      </p:nvGrpSpPr>
      <p:grpSpPr>
        <a:xfrm>
          <a:off x="0" y="0"/>
          <a:ext cx="0" cy="0"/>
          <a:chOff x="0" y="0"/>
          <a:chExt cx="0" cy="0"/>
        </a:xfrm>
      </p:grpSpPr>
      <p:pic>
        <p:nvPicPr>
          <p:cNvPr id="5" name="Picture 4" descr="What-is-HQO_slides_slide divider.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21510" y="-83558"/>
            <a:ext cx="9265509" cy="6992000"/>
          </a:xfrm>
          <a:prstGeom prst="rect">
            <a:avLst/>
          </a:prstGeom>
        </p:spPr>
      </p:pic>
      <p:sp>
        <p:nvSpPr>
          <p:cNvPr id="2" name="Title 1"/>
          <p:cNvSpPr>
            <a:spLocks noGrp="1"/>
          </p:cNvSpPr>
          <p:nvPr>
            <p:ph type="title"/>
          </p:nvPr>
        </p:nvSpPr>
        <p:spPr>
          <a:xfrm>
            <a:off x="722314" y="2420890"/>
            <a:ext cx="6081935" cy="1362075"/>
          </a:xfrm>
        </p:spPr>
        <p:txBody>
          <a:bodyPr anchor="t"/>
          <a:lstStyle>
            <a:lvl1pPr algn="l">
              <a:defRPr sz="4000" b="1" cap="none">
                <a:solidFill>
                  <a:srgbClr val="FFFFFF"/>
                </a:solidFill>
              </a:defRPr>
            </a:lvl1pPr>
          </a:lstStyle>
          <a:p>
            <a:r>
              <a:rPr lang="en-US"/>
              <a:t>Click to edit Master title style</a:t>
            </a:r>
            <a:endParaRPr lang="en-CA"/>
          </a:p>
        </p:txBody>
      </p:sp>
    </p:spTree>
    <p:extLst>
      <p:ext uri="{BB962C8B-B14F-4D97-AF65-F5344CB8AC3E}">
        <p14:creationId xmlns:p14="http://schemas.microsoft.com/office/powerpoint/2010/main" val="20118474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2_Slides option 2">
    <p:spTree>
      <p:nvGrpSpPr>
        <p:cNvPr id="1" name=""/>
        <p:cNvGrpSpPr/>
        <p:nvPr/>
      </p:nvGrpSpPr>
      <p:grpSpPr>
        <a:xfrm>
          <a:off x="0" y="0"/>
          <a:ext cx="0" cy="0"/>
          <a:chOff x="0" y="0"/>
          <a:chExt cx="0" cy="0"/>
        </a:xfrm>
      </p:grpSpPr>
      <p:pic>
        <p:nvPicPr>
          <p:cNvPr id="12" name="Picture 11" descr="What-is-HQO_slides_slide divider.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1510" y="0"/>
            <a:ext cx="9265509" cy="6858000"/>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2" name="Title 1"/>
          <p:cNvSpPr>
            <a:spLocks noGrp="1"/>
          </p:cNvSpPr>
          <p:nvPr>
            <p:ph type="title"/>
          </p:nvPr>
        </p:nvSpPr>
        <p:spPr>
          <a:xfrm>
            <a:off x="504029" y="1272020"/>
            <a:ext cx="2997771" cy="1312646"/>
          </a:xfrm>
        </p:spPr>
        <p:txBody>
          <a:bodyPr anchor="t"/>
          <a:lstStyle>
            <a:lvl1pPr>
              <a:lnSpc>
                <a:spcPts val="5620"/>
              </a:lnSpc>
              <a:defRPr sz="6000">
                <a:solidFill>
                  <a:srgbClr val="FFFFFF"/>
                </a:solidFill>
              </a:defRPr>
            </a:lvl1pPr>
          </a:lstStyle>
          <a:p>
            <a:r>
              <a:rPr lang="en-US"/>
              <a:t>Click to edit Master title style</a:t>
            </a:r>
            <a:endParaRPr lang="en-CA"/>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descr="HQO_Wordmark_English_Negative.eps"/>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94884" y="5354666"/>
            <a:ext cx="2206509" cy="1137830"/>
          </a:xfrm>
          <a:prstGeom prst="rect">
            <a:avLst/>
          </a:prstGeom>
        </p:spPr>
      </p:pic>
      <p:pic>
        <p:nvPicPr>
          <p:cNvPr id="11" name="Picture 10" descr="HQO_Logo_English_Negative.eps"/>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578046" y="5253129"/>
            <a:ext cx="1895620" cy="1204573"/>
          </a:xfrm>
          <a:prstGeom prst="rect">
            <a:avLst/>
          </a:prstGeom>
        </p:spPr>
      </p:pic>
    </p:spTree>
    <p:extLst>
      <p:ext uri="{BB962C8B-B14F-4D97-AF65-F5344CB8AC3E}">
        <p14:creationId xmlns:p14="http://schemas.microsoft.com/office/powerpoint/2010/main" val="136818141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28" name="Shape 28"/>
          <p:cNvSpPr>
            <a:spLocks noGrp="1"/>
          </p:cNvSpPr>
          <p:nvPr>
            <p:ph type="title"/>
          </p:nvPr>
        </p:nvSpPr>
        <p:spPr>
          <a:prstGeom prst="rect">
            <a:avLst/>
          </a:prstGeom>
        </p:spPr>
        <p:txBody>
          <a:bodyPr/>
          <a:lstStyle/>
          <a:p>
            <a:pPr lvl="0">
              <a:defRPr sz="1800" b="0"/>
            </a:pPr>
            <a:r>
              <a:rPr sz="4219" b="1"/>
              <a:t>Title Text</a:t>
            </a:r>
          </a:p>
        </p:txBody>
      </p:sp>
      <p:sp>
        <p:nvSpPr>
          <p:cNvPr id="29" name="Shape 29"/>
          <p:cNvSpPr>
            <a:spLocks noGrp="1"/>
          </p:cNvSpPr>
          <p:nvPr>
            <p:ph type="sldNum" sz="quarter" idx="2"/>
          </p:nvPr>
        </p:nvSpPr>
        <p:spPr>
          <a:xfrm>
            <a:off x="8932545" y="6616901"/>
            <a:ext cx="217528" cy="237101"/>
          </a:xfrm>
          <a:prstGeom prst="rect">
            <a:avLst/>
          </a:prstGeom>
        </p:spPr>
        <p:txBody>
          <a:bodyPr/>
          <a:lstStyle/>
          <a:p>
            <a:pPr lvl="0"/>
            <a:fld id="{86CB4B4D-7CA3-9044-876B-883B54F8677D}" type="slidenum">
              <a:t>‹#›</a:t>
            </a:fld>
            <a:endParaRPr/>
          </a:p>
        </p:txBody>
      </p:sp>
    </p:spTree>
    <p:extLst>
      <p:ext uri="{BB962C8B-B14F-4D97-AF65-F5344CB8AC3E}">
        <p14:creationId xmlns:p14="http://schemas.microsoft.com/office/powerpoint/2010/main" val="2896582143"/>
      </p:ext>
    </p:extLst>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ver_image option">
    <p:spTree>
      <p:nvGrpSpPr>
        <p:cNvPr id="1" name=""/>
        <p:cNvGrpSpPr/>
        <p:nvPr/>
      </p:nvGrpSpPr>
      <p:grpSpPr>
        <a:xfrm>
          <a:off x="0" y="0"/>
          <a:ext cx="0" cy="0"/>
          <a:chOff x="0" y="0"/>
          <a:chExt cx="0" cy="0"/>
        </a:xfrm>
      </p:grpSpPr>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0186" y="5045884"/>
            <a:ext cx="2787565" cy="1437461"/>
          </a:xfrm>
          <a:prstGeom prst="rect">
            <a:avLst/>
          </a:prstGeom>
        </p:spPr>
      </p:pic>
      <p:sp>
        <p:nvSpPr>
          <p:cNvPr id="7" name="Rectangle 6"/>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Tree>
    <p:extLst>
      <p:ext uri="{BB962C8B-B14F-4D97-AF65-F5344CB8AC3E}">
        <p14:creationId xmlns:p14="http://schemas.microsoft.com/office/powerpoint/2010/main" val="1128403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_layout two">
    <p:spTree>
      <p:nvGrpSpPr>
        <p:cNvPr id="1" name=""/>
        <p:cNvGrpSpPr/>
        <p:nvPr/>
      </p:nvGrpSpPr>
      <p:grpSpPr>
        <a:xfrm>
          <a:off x="0" y="0"/>
          <a:ext cx="0" cy="0"/>
          <a:chOff x="0" y="0"/>
          <a:chExt cx="0" cy="0"/>
        </a:xfrm>
      </p:grpSpPr>
      <p:sp>
        <p:nvSpPr>
          <p:cNvPr id="2" name="Title 1"/>
          <p:cNvSpPr>
            <a:spLocks noGrp="1"/>
          </p:cNvSpPr>
          <p:nvPr>
            <p:ph type="title"/>
          </p:nvPr>
        </p:nvSpPr>
        <p:spPr>
          <a:xfrm>
            <a:off x="474543" y="2074491"/>
            <a:ext cx="8214281" cy="706437"/>
          </a:xfrm>
        </p:spPr>
        <p:txBody>
          <a:bodyPr anchor="b"/>
          <a:lstStyle>
            <a:lvl1pPr>
              <a:lnSpc>
                <a:spcPts val="4680"/>
              </a:lnSpc>
              <a:defRPr sz="4400">
                <a:solidFill>
                  <a:schemeClr val="accent2"/>
                </a:solidFill>
              </a:defRPr>
            </a:lvl1pPr>
          </a:lstStyle>
          <a:p>
            <a:r>
              <a:rPr lang="en-US"/>
              <a:t>Click to edit Master title style</a:t>
            </a:r>
            <a:endParaRPr lang="en-CA"/>
          </a:p>
        </p:txBody>
      </p:sp>
      <p:sp>
        <p:nvSpPr>
          <p:cNvPr id="3" name="Content Placeholder 2"/>
          <p:cNvSpPr>
            <a:spLocks noGrp="1"/>
          </p:cNvSpPr>
          <p:nvPr>
            <p:ph idx="1"/>
          </p:nvPr>
        </p:nvSpPr>
        <p:spPr>
          <a:xfrm>
            <a:off x="457200" y="2996952"/>
            <a:ext cx="8229600" cy="295232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47BC1"/>
                </a:solidFill>
                <a:latin typeface="Arial"/>
                <a:cs typeface="Arial"/>
              </a:rPr>
              <a:pPr algn="r" eaLnBrk="1" hangingPunct="1">
                <a:spcBef>
                  <a:spcPct val="50000"/>
                </a:spcBef>
              </a:pPr>
              <a:t>‹#›</a:t>
            </a:fld>
            <a:endParaRPr lang="en-US" altLang="en-US" sz="1100" u="none">
              <a:solidFill>
                <a:srgbClr val="047BC1"/>
              </a:solidFill>
              <a:latin typeface="Arial"/>
              <a:cs typeface="Arial"/>
            </a:endParaRPr>
          </a:p>
        </p:txBody>
      </p:sp>
      <p:sp>
        <p:nvSpPr>
          <p:cNvPr id="9" name="Rectangle 8"/>
          <p:cNvSpPr/>
          <p:nvPr userDrawn="1"/>
        </p:nvSpPr>
        <p:spPr bwMode="auto">
          <a:xfrm>
            <a:off x="0" y="280435"/>
            <a:ext cx="219292" cy="1151993"/>
          </a:xfrm>
          <a:prstGeom prst="rect">
            <a:avLst/>
          </a:prstGeom>
          <a:solidFill>
            <a:srgbClr val="00B2E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307966020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ver_text option">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flipH="1">
            <a:off x="51292" y="0"/>
            <a:ext cx="9091679" cy="6858000"/>
          </a:xfrm>
          <a:prstGeom prst="rect">
            <a:avLst/>
          </a:prstGeom>
        </p:spPr>
      </p:pic>
      <p:sp>
        <p:nvSpPr>
          <p:cNvPr id="4" name="Rectangle 3"/>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Tree>
    <p:extLst>
      <p:ext uri="{BB962C8B-B14F-4D97-AF65-F5344CB8AC3E}">
        <p14:creationId xmlns:p14="http://schemas.microsoft.com/office/powerpoint/2010/main" val="166297611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content_layout one">
    <p:spTree>
      <p:nvGrpSpPr>
        <p:cNvPr id="1" name=""/>
        <p:cNvGrpSpPr/>
        <p:nvPr/>
      </p:nvGrpSpPr>
      <p:grpSpPr>
        <a:xfrm>
          <a:off x="0" y="0"/>
          <a:ext cx="0" cy="0"/>
          <a:chOff x="0" y="0"/>
          <a:chExt cx="0" cy="0"/>
        </a:xfrm>
      </p:grpSpPr>
      <p:sp>
        <p:nvSpPr>
          <p:cNvPr id="4" name="TextBox 3"/>
          <p:cNvSpPr txBox="1"/>
          <p:nvPr userDrawn="1"/>
        </p:nvSpPr>
        <p:spPr>
          <a:xfrm>
            <a:off x="7724259" y="6332833"/>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2" name="Title 1"/>
          <p:cNvSpPr>
            <a:spLocks noGrp="1"/>
          </p:cNvSpPr>
          <p:nvPr>
            <p:ph type="title"/>
          </p:nvPr>
        </p:nvSpPr>
        <p:spPr>
          <a:xfrm>
            <a:off x="457200" y="274638"/>
            <a:ext cx="8244584" cy="1165909"/>
          </a:xfrm>
        </p:spPr>
        <p:txBody>
          <a:bodyPr anchor="ctr"/>
          <a:lstStyle>
            <a:lvl1pPr>
              <a:defRPr>
                <a:solidFill>
                  <a:schemeClr val="accent2"/>
                </a:solidFill>
              </a:defRPr>
            </a:lvl1pPr>
          </a:lstStyle>
          <a:p>
            <a:r>
              <a:rPr lang="en-US"/>
              <a:t>Click to edit Master title style</a:t>
            </a:r>
            <a:endParaRPr lang="en-CA"/>
          </a:p>
        </p:txBody>
      </p:sp>
      <p:sp>
        <p:nvSpPr>
          <p:cNvPr id="3" name="Content Placeholder 2"/>
          <p:cNvSpPr>
            <a:spLocks noGrp="1"/>
          </p:cNvSpPr>
          <p:nvPr>
            <p:ph idx="1"/>
          </p:nvPr>
        </p:nvSpPr>
        <p:spPr>
          <a:xfrm>
            <a:off x="457200" y="1700808"/>
            <a:ext cx="8229600" cy="4248472"/>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Rectangle 7"/>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Tree>
    <p:extLst>
      <p:ext uri="{BB962C8B-B14F-4D97-AF65-F5344CB8AC3E}">
        <p14:creationId xmlns:p14="http://schemas.microsoft.com/office/powerpoint/2010/main" val="14185346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content_layout two">
    <p:spTree>
      <p:nvGrpSpPr>
        <p:cNvPr id="1" name=""/>
        <p:cNvGrpSpPr/>
        <p:nvPr/>
      </p:nvGrpSpPr>
      <p:grpSpPr>
        <a:xfrm>
          <a:off x="0" y="0"/>
          <a:ext cx="0" cy="0"/>
          <a:chOff x="0" y="0"/>
          <a:chExt cx="0" cy="0"/>
        </a:xfrm>
      </p:grpSpPr>
      <p:sp>
        <p:nvSpPr>
          <p:cNvPr id="2" name="Title 1"/>
          <p:cNvSpPr>
            <a:spLocks noGrp="1"/>
          </p:cNvSpPr>
          <p:nvPr>
            <p:ph type="title"/>
          </p:nvPr>
        </p:nvSpPr>
        <p:spPr>
          <a:xfrm>
            <a:off x="474543" y="2074491"/>
            <a:ext cx="8214281" cy="706437"/>
          </a:xfrm>
        </p:spPr>
        <p:txBody>
          <a:bodyPr anchor="b"/>
          <a:lstStyle>
            <a:lvl1pPr>
              <a:lnSpc>
                <a:spcPts val="4680"/>
              </a:lnSpc>
              <a:defRPr sz="4400">
                <a:solidFill>
                  <a:schemeClr val="accent2"/>
                </a:solidFill>
              </a:defRPr>
            </a:lvl1pPr>
          </a:lstStyle>
          <a:p>
            <a:r>
              <a:rPr lang="en-US"/>
              <a:t>Click to edit Master title style</a:t>
            </a:r>
            <a:endParaRPr lang="en-CA"/>
          </a:p>
        </p:txBody>
      </p:sp>
      <p:sp>
        <p:nvSpPr>
          <p:cNvPr id="3" name="Content Placeholder 2"/>
          <p:cNvSpPr>
            <a:spLocks noGrp="1"/>
          </p:cNvSpPr>
          <p:nvPr>
            <p:ph idx="1"/>
          </p:nvPr>
        </p:nvSpPr>
        <p:spPr>
          <a:xfrm>
            <a:off x="457200" y="2996952"/>
            <a:ext cx="8229600" cy="295232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9" name="Rectangle 8"/>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Tree>
    <p:extLst>
      <p:ext uri="{BB962C8B-B14F-4D97-AF65-F5344CB8AC3E}">
        <p14:creationId xmlns:p14="http://schemas.microsoft.com/office/powerpoint/2010/main" val="11647249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lide_images">
    <p:spTree>
      <p:nvGrpSpPr>
        <p:cNvPr id="1" name=""/>
        <p:cNvGrpSpPr/>
        <p:nvPr/>
      </p:nvGrpSpPr>
      <p:grpSpPr>
        <a:xfrm>
          <a:off x="0" y="0"/>
          <a:ext cx="0" cy="0"/>
          <a:chOff x="0" y="0"/>
          <a:chExt cx="0" cy="0"/>
        </a:xfrm>
      </p:grpSpPr>
      <p:sp>
        <p:nvSpPr>
          <p:cNvPr id="8" name="TextBox 7"/>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7" name="Rectangle 6"/>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
        <p:nvSpPr>
          <p:cNvPr id="5" name="Title 1"/>
          <p:cNvSpPr>
            <a:spLocks noGrp="1"/>
          </p:cNvSpPr>
          <p:nvPr>
            <p:ph type="title"/>
          </p:nvPr>
        </p:nvSpPr>
        <p:spPr>
          <a:xfrm>
            <a:off x="457200" y="274638"/>
            <a:ext cx="8244584" cy="1165909"/>
          </a:xfrm>
        </p:spPr>
        <p:txBody>
          <a:bodyPr anchor="ctr"/>
          <a:lstStyle>
            <a:lvl1pPr>
              <a:defRPr>
                <a:solidFill>
                  <a:schemeClr val="accent2"/>
                </a:solidFill>
              </a:defRPr>
            </a:lvl1pPr>
          </a:lstStyle>
          <a:p>
            <a:r>
              <a:rPr lang="en-US"/>
              <a:t>Click to edit Master title style</a:t>
            </a:r>
            <a:endParaRPr lang="en-CA"/>
          </a:p>
        </p:txBody>
      </p:sp>
    </p:spTree>
    <p:extLst>
      <p:ext uri="{BB962C8B-B14F-4D97-AF65-F5344CB8AC3E}">
        <p14:creationId xmlns:p14="http://schemas.microsoft.com/office/powerpoint/2010/main" val="12804660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lide_images 2">
    <p:spTree>
      <p:nvGrpSpPr>
        <p:cNvPr id="1" name=""/>
        <p:cNvGrpSpPr/>
        <p:nvPr/>
      </p:nvGrpSpPr>
      <p:grpSpPr>
        <a:xfrm>
          <a:off x="0" y="0"/>
          <a:ext cx="0" cy="0"/>
          <a:chOff x="0" y="0"/>
          <a:chExt cx="0" cy="0"/>
        </a:xfrm>
      </p:grpSpPr>
      <p:sp>
        <p:nvSpPr>
          <p:cNvPr id="7" name="Content Placeholder 2"/>
          <p:cNvSpPr>
            <a:spLocks noGrp="1"/>
          </p:cNvSpPr>
          <p:nvPr>
            <p:ph idx="1"/>
          </p:nvPr>
        </p:nvSpPr>
        <p:spPr>
          <a:xfrm>
            <a:off x="1" y="1459502"/>
            <a:ext cx="9143999" cy="539849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Title 1"/>
          <p:cNvSpPr>
            <a:spLocks noGrp="1"/>
          </p:cNvSpPr>
          <p:nvPr>
            <p:ph type="title"/>
          </p:nvPr>
        </p:nvSpPr>
        <p:spPr>
          <a:xfrm>
            <a:off x="0" y="0"/>
            <a:ext cx="9144000" cy="1472493"/>
          </a:xfrm>
          <a:solidFill>
            <a:schemeClr val="accent2"/>
          </a:solidFill>
        </p:spPr>
        <p:txBody>
          <a:bodyPr lIns="360000" anchor="ctr"/>
          <a:lstStyle>
            <a:lvl1pPr>
              <a:lnSpc>
                <a:spcPts val="3220"/>
              </a:lnSpc>
              <a:defRPr sz="2400">
                <a:solidFill>
                  <a:schemeClr val="bg1"/>
                </a:solidFill>
              </a:defRPr>
            </a:lvl1pPr>
          </a:lstStyle>
          <a:p>
            <a:r>
              <a:rPr lang="en-US"/>
              <a:t>Click to edit Master title style</a:t>
            </a:r>
            <a:endParaRPr lang="en-CA"/>
          </a:p>
        </p:txBody>
      </p:sp>
      <p:sp>
        <p:nvSpPr>
          <p:cNvPr id="11" name="TextBox 10"/>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Tree>
    <p:extLst>
      <p:ext uri="{BB962C8B-B14F-4D97-AF65-F5344CB8AC3E}">
        <p14:creationId xmlns:p14="http://schemas.microsoft.com/office/powerpoint/2010/main" val="29473452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lide_section divider">
    <p:bg>
      <p:bgPr>
        <a:solidFill>
          <a:srgbClr val="11899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1813203"/>
            <a:ext cx="6081935" cy="1969761"/>
          </a:xfrm>
        </p:spPr>
        <p:txBody>
          <a:bodyPr anchor="t"/>
          <a:lstStyle>
            <a:lvl1pPr algn="l">
              <a:defRPr sz="4000" b="1" cap="none">
                <a:solidFill>
                  <a:srgbClr val="FFFFFF"/>
                </a:solidFill>
              </a:defRPr>
            </a:lvl1pPr>
          </a:lstStyle>
          <a:p>
            <a:r>
              <a:rPr lang="en-US"/>
              <a:t>Click to edit Master title style</a:t>
            </a:r>
            <a:endParaRPr lang="en-CA"/>
          </a:p>
        </p:txBody>
      </p:sp>
      <p:sp>
        <p:nvSpPr>
          <p:cNvPr id="9" name="TextBox 8"/>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FFFFFF"/>
                </a:solidFill>
                <a:latin typeface="Arial"/>
                <a:cs typeface="Arial"/>
              </a:rPr>
              <a:pPr algn="r" eaLnBrk="1" hangingPunct="1">
                <a:spcBef>
                  <a:spcPct val="50000"/>
                </a:spcBef>
              </a:pPr>
              <a:t>‹#›</a:t>
            </a:fld>
            <a:endParaRPr lang="en-US" altLang="en-US" sz="1100" b="0" u="none">
              <a:solidFill>
                <a:srgbClr val="FFFFFF"/>
              </a:solidFill>
              <a:latin typeface="Arial"/>
              <a:cs typeface="Arial"/>
            </a:endParaRPr>
          </a:p>
        </p:txBody>
      </p:sp>
      <p:pic>
        <p:nvPicPr>
          <p:cNvPr id="3" name="Picture 2" descr="corner2.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093648" cy="6858000"/>
          </a:xfrm>
          <a:prstGeom prst="rect">
            <a:avLst/>
          </a:prstGeom>
        </p:spPr>
      </p:pic>
    </p:spTree>
    <p:extLst>
      <p:ext uri="{BB962C8B-B14F-4D97-AF65-F5344CB8AC3E}">
        <p14:creationId xmlns:p14="http://schemas.microsoft.com/office/powerpoint/2010/main" val="403100566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lide_quot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a:off x="-104089" y="-104089"/>
            <a:ext cx="7066178" cy="6858000"/>
          </a:xfrm>
          <a:prstGeom prst="rect">
            <a:avLst/>
          </a:prstGeom>
        </p:spPr>
      </p:pic>
      <p:sp>
        <p:nvSpPr>
          <p:cNvPr id="2" name="Title 1"/>
          <p:cNvSpPr>
            <a:spLocks noGrp="1"/>
          </p:cNvSpPr>
          <p:nvPr>
            <p:ph type="title"/>
          </p:nvPr>
        </p:nvSpPr>
        <p:spPr>
          <a:xfrm>
            <a:off x="722313" y="2420888"/>
            <a:ext cx="6081935" cy="1362075"/>
          </a:xfrm>
        </p:spPr>
        <p:txBody>
          <a:bodyPr anchor="t"/>
          <a:lstStyle>
            <a:lvl1pPr algn="l">
              <a:lnSpc>
                <a:spcPts val="3900"/>
              </a:lnSpc>
              <a:spcAft>
                <a:spcPts val="1200"/>
              </a:spcAft>
              <a:defRPr sz="3600" b="1" cap="none">
                <a:solidFill>
                  <a:srgbClr val="00A0AF"/>
                </a:solidFill>
              </a:defRPr>
            </a:lvl1pPr>
          </a:lstStyle>
          <a:p>
            <a:r>
              <a:rPr lang="en-US"/>
              <a:t>Click to edit Master title style</a:t>
            </a:r>
            <a:endParaRPr lang="en-CA"/>
          </a:p>
        </p:txBody>
      </p:sp>
      <p:pic>
        <p:nvPicPr>
          <p:cNvPr id="8" name="Picture 7" descr="HQO_Logo_English_Negative.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704856" y="6089996"/>
            <a:ext cx="1259632" cy="796222"/>
          </a:xfrm>
          <a:prstGeom prst="rect">
            <a:avLst/>
          </a:prstGeom>
        </p:spPr>
      </p:pic>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4" name="TextBox 3"/>
          <p:cNvSpPr txBox="1"/>
          <p:nvPr userDrawn="1"/>
        </p:nvSpPr>
        <p:spPr>
          <a:xfrm>
            <a:off x="7156825" y="-14941"/>
            <a:ext cx="1431802" cy="3939540"/>
          </a:xfrm>
          <a:prstGeom prst="rect">
            <a:avLst/>
          </a:prstGeom>
          <a:noFill/>
        </p:spPr>
        <p:txBody>
          <a:bodyPr wrap="none" rtlCol="0">
            <a:spAutoFit/>
          </a:bodyPr>
          <a:lstStyle/>
          <a:p>
            <a:r>
              <a:rPr lang="en-US" sz="25000" u="none">
                <a:solidFill>
                  <a:srgbClr val="00A0AF"/>
                </a:solidFill>
                <a:latin typeface="ITC Century Std Book"/>
                <a:cs typeface="ITC Century Std Book"/>
              </a:rPr>
              <a:t>”</a:t>
            </a:r>
          </a:p>
        </p:txBody>
      </p:sp>
    </p:spTree>
    <p:extLst>
      <p:ext uri="{BB962C8B-B14F-4D97-AF65-F5344CB8AC3E}">
        <p14:creationId xmlns:p14="http://schemas.microsoft.com/office/powerpoint/2010/main" val="231962979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hank you slide_option 1">
    <p:bg>
      <p:bgPr>
        <a:solidFill>
          <a:srgbClr val="118995"/>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75333" cy="6919604"/>
          </a:xfrm>
          <a:prstGeom prst="rect">
            <a:avLst/>
          </a:prstGeom>
        </p:spPr>
      </p:pic>
    </p:spTree>
    <p:extLst>
      <p:ext uri="{BB962C8B-B14F-4D97-AF65-F5344CB8AC3E}">
        <p14:creationId xmlns:p14="http://schemas.microsoft.com/office/powerpoint/2010/main" val="18450082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hank you slide_option 2 with image">
    <p:spTree>
      <p:nvGrpSpPr>
        <p:cNvPr id="1" name=""/>
        <p:cNvGrpSpPr/>
        <p:nvPr/>
      </p:nvGrpSpPr>
      <p:grpSpPr>
        <a:xfrm>
          <a:off x="0" y="0"/>
          <a:ext cx="0" cy="0"/>
          <a:chOff x="0" y="0"/>
          <a:chExt cx="0" cy="0"/>
        </a:xfrm>
      </p:grpSpPr>
      <p:pic>
        <p:nvPicPr>
          <p:cNvPr id="2" name="Picture 1" descr="ty2.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37973"/>
            <a:ext cx="9144000" cy="6895973"/>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3" name="Content Placeholder 2"/>
          <p:cNvSpPr>
            <a:spLocks noGrp="1"/>
          </p:cNvSpPr>
          <p:nvPr>
            <p:ph idx="1"/>
          </p:nvPr>
        </p:nvSpPr>
        <p:spPr>
          <a:xfrm>
            <a:off x="4586942" y="0"/>
            <a:ext cx="4557058"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86217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ide_images">
    <p:spTree>
      <p:nvGrpSpPr>
        <p:cNvPr id="1" name=""/>
        <p:cNvGrpSpPr/>
        <p:nvPr/>
      </p:nvGrpSpPr>
      <p:grpSpPr>
        <a:xfrm>
          <a:off x="0" y="0"/>
          <a:ext cx="0" cy="0"/>
          <a:chOff x="0" y="0"/>
          <a:chExt cx="0" cy="0"/>
        </a:xfrm>
      </p:grpSpPr>
      <p:sp>
        <p:nvSpPr>
          <p:cNvPr id="8" name="TextBox 7"/>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47BC1"/>
                </a:solidFill>
                <a:latin typeface="Arial"/>
                <a:cs typeface="Arial"/>
              </a:rPr>
              <a:pPr algn="r" eaLnBrk="1" hangingPunct="1">
                <a:spcBef>
                  <a:spcPct val="50000"/>
                </a:spcBef>
              </a:pPr>
              <a:t>‹#›</a:t>
            </a:fld>
            <a:endParaRPr lang="en-US" altLang="en-US" sz="1100" u="none">
              <a:solidFill>
                <a:srgbClr val="047BC1"/>
              </a:solidFill>
              <a:latin typeface="Arial"/>
              <a:cs typeface="Arial"/>
            </a:endParaRPr>
          </a:p>
        </p:txBody>
      </p:sp>
      <p:sp>
        <p:nvSpPr>
          <p:cNvPr id="7" name="Rectangle 6"/>
          <p:cNvSpPr/>
          <p:nvPr userDrawn="1"/>
        </p:nvSpPr>
        <p:spPr bwMode="auto">
          <a:xfrm>
            <a:off x="0" y="274085"/>
            <a:ext cx="219292" cy="1151993"/>
          </a:xfrm>
          <a:prstGeom prst="rect">
            <a:avLst/>
          </a:prstGeom>
          <a:solidFill>
            <a:srgbClr val="00B2E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
        <p:nvSpPr>
          <p:cNvPr id="5" name="Title 1"/>
          <p:cNvSpPr>
            <a:spLocks noGrp="1"/>
          </p:cNvSpPr>
          <p:nvPr>
            <p:ph type="title"/>
          </p:nvPr>
        </p:nvSpPr>
        <p:spPr>
          <a:xfrm>
            <a:off x="457200" y="274638"/>
            <a:ext cx="8244584" cy="1165909"/>
          </a:xfrm>
        </p:spPr>
        <p:txBody>
          <a:bodyPr anchor="ctr"/>
          <a:lstStyle>
            <a:lvl1pPr>
              <a:defRPr>
                <a:solidFill>
                  <a:schemeClr val="accent2"/>
                </a:solidFill>
              </a:defRPr>
            </a:lvl1pPr>
          </a:lstStyle>
          <a:p>
            <a:r>
              <a:rPr lang="en-US"/>
              <a:t>Click to edit Master title style</a:t>
            </a:r>
            <a:endParaRPr lang="en-CA"/>
          </a:p>
        </p:txBody>
      </p:sp>
    </p:spTree>
    <p:extLst>
      <p:ext uri="{BB962C8B-B14F-4D97-AF65-F5344CB8AC3E}">
        <p14:creationId xmlns:p14="http://schemas.microsoft.com/office/powerpoint/2010/main" val="3686698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ide_images 2">
    <p:spTree>
      <p:nvGrpSpPr>
        <p:cNvPr id="1" name=""/>
        <p:cNvGrpSpPr/>
        <p:nvPr/>
      </p:nvGrpSpPr>
      <p:grpSpPr>
        <a:xfrm>
          <a:off x="0" y="0"/>
          <a:ext cx="0" cy="0"/>
          <a:chOff x="0" y="0"/>
          <a:chExt cx="0" cy="0"/>
        </a:xfrm>
      </p:grpSpPr>
      <p:sp>
        <p:nvSpPr>
          <p:cNvPr id="7" name="Content Placeholder 2"/>
          <p:cNvSpPr>
            <a:spLocks noGrp="1"/>
          </p:cNvSpPr>
          <p:nvPr>
            <p:ph idx="1"/>
          </p:nvPr>
        </p:nvSpPr>
        <p:spPr>
          <a:xfrm>
            <a:off x="1" y="1459502"/>
            <a:ext cx="9143999" cy="539849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Title 1"/>
          <p:cNvSpPr>
            <a:spLocks noGrp="1"/>
          </p:cNvSpPr>
          <p:nvPr>
            <p:ph type="title"/>
          </p:nvPr>
        </p:nvSpPr>
        <p:spPr>
          <a:xfrm>
            <a:off x="0" y="0"/>
            <a:ext cx="9144000" cy="1472493"/>
          </a:xfrm>
          <a:solidFill>
            <a:schemeClr val="accent2"/>
          </a:solidFill>
        </p:spPr>
        <p:txBody>
          <a:bodyPr lIns="360000" anchor="ctr"/>
          <a:lstStyle>
            <a:lvl1pPr>
              <a:lnSpc>
                <a:spcPts val="3220"/>
              </a:lnSpc>
              <a:defRPr sz="2400">
                <a:solidFill>
                  <a:schemeClr val="bg1"/>
                </a:solidFill>
              </a:defRPr>
            </a:lvl1pPr>
          </a:lstStyle>
          <a:p>
            <a:r>
              <a:rPr lang="en-US"/>
              <a:t>Click to edit Master title style</a:t>
            </a:r>
            <a:endParaRPr lang="en-CA"/>
          </a:p>
        </p:txBody>
      </p:sp>
      <p:sp>
        <p:nvSpPr>
          <p:cNvPr id="11" name="TextBox 10"/>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Tree>
    <p:extLst>
      <p:ext uri="{BB962C8B-B14F-4D97-AF65-F5344CB8AC3E}">
        <p14:creationId xmlns:p14="http://schemas.microsoft.com/office/powerpoint/2010/main" val="726996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de_section divider">
    <p:bg>
      <p:bgPr>
        <a:solidFill>
          <a:srgbClr val="00B2E3">
            <a:alpha val="15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1813203"/>
            <a:ext cx="6081935" cy="1969761"/>
          </a:xfrm>
        </p:spPr>
        <p:txBody>
          <a:bodyPr anchor="t"/>
          <a:lstStyle>
            <a:lvl1pPr algn="l">
              <a:defRPr sz="4000" b="1" cap="none">
                <a:solidFill>
                  <a:srgbClr val="FFFFFF"/>
                </a:solidFill>
              </a:defRPr>
            </a:lvl1pPr>
          </a:lstStyle>
          <a:p>
            <a:r>
              <a:rPr lang="en-US"/>
              <a:t>Click to edit Master title style</a:t>
            </a:r>
            <a:endParaRPr lang="en-CA"/>
          </a:p>
        </p:txBody>
      </p:sp>
      <p:sp>
        <p:nvSpPr>
          <p:cNvPr id="9" name="TextBox 8"/>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FFFFFF"/>
                </a:solidFill>
                <a:latin typeface="Arial"/>
                <a:cs typeface="Arial"/>
              </a:rPr>
              <a:pPr algn="r" eaLnBrk="1" hangingPunct="1">
                <a:spcBef>
                  <a:spcPct val="50000"/>
                </a:spcBef>
              </a:pPr>
              <a:t>‹#›</a:t>
            </a:fld>
            <a:endParaRPr lang="en-US" altLang="en-US" sz="1100" u="none">
              <a:solidFill>
                <a:srgbClr val="FFFFFF"/>
              </a:solidFill>
              <a:latin typeface="Arial"/>
              <a:cs typeface="Arial"/>
            </a:endParaRPr>
          </a:p>
        </p:txBody>
      </p:sp>
    </p:spTree>
    <p:extLst>
      <p:ext uri="{BB962C8B-B14F-4D97-AF65-F5344CB8AC3E}">
        <p14:creationId xmlns:p14="http://schemas.microsoft.com/office/powerpoint/2010/main" val="1116972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_quot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a:off x="-104089" y="-104089"/>
            <a:ext cx="7066178" cy="6858000"/>
          </a:xfrm>
          <a:prstGeom prst="rect">
            <a:avLst/>
          </a:prstGeom>
        </p:spPr>
      </p:pic>
      <p:sp>
        <p:nvSpPr>
          <p:cNvPr id="2" name="Title 1"/>
          <p:cNvSpPr>
            <a:spLocks noGrp="1"/>
          </p:cNvSpPr>
          <p:nvPr>
            <p:ph type="title"/>
          </p:nvPr>
        </p:nvSpPr>
        <p:spPr>
          <a:xfrm>
            <a:off x="722313" y="2420888"/>
            <a:ext cx="6081935" cy="1362075"/>
          </a:xfrm>
        </p:spPr>
        <p:txBody>
          <a:bodyPr anchor="t"/>
          <a:lstStyle>
            <a:lvl1pPr algn="l">
              <a:lnSpc>
                <a:spcPts val="3900"/>
              </a:lnSpc>
              <a:spcAft>
                <a:spcPts val="1200"/>
              </a:spcAft>
              <a:defRPr sz="3600" b="1" cap="none">
                <a:solidFill>
                  <a:srgbClr val="00A0AF"/>
                </a:solidFill>
              </a:defRPr>
            </a:lvl1pPr>
          </a:lstStyle>
          <a:p>
            <a:r>
              <a:rPr lang="en-US"/>
              <a:t>Click to edit Master title style</a:t>
            </a:r>
            <a:endParaRPr lang="en-CA"/>
          </a:p>
        </p:txBody>
      </p:sp>
      <p:pic>
        <p:nvPicPr>
          <p:cNvPr id="8" name="Picture 7" descr="HQO_Logo_English_Negative.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704856" y="6089996"/>
            <a:ext cx="1259632" cy="796222"/>
          </a:xfrm>
          <a:prstGeom prst="rect">
            <a:avLst/>
          </a:prstGeom>
        </p:spPr>
      </p:pic>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4" name="TextBox 3"/>
          <p:cNvSpPr txBox="1"/>
          <p:nvPr userDrawn="1"/>
        </p:nvSpPr>
        <p:spPr>
          <a:xfrm>
            <a:off x="7156825" y="-14941"/>
            <a:ext cx="1431802" cy="3939540"/>
          </a:xfrm>
          <a:prstGeom prst="rect">
            <a:avLst/>
          </a:prstGeom>
          <a:noFill/>
        </p:spPr>
        <p:txBody>
          <a:bodyPr wrap="none" rtlCol="0">
            <a:spAutoFit/>
          </a:bodyPr>
          <a:lstStyle/>
          <a:p>
            <a:r>
              <a:rPr lang="en-US" sz="25000" u="none">
                <a:solidFill>
                  <a:srgbClr val="00B2E3"/>
                </a:solidFill>
                <a:latin typeface="ITC Century Std Book"/>
                <a:cs typeface="ITC Century Std Book"/>
              </a:rPr>
              <a:t>”</a:t>
            </a:r>
          </a:p>
        </p:txBody>
      </p:sp>
    </p:spTree>
    <p:extLst>
      <p:ext uri="{BB962C8B-B14F-4D97-AF65-F5344CB8AC3E}">
        <p14:creationId xmlns:p14="http://schemas.microsoft.com/office/powerpoint/2010/main" val="1212589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ank you slide_option 1">
    <p:bg>
      <p:bgPr>
        <a:solidFill>
          <a:srgbClr val="118995"/>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CD8659-3186-A247-8B78-03C0FFC6EA6D}"/>
              </a:ext>
            </a:extLst>
          </p:cNvPr>
          <p:cNvPicPr>
            <a:picLocks noChangeAspect="1"/>
          </p:cNvPicPr>
          <p:nvPr userDrawn="1"/>
        </p:nvPicPr>
        <p:blipFill>
          <a:blip r:embed="rId2"/>
          <a:srcRect/>
          <a:stretch/>
        </p:blipFill>
        <p:spPr>
          <a:xfrm>
            <a:off x="0" y="0"/>
            <a:ext cx="9175332" cy="6919603"/>
          </a:xfrm>
          <a:prstGeom prst="rect">
            <a:avLst/>
          </a:prstGeom>
        </p:spPr>
      </p:pic>
    </p:spTree>
    <p:extLst>
      <p:ext uri="{BB962C8B-B14F-4D97-AF65-F5344CB8AC3E}">
        <p14:creationId xmlns:p14="http://schemas.microsoft.com/office/powerpoint/2010/main" val="810532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3.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theme" Target="../theme/theme4.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457200" y="274638"/>
            <a:ext cx="8257542" cy="11185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CA" altLang="en-US"/>
          </a:p>
        </p:txBody>
      </p:sp>
      <p:sp>
        <p:nvSpPr>
          <p:cNvPr id="2052" name="Rectangle 3"/>
          <p:cNvSpPr>
            <a:spLocks noGrp="1" noChangeArrowheads="1"/>
          </p:cNvSpPr>
          <p:nvPr>
            <p:ph type="body" idx="1"/>
          </p:nvPr>
        </p:nvSpPr>
        <p:spPr bwMode="auto">
          <a:xfrm>
            <a:off x="457200" y="1628800"/>
            <a:ext cx="8229600" cy="43204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10800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8" name="Footer Placeholder 7"/>
          <p:cNvSpPr>
            <a:spLocks noGrp="1" noChangeArrowheads="1"/>
          </p:cNvSpPr>
          <p:nvPr>
            <p:ph type="ftr" sz="quarter" idx="3"/>
          </p:nvPr>
        </p:nvSpPr>
        <p:spPr>
          <a:xfrm>
            <a:off x="390798" y="6442590"/>
            <a:ext cx="2813050" cy="244475"/>
          </a:xfrm>
          <a:prstGeom prst="rect">
            <a:avLst/>
          </a:prstGeom>
        </p:spPr>
        <p:txBody>
          <a:bodyPr vert="horz" wrap="square" lIns="91440" tIns="45720" rIns="91440" bIns="45720" numCol="1" anchor="t" anchorCtr="0" compatLnSpc="1">
            <a:prstTxWarp prst="textNoShape">
              <a:avLst/>
            </a:prstTxWarp>
          </a:bodyPr>
          <a:lstStyle>
            <a:lvl1pPr>
              <a:spcBef>
                <a:spcPct val="50000"/>
              </a:spcBef>
              <a:defRPr sz="900" b="1" i="0" u="none" spc="600">
                <a:solidFill>
                  <a:srgbClr val="0C6577"/>
                </a:solidFill>
                <a:latin typeface="Helvetica Neue"/>
                <a:ea typeface="ＭＳ Ｐゴシック" charset="0"/>
                <a:cs typeface="Helvetica Neue"/>
              </a:defRPr>
            </a:lvl1pPr>
          </a:lstStyle>
          <a:p>
            <a:pPr>
              <a:defRPr/>
            </a:pPr>
            <a:r>
              <a:rPr lang="en-US"/>
              <a:t>HQOntario.ca</a:t>
            </a:r>
            <a:endParaRPr lang="en-CA"/>
          </a:p>
        </p:txBody>
      </p:sp>
      <p:sp>
        <p:nvSpPr>
          <p:cNvPr id="7" name="Slide Number Placeholder 6"/>
          <p:cNvSpPr>
            <a:spLocks noGrp="1"/>
          </p:cNvSpPr>
          <p:nvPr>
            <p:ph type="sldNum" sz="quarter" idx="4"/>
          </p:nvPr>
        </p:nvSpPr>
        <p:spPr>
          <a:xfrm>
            <a:off x="4343400" y="6422002"/>
            <a:ext cx="457200" cy="300038"/>
          </a:xfrm>
          <a:prstGeom prst="rect">
            <a:avLst/>
          </a:prstGeom>
        </p:spPr>
        <p:txBody>
          <a:bodyPr vert="horz" wrap="square" lIns="91440" tIns="45720" rIns="91440" bIns="45720" numCol="1" anchor="ctr" anchorCtr="0" compatLnSpc="1">
            <a:prstTxWarp prst="textNoShape">
              <a:avLst/>
            </a:prstTxWarp>
          </a:bodyPr>
          <a:lstStyle>
            <a:lvl1pPr algn="ctr">
              <a:spcBef>
                <a:spcPct val="50000"/>
              </a:spcBef>
              <a:defRPr sz="1200" b="1" u="none">
                <a:solidFill>
                  <a:srgbClr val="0C6577"/>
                </a:solidFill>
                <a:latin typeface="Helvetica Neue Light"/>
                <a:cs typeface="Helvetica Neue Light"/>
              </a:defRPr>
            </a:lvl1pPr>
          </a:lstStyle>
          <a:p>
            <a:fld id="{55891DED-E6B3-49D7-8D3B-5D621779D901}" type="slidenum">
              <a:rPr lang="en-US" altLang="en-US" smtClean="0"/>
              <a:pPr/>
              <a:t>‹#›</a:t>
            </a:fld>
            <a:endParaRPr lang="en-US" altLang="en-US"/>
          </a:p>
        </p:txBody>
      </p:sp>
    </p:spTree>
    <p:extLst>
      <p:ext uri="{BB962C8B-B14F-4D97-AF65-F5344CB8AC3E}">
        <p14:creationId xmlns:p14="http://schemas.microsoft.com/office/powerpoint/2010/main" val="3739805846"/>
      </p:ext>
    </p:extLst>
  </p:cSld>
  <p:clrMap bg1="lt1" tx1="dk1" bg2="lt2" tx2="dk2" accent1="accent1" accent2="accent2" accent3="accent3" accent4="accent4" accent5="accent5" accent6="accent6" hlink="hlink" folHlink="folHlink"/>
  <p:sldLayoutIdLst>
    <p:sldLayoutId id="2147484599" r:id="rId1"/>
    <p:sldLayoutId id="2147484600" r:id="rId2"/>
    <p:sldLayoutId id="2147484601" r:id="rId3"/>
    <p:sldLayoutId id="2147484602" r:id="rId4"/>
    <p:sldLayoutId id="2147484603" r:id="rId5"/>
    <p:sldLayoutId id="2147484604" r:id="rId6"/>
    <p:sldLayoutId id="2147484605" r:id="rId7"/>
    <p:sldLayoutId id="2147484606" r:id="rId8"/>
    <p:sldLayoutId id="2147484607" r:id="rId9"/>
    <p:sldLayoutId id="2147484608" r:id="rId10"/>
    <p:sldLayoutId id="2147484624" r:id="rId11"/>
    <p:sldLayoutId id="2147484638" r:id="rId12"/>
    <p:sldLayoutId id="2147484650" r:id="rId13"/>
  </p:sldLayoutIdLst>
  <p:hf sldNum="0" hdr="0" ftr="0" dt="0"/>
  <p:txStyles>
    <p:titleStyle>
      <a:lvl1pPr algn="l" rtl="0" eaLnBrk="1" fontAlgn="base" hangingPunct="1">
        <a:spcBef>
          <a:spcPct val="0"/>
        </a:spcBef>
        <a:spcAft>
          <a:spcPct val="0"/>
        </a:spcAft>
        <a:defRPr sz="3600" b="1">
          <a:solidFill>
            <a:srgbClr val="00A0AF"/>
          </a:solidFill>
          <a:latin typeface="Arial"/>
          <a:ea typeface="MS PGothic" panose="020B0600070205080204" pitchFamily="34" charset="-128"/>
          <a:cs typeface="Arial"/>
        </a:defRPr>
      </a:lvl1pPr>
      <a:lvl2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p:titleStyle>
    <p:bodyStyle>
      <a:lvl1pPr marL="342900" indent="-342900" algn="l" rtl="0" eaLnBrk="1" fontAlgn="base" hangingPunct="1">
        <a:spcBef>
          <a:spcPts val="1176"/>
        </a:spcBef>
        <a:spcAft>
          <a:spcPct val="0"/>
        </a:spcAft>
        <a:buClr>
          <a:srgbClr val="00858F"/>
        </a:buClr>
        <a:buChar char="•"/>
        <a:defRPr sz="2400">
          <a:solidFill>
            <a:schemeClr val="tx1"/>
          </a:solidFill>
          <a:latin typeface="Arial"/>
          <a:ea typeface="MS PGothic" panose="020B0600070205080204" pitchFamily="34" charset="-128"/>
          <a:cs typeface="Arial"/>
        </a:defRPr>
      </a:lvl1pPr>
      <a:lvl2pPr marL="742950" indent="-285750" algn="l" rtl="0" eaLnBrk="1" fontAlgn="base" hangingPunct="1">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1" fontAlgn="base" hangingPunct="1">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1" fontAlgn="base" hangingPunct="1">
        <a:spcBef>
          <a:spcPts val="1176"/>
        </a:spcBef>
        <a:spcAft>
          <a:spcPct val="0"/>
        </a:spcAft>
        <a:buChar char="–"/>
        <a:defRPr>
          <a:solidFill>
            <a:schemeClr val="tx1"/>
          </a:solidFill>
          <a:latin typeface="Arial"/>
          <a:ea typeface="MS PGothic" panose="020B0600070205080204" pitchFamily="34" charset="-128"/>
          <a:cs typeface="Arial"/>
        </a:defRPr>
      </a:lvl4pPr>
      <a:lvl5pPr marL="2057400" indent="-228600" algn="l" rtl="0" eaLnBrk="1" fontAlgn="base" hangingPunct="1">
        <a:spcBef>
          <a:spcPts val="1176"/>
        </a:spcBef>
        <a:spcAft>
          <a:spcPct val="0"/>
        </a:spcAft>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457200" y="274638"/>
            <a:ext cx="7139136" cy="11185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CA" altLang="en-US"/>
          </a:p>
        </p:txBody>
      </p:sp>
      <p:sp>
        <p:nvSpPr>
          <p:cNvPr id="2052" name="Rectangle 3"/>
          <p:cNvSpPr>
            <a:spLocks noGrp="1" noChangeArrowheads="1"/>
          </p:cNvSpPr>
          <p:nvPr>
            <p:ph type="body" idx="1"/>
          </p:nvPr>
        </p:nvSpPr>
        <p:spPr bwMode="auto">
          <a:xfrm>
            <a:off x="457200" y="1628800"/>
            <a:ext cx="8229600" cy="43204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10800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8" name="Footer Placeholder 7"/>
          <p:cNvSpPr>
            <a:spLocks noGrp="1" noChangeArrowheads="1"/>
          </p:cNvSpPr>
          <p:nvPr>
            <p:ph type="ftr" sz="quarter" idx="3"/>
          </p:nvPr>
        </p:nvSpPr>
        <p:spPr>
          <a:xfrm>
            <a:off x="390798" y="6442590"/>
            <a:ext cx="2813050" cy="244475"/>
          </a:xfrm>
          <a:prstGeom prst="rect">
            <a:avLst/>
          </a:prstGeom>
        </p:spPr>
        <p:txBody>
          <a:bodyPr vert="horz" wrap="square" lIns="91440" tIns="45720" rIns="91440" bIns="45720" numCol="1" anchor="t" anchorCtr="0" compatLnSpc="1">
            <a:prstTxWarp prst="textNoShape">
              <a:avLst/>
            </a:prstTxWarp>
          </a:bodyPr>
          <a:lstStyle>
            <a:lvl1pPr>
              <a:spcBef>
                <a:spcPct val="50000"/>
              </a:spcBef>
              <a:defRPr sz="900" b="1" i="0" u="none" spc="600">
                <a:solidFill>
                  <a:srgbClr val="0C6577"/>
                </a:solidFill>
                <a:latin typeface="Helvetica Neue"/>
                <a:ea typeface="ＭＳ Ｐゴシック" charset="0"/>
                <a:cs typeface="Helvetica Neue"/>
              </a:defRPr>
            </a:lvl1pPr>
          </a:lstStyle>
          <a:p>
            <a:pPr>
              <a:defRPr/>
            </a:pPr>
            <a:r>
              <a:rPr lang="en-US"/>
              <a:t>HQOntario.ca</a:t>
            </a:r>
            <a:endParaRPr lang="en-CA"/>
          </a:p>
        </p:txBody>
      </p:sp>
      <p:sp>
        <p:nvSpPr>
          <p:cNvPr id="7" name="Slide Number Placeholder 6"/>
          <p:cNvSpPr>
            <a:spLocks noGrp="1"/>
          </p:cNvSpPr>
          <p:nvPr>
            <p:ph type="sldNum" sz="quarter" idx="4"/>
          </p:nvPr>
        </p:nvSpPr>
        <p:spPr>
          <a:xfrm>
            <a:off x="4343400" y="6422002"/>
            <a:ext cx="457200" cy="300038"/>
          </a:xfrm>
          <a:prstGeom prst="rect">
            <a:avLst/>
          </a:prstGeom>
        </p:spPr>
        <p:txBody>
          <a:bodyPr vert="horz" wrap="square" lIns="91440" tIns="45720" rIns="91440" bIns="45720" numCol="1" anchor="ctr" anchorCtr="0" compatLnSpc="1">
            <a:prstTxWarp prst="textNoShape">
              <a:avLst/>
            </a:prstTxWarp>
          </a:bodyPr>
          <a:lstStyle>
            <a:lvl1pPr algn="ctr">
              <a:spcBef>
                <a:spcPct val="50000"/>
              </a:spcBef>
              <a:defRPr sz="1200" b="1" u="none">
                <a:solidFill>
                  <a:srgbClr val="0C6577"/>
                </a:solidFill>
                <a:latin typeface="Helvetica Neue Light"/>
                <a:cs typeface="Helvetica Neue Light"/>
              </a:defRPr>
            </a:lvl1pPr>
          </a:lstStyle>
          <a:p>
            <a:fld id="{55891DED-E6B3-49D7-8D3B-5D621779D901}" type="slidenum">
              <a:rPr lang="en-US" altLang="en-US" smtClean="0"/>
              <a:pPr/>
              <a:t>‹#›</a:t>
            </a:fld>
            <a:endParaRPr lang="en-US" altLang="en-US"/>
          </a:p>
        </p:txBody>
      </p:sp>
    </p:spTree>
    <p:extLst>
      <p:ext uri="{BB962C8B-B14F-4D97-AF65-F5344CB8AC3E}">
        <p14:creationId xmlns:p14="http://schemas.microsoft.com/office/powerpoint/2010/main" val="540582668"/>
      </p:ext>
    </p:extLst>
  </p:cSld>
  <p:clrMap bg1="lt1" tx1="dk1" bg2="lt2" tx2="dk2" accent1="accent1" accent2="accent2" accent3="accent3" accent4="accent4" accent5="accent5" accent6="accent6" hlink="hlink" folHlink="folHlink"/>
  <p:sldLayoutIdLst>
    <p:sldLayoutId id="2147484611" r:id="rId1"/>
    <p:sldLayoutId id="2147484612" r:id="rId2"/>
    <p:sldLayoutId id="2147484613" r:id="rId3"/>
    <p:sldLayoutId id="2147484614" r:id="rId4"/>
    <p:sldLayoutId id="2147484615" r:id="rId5"/>
    <p:sldLayoutId id="2147484616" r:id="rId6"/>
    <p:sldLayoutId id="2147484617" r:id="rId7"/>
    <p:sldLayoutId id="2147484618" r:id="rId8"/>
    <p:sldLayoutId id="2147484619" r:id="rId9"/>
    <p:sldLayoutId id="2147484620" r:id="rId10"/>
    <p:sldLayoutId id="2147484621" r:id="rId11"/>
    <p:sldLayoutId id="2147484622" r:id="rId12"/>
    <p:sldLayoutId id="2147484623" r:id="rId13"/>
  </p:sldLayoutIdLst>
  <p:hf sldNum="0" hdr="0" ftr="0" dt="0"/>
  <p:txStyles>
    <p:titleStyle>
      <a:lvl1pPr algn="l" rtl="0" eaLnBrk="0" fontAlgn="base" hangingPunct="0">
        <a:spcBef>
          <a:spcPct val="0"/>
        </a:spcBef>
        <a:spcAft>
          <a:spcPct val="0"/>
        </a:spcAft>
        <a:defRPr sz="3600" b="1">
          <a:solidFill>
            <a:srgbClr val="00788A"/>
          </a:solidFill>
          <a:latin typeface="Arial"/>
          <a:ea typeface="MS PGothic" panose="020B0600070205080204" pitchFamily="34" charset="-128"/>
          <a:cs typeface="Arial"/>
        </a:defRPr>
      </a:lvl1pPr>
      <a:lvl2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p:titleStyle>
    <p:bodyStyle>
      <a:lvl1pPr marL="342900" indent="-342900" algn="l" rtl="0" eaLnBrk="0" fontAlgn="base" hangingPunct="0">
        <a:spcBef>
          <a:spcPts val="1176"/>
        </a:spcBef>
        <a:spcAft>
          <a:spcPct val="0"/>
        </a:spcAft>
        <a:buClr>
          <a:srgbClr val="00858F"/>
        </a:buClr>
        <a:buChar char="•"/>
        <a:defRPr sz="2400">
          <a:solidFill>
            <a:schemeClr val="tx1"/>
          </a:solidFill>
          <a:latin typeface="Arial"/>
          <a:ea typeface="MS PGothic" panose="020B0600070205080204" pitchFamily="34" charset="-128"/>
          <a:cs typeface="Arial"/>
        </a:defRPr>
      </a:lvl1pPr>
      <a:lvl2pPr marL="742950" indent="-285750" algn="l" rtl="0" eaLnBrk="0" fontAlgn="base" hangingPunct="0">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0" fontAlgn="base" hangingPunct="0">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0" fontAlgn="base" hangingPunct="0">
        <a:spcBef>
          <a:spcPts val="1176"/>
        </a:spcBef>
        <a:spcAft>
          <a:spcPct val="0"/>
        </a:spcAft>
        <a:buChar char="–"/>
        <a:defRPr>
          <a:solidFill>
            <a:schemeClr val="tx1"/>
          </a:solidFill>
          <a:latin typeface="Arial"/>
          <a:ea typeface="MS PGothic" panose="020B0600070205080204" pitchFamily="34" charset="-128"/>
          <a:cs typeface="Arial"/>
        </a:defRPr>
      </a:lvl4pPr>
      <a:lvl5pPr marL="2057400" indent="-228600" algn="l" rtl="0" eaLnBrk="0" fontAlgn="base" hangingPunct="0">
        <a:spcBef>
          <a:spcPts val="1176"/>
        </a:spcBef>
        <a:spcAft>
          <a:spcPct val="0"/>
        </a:spcAft>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457200" y="274640"/>
            <a:ext cx="7139136" cy="11185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CA" altLang="en-US"/>
          </a:p>
        </p:txBody>
      </p:sp>
      <p:sp>
        <p:nvSpPr>
          <p:cNvPr id="2052" name="Rectangle 3"/>
          <p:cNvSpPr>
            <a:spLocks noGrp="1" noChangeArrowheads="1"/>
          </p:cNvSpPr>
          <p:nvPr>
            <p:ph type="body" idx="1"/>
          </p:nvPr>
        </p:nvSpPr>
        <p:spPr bwMode="auto">
          <a:xfrm>
            <a:off x="457200" y="1628800"/>
            <a:ext cx="8229600" cy="43204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10800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8" name="Footer Placeholder 7"/>
          <p:cNvSpPr>
            <a:spLocks noGrp="1" noChangeArrowheads="1"/>
          </p:cNvSpPr>
          <p:nvPr>
            <p:ph type="ftr" sz="quarter" idx="3"/>
          </p:nvPr>
        </p:nvSpPr>
        <p:spPr>
          <a:xfrm>
            <a:off x="390798" y="6442592"/>
            <a:ext cx="2813050" cy="244475"/>
          </a:xfrm>
          <a:prstGeom prst="rect">
            <a:avLst/>
          </a:prstGeom>
        </p:spPr>
        <p:txBody>
          <a:bodyPr vert="horz" wrap="square" lIns="91440" tIns="45720" rIns="91440" bIns="45720" numCol="1" anchor="t" anchorCtr="0" compatLnSpc="1">
            <a:prstTxWarp prst="textNoShape">
              <a:avLst/>
            </a:prstTxWarp>
          </a:bodyPr>
          <a:lstStyle>
            <a:lvl1pPr>
              <a:spcBef>
                <a:spcPct val="50000"/>
              </a:spcBef>
              <a:defRPr sz="900" b="1" i="0" u="none" spc="600">
                <a:solidFill>
                  <a:srgbClr val="0C6577"/>
                </a:solidFill>
                <a:latin typeface="Helvetica Neue"/>
                <a:ea typeface="ＭＳ Ｐゴシック" charset="0"/>
                <a:cs typeface="Helvetica Neue"/>
              </a:defRPr>
            </a:lvl1pPr>
          </a:lstStyle>
          <a:p>
            <a:pPr>
              <a:defRPr/>
            </a:pPr>
            <a:r>
              <a:rPr lang="en-US"/>
              <a:t>HQOntario.ca</a:t>
            </a:r>
            <a:endParaRPr lang="en-CA"/>
          </a:p>
        </p:txBody>
      </p:sp>
      <p:sp>
        <p:nvSpPr>
          <p:cNvPr id="7" name="Slide Number Placeholder 6"/>
          <p:cNvSpPr>
            <a:spLocks noGrp="1"/>
          </p:cNvSpPr>
          <p:nvPr>
            <p:ph type="sldNum" sz="quarter" idx="4"/>
          </p:nvPr>
        </p:nvSpPr>
        <p:spPr>
          <a:xfrm>
            <a:off x="4343400" y="6422002"/>
            <a:ext cx="457200" cy="300038"/>
          </a:xfrm>
          <a:prstGeom prst="rect">
            <a:avLst/>
          </a:prstGeom>
        </p:spPr>
        <p:txBody>
          <a:bodyPr vert="horz" wrap="square" lIns="91440" tIns="45720" rIns="91440" bIns="45720" numCol="1" anchor="ctr" anchorCtr="0" compatLnSpc="1">
            <a:prstTxWarp prst="textNoShape">
              <a:avLst/>
            </a:prstTxWarp>
          </a:bodyPr>
          <a:lstStyle>
            <a:lvl1pPr algn="ctr">
              <a:spcBef>
                <a:spcPct val="50000"/>
              </a:spcBef>
              <a:defRPr sz="1200" b="1" u="none">
                <a:solidFill>
                  <a:srgbClr val="0C6577"/>
                </a:solidFill>
                <a:latin typeface="Helvetica Neue Light"/>
                <a:cs typeface="Helvetica Neue Light"/>
              </a:defRPr>
            </a:lvl1pPr>
          </a:lstStyle>
          <a:p>
            <a:fld id="{55891DED-E6B3-49D7-8D3B-5D621779D901}" type="slidenum">
              <a:rPr lang="en-US" altLang="en-US" smtClean="0"/>
              <a:pPr/>
              <a:t>‹#›</a:t>
            </a:fld>
            <a:endParaRPr lang="en-US" altLang="en-US"/>
          </a:p>
        </p:txBody>
      </p:sp>
    </p:spTree>
    <p:extLst>
      <p:ext uri="{BB962C8B-B14F-4D97-AF65-F5344CB8AC3E}">
        <p14:creationId xmlns:p14="http://schemas.microsoft.com/office/powerpoint/2010/main" val="825228233"/>
      </p:ext>
    </p:extLst>
  </p:cSld>
  <p:clrMap bg1="lt1" tx1="dk1" bg2="lt2" tx2="dk2" accent1="accent1" accent2="accent2" accent3="accent3" accent4="accent4" accent5="accent5" accent6="accent6" hlink="hlink" folHlink="folHlink"/>
  <p:sldLayoutIdLst>
    <p:sldLayoutId id="2147484626" r:id="rId1"/>
    <p:sldLayoutId id="2147484627" r:id="rId2"/>
    <p:sldLayoutId id="2147484628" r:id="rId3"/>
    <p:sldLayoutId id="2147484629" r:id="rId4"/>
    <p:sldLayoutId id="2147484630" r:id="rId5"/>
    <p:sldLayoutId id="2147484631" r:id="rId6"/>
    <p:sldLayoutId id="2147484632" r:id="rId7"/>
    <p:sldLayoutId id="2147484633" r:id="rId8"/>
    <p:sldLayoutId id="2147484634" r:id="rId9"/>
    <p:sldLayoutId id="2147484635" r:id="rId10"/>
    <p:sldLayoutId id="2147484636" r:id="rId11"/>
    <p:sldLayoutId id="2147484637" r:id="rId12"/>
  </p:sldLayoutIdLst>
  <p:hf sldNum="0" hdr="0" ftr="0" dt="0"/>
  <p:txStyles>
    <p:titleStyle>
      <a:lvl1pPr algn="l" rtl="0" eaLnBrk="0" fontAlgn="base" hangingPunct="0">
        <a:spcBef>
          <a:spcPct val="0"/>
        </a:spcBef>
        <a:spcAft>
          <a:spcPct val="0"/>
        </a:spcAft>
        <a:defRPr sz="3600" b="1">
          <a:solidFill>
            <a:srgbClr val="00788A"/>
          </a:solidFill>
          <a:latin typeface="Arial"/>
          <a:ea typeface="MS PGothic" panose="020B0600070205080204" pitchFamily="34" charset="-128"/>
          <a:cs typeface="Arial"/>
        </a:defRPr>
      </a:lvl1pPr>
      <a:lvl2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p:titleStyle>
    <p:bodyStyle>
      <a:lvl1pPr marL="342900" indent="-342900" algn="l" rtl="0" eaLnBrk="0" fontAlgn="base" hangingPunct="0">
        <a:spcBef>
          <a:spcPts val="1176"/>
        </a:spcBef>
        <a:spcAft>
          <a:spcPct val="0"/>
        </a:spcAft>
        <a:buClr>
          <a:srgbClr val="00858F"/>
        </a:buClr>
        <a:buChar char="•"/>
        <a:defRPr sz="2400">
          <a:solidFill>
            <a:schemeClr val="tx1"/>
          </a:solidFill>
          <a:latin typeface="Arial"/>
          <a:ea typeface="MS PGothic" panose="020B0600070205080204" pitchFamily="34" charset="-128"/>
          <a:cs typeface="Arial"/>
        </a:defRPr>
      </a:lvl1pPr>
      <a:lvl2pPr marL="742950" indent="-285750" algn="l" rtl="0" eaLnBrk="0" fontAlgn="base" hangingPunct="0">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0" fontAlgn="base" hangingPunct="0">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0" fontAlgn="base" hangingPunct="0">
        <a:spcBef>
          <a:spcPts val="1176"/>
        </a:spcBef>
        <a:spcAft>
          <a:spcPct val="0"/>
        </a:spcAft>
        <a:buChar char="–"/>
        <a:defRPr>
          <a:solidFill>
            <a:schemeClr val="tx1"/>
          </a:solidFill>
          <a:latin typeface="Arial"/>
          <a:ea typeface="MS PGothic" panose="020B0600070205080204" pitchFamily="34" charset="-128"/>
          <a:cs typeface="Arial"/>
        </a:defRPr>
      </a:lvl4pPr>
      <a:lvl5pPr marL="2057400" indent="-228600" algn="l" rtl="0" eaLnBrk="0" fontAlgn="base" hangingPunct="0">
        <a:spcBef>
          <a:spcPts val="1176"/>
        </a:spcBef>
        <a:spcAft>
          <a:spcPct val="0"/>
        </a:spcAft>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457200" y="274638"/>
            <a:ext cx="8257542" cy="11185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CA" altLang="en-US"/>
          </a:p>
        </p:txBody>
      </p:sp>
      <p:sp>
        <p:nvSpPr>
          <p:cNvPr id="2052" name="Rectangle 3"/>
          <p:cNvSpPr>
            <a:spLocks noGrp="1" noChangeArrowheads="1"/>
          </p:cNvSpPr>
          <p:nvPr>
            <p:ph type="body" idx="1"/>
          </p:nvPr>
        </p:nvSpPr>
        <p:spPr bwMode="auto">
          <a:xfrm>
            <a:off x="457200" y="1628800"/>
            <a:ext cx="8229600" cy="43204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10800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8" name="Footer Placeholder 7"/>
          <p:cNvSpPr>
            <a:spLocks noGrp="1" noChangeArrowheads="1"/>
          </p:cNvSpPr>
          <p:nvPr>
            <p:ph type="ftr" sz="quarter" idx="3"/>
          </p:nvPr>
        </p:nvSpPr>
        <p:spPr>
          <a:xfrm>
            <a:off x="390798" y="6442590"/>
            <a:ext cx="2813050" cy="244475"/>
          </a:xfrm>
          <a:prstGeom prst="rect">
            <a:avLst/>
          </a:prstGeom>
        </p:spPr>
        <p:txBody>
          <a:bodyPr vert="horz" wrap="square" lIns="91440" tIns="45720" rIns="91440" bIns="45720" numCol="1" anchor="t" anchorCtr="0" compatLnSpc="1">
            <a:prstTxWarp prst="textNoShape">
              <a:avLst/>
            </a:prstTxWarp>
          </a:bodyPr>
          <a:lstStyle>
            <a:lvl1pPr>
              <a:spcBef>
                <a:spcPct val="50000"/>
              </a:spcBef>
              <a:defRPr sz="900" b="1" i="0" u="none" spc="600">
                <a:solidFill>
                  <a:srgbClr val="0C6577"/>
                </a:solidFill>
                <a:latin typeface="Helvetica Neue"/>
                <a:ea typeface="ＭＳ Ｐゴシック" charset="0"/>
                <a:cs typeface="Helvetica Neue"/>
              </a:defRPr>
            </a:lvl1pPr>
          </a:lstStyle>
          <a:p>
            <a:pPr>
              <a:defRPr/>
            </a:pPr>
            <a:r>
              <a:rPr lang="en-US"/>
              <a:t>HQOntario.ca</a:t>
            </a:r>
            <a:endParaRPr lang="en-CA"/>
          </a:p>
        </p:txBody>
      </p:sp>
      <p:sp>
        <p:nvSpPr>
          <p:cNvPr id="7" name="Slide Number Placeholder 6"/>
          <p:cNvSpPr>
            <a:spLocks noGrp="1"/>
          </p:cNvSpPr>
          <p:nvPr>
            <p:ph type="sldNum" sz="quarter" idx="4"/>
          </p:nvPr>
        </p:nvSpPr>
        <p:spPr>
          <a:xfrm>
            <a:off x="4343400" y="6422002"/>
            <a:ext cx="457200" cy="300038"/>
          </a:xfrm>
          <a:prstGeom prst="rect">
            <a:avLst/>
          </a:prstGeom>
        </p:spPr>
        <p:txBody>
          <a:bodyPr vert="horz" wrap="square" lIns="91440" tIns="45720" rIns="91440" bIns="45720" numCol="1" anchor="ctr" anchorCtr="0" compatLnSpc="1">
            <a:prstTxWarp prst="textNoShape">
              <a:avLst/>
            </a:prstTxWarp>
          </a:bodyPr>
          <a:lstStyle>
            <a:lvl1pPr algn="ctr">
              <a:spcBef>
                <a:spcPct val="50000"/>
              </a:spcBef>
              <a:defRPr sz="1200" b="1" u="none">
                <a:solidFill>
                  <a:srgbClr val="0C6577"/>
                </a:solidFill>
                <a:latin typeface="Helvetica Neue Light"/>
                <a:cs typeface="Helvetica Neue Light"/>
              </a:defRPr>
            </a:lvl1pPr>
          </a:lstStyle>
          <a:p>
            <a:fld id="{55891DED-E6B3-49D7-8D3B-5D621779D901}" type="slidenum">
              <a:rPr lang="en-US" altLang="en-US" smtClean="0"/>
              <a:pPr/>
              <a:t>‹#›</a:t>
            </a:fld>
            <a:endParaRPr lang="en-US" altLang="en-US"/>
          </a:p>
        </p:txBody>
      </p:sp>
    </p:spTree>
    <p:extLst>
      <p:ext uri="{BB962C8B-B14F-4D97-AF65-F5344CB8AC3E}">
        <p14:creationId xmlns:p14="http://schemas.microsoft.com/office/powerpoint/2010/main" val="3712255457"/>
      </p:ext>
    </p:extLst>
  </p:cSld>
  <p:clrMap bg1="lt1" tx1="dk1" bg2="lt2" tx2="dk2" accent1="accent1" accent2="accent2" accent3="accent3" accent4="accent4" accent5="accent5" accent6="accent6" hlink="hlink" folHlink="folHlink"/>
  <p:sldLayoutIdLst>
    <p:sldLayoutId id="2147484640" r:id="rId1"/>
    <p:sldLayoutId id="2147484641" r:id="rId2"/>
    <p:sldLayoutId id="2147484642" r:id="rId3"/>
    <p:sldLayoutId id="2147484643" r:id="rId4"/>
    <p:sldLayoutId id="2147484644" r:id="rId5"/>
    <p:sldLayoutId id="2147484645" r:id="rId6"/>
    <p:sldLayoutId id="2147484646" r:id="rId7"/>
    <p:sldLayoutId id="2147484647" r:id="rId8"/>
    <p:sldLayoutId id="2147484648" r:id="rId9"/>
    <p:sldLayoutId id="2147484649" r:id="rId10"/>
  </p:sldLayoutIdLst>
  <p:hf sldNum="0" hdr="0" ftr="0" dt="0"/>
  <p:txStyles>
    <p:titleStyle>
      <a:lvl1pPr algn="l" rtl="0" eaLnBrk="1" fontAlgn="base" hangingPunct="1">
        <a:spcBef>
          <a:spcPct val="0"/>
        </a:spcBef>
        <a:spcAft>
          <a:spcPct val="0"/>
        </a:spcAft>
        <a:defRPr sz="3600" b="1">
          <a:solidFill>
            <a:srgbClr val="00A0AF"/>
          </a:solidFill>
          <a:latin typeface="Arial"/>
          <a:ea typeface="MS PGothic" panose="020B0600070205080204" pitchFamily="34" charset="-128"/>
          <a:cs typeface="Arial"/>
        </a:defRPr>
      </a:lvl1pPr>
      <a:lvl2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p:titleStyle>
    <p:bodyStyle>
      <a:lvl1pPr marL="342900" indent="-342900" algn="l" rtl="0" eaLnBrk="1" fontAlgn="base" hangingPunct="1">
        <a:spcBef>
          <a:spcPts val="1176"/>
        </a:spcBef>
        <a:spcAft>
          <a:spcPct val="0"/>
        </a:spcAft>
        <a:buClr>
          <a:srgbClr val="00858F"/>
        </a:buClr>
        <a:buChar char="•"/>
        <a:defRPr sz="2400">
          <a:solidFill>
            <a:schemeClr val="tx1"/>
          </a:solidFill>
          <a:latin typeface="Arial"/>
          <a:ea typeface="MS PGothic" panose="020B0600070205080204" pitchFamily="34" charset="-128"/>
          <a:cs typeface="Arial"/>
        </a:defRPr>
      </a:lvl1pPr>
      <a:lvl2pPr marL="742950" indent="-285750" algn="l" rtl="0" eaLnBrk="1" fontAlgn="base" hangingPunct="1">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1" fontAlgn="base" hangingPunct="1">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1" fontAlgn="base" hangingPunct="1">
        <a:spcBef>
          <a:spcPts val="1176"/>
        </a:spcBef>
        <a:spcAft>
          <a:spcPct val="0"/>
        </a:spcAft>
        <a:buChar char="–"/>
        <a:defRPr>
          <a:solidFill>
            <a:schemeClr val="tx1"/>
          </a:solidFill>
          <a:latin typeface="Arial"/>
          <a:ea typeface="MS PGothic" panose="020B0600070205080204" pitchFamily="34" charset="-128"/>
          <a:cs typeface="Arial"/>
        </a:defRPr>
      </a:lvl4pPr>
      <a:lvl5pPr marL="2057400" indent="-228600" algn="l" rtl="0" eaLnBrk="1" fontAlgn="base" hangingPunct="1">
        <a:spcBef>
          <a:spcPts val="1176"/>
        </a:spcBef>
        <a:spcAft>
          <a:spcPct val="0"/>
        </a:spcAft>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emf"/></Relationships>
</file>

<file path=ppt/slides/_rels/slide1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hyperlink" Target="https://quorum.hqontario.ca/en/" TargetMode="External"/><Relationship Id="rId5" Type="http://schemas.openxmlformats.org/officeDocument/2006/relationships/hyperlink" Target="https://quorum.hqontario.ca/en/Home/Posts?tags=quality+standards+adoption" TargetMode="External"/><Relationship Id="rId4" Type="http://schemas.openxmlformats.org/officeDocument/2006/relationships/image" Target="../media/image39.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xml"/><Relationship Id="rId1" Type="http://schemas.openxmlformats.org/officeDocument/2006/relationships/tags" Target="../tags/tag11.xml"/><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xml"/><Relationship Id="rId1" Type="http://schemas.openxmlformats.org/officeDocument/2006/relationships/tags" Target="../tags/tag12.xml"/><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41.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45.png"/></Relationships>
</file>

<file path=ppt/slides/_rels/slide2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ags" Target="../tags/tag14.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xml"/><Relationship Id="rId1" Type="http://schemas.openxmlformats.org/officeDocument/2006/relationships/tags" Target="../tags/tag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xml"/><Relationship Id="rId1" Type="http://schemas.openxmlformats.org/officeDocument/2006/relationships/tags" Target="../tags/tag1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3.xml"/><Relationship Id="rId1" Type="http://schemas.openxmlformats.org/officeDocument/2006/relationships/tags" Target="../tags/tag1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3.xml"/><Relationship Id="rId1" Type="http://schemas.openxmlformats.org/officeDocument/2006/relationships/tags" Target="../tags/tag18.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xml"/><Relationship Id="rId1" Type="http://schemas.openxmlformats.org/officeDocument/2006/relationships/tags" Target="../tags/tag19.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3.xml"/><Relationship Id="rId1" Type="http://schemas.openxmlformats.org/officeDocument/2006/relationships/tags" Target="../tags/tag20.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3.xml"/><Relationship Id="rId1" Type="http://schemas.openxmlformats.org/officeDocument/2006/relationships/tags" Target="../tags/tag21.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tags" Target="../tags/tag2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3.xml"/><Relationship Id="rId1" Type="http://schemas.openxmlformats.org/officeDocument/2006/relationships/tags" Target="../tags/tag23.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3.xml"/><Relationship Id="rId1" Type="http://schemas.openxmlformats.org/officeDocument/2006/relationships/tags" Target="../tags/tag2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3.xml"/><Relationship Id="rId7" Type="http://schemas.openxmlformats.org/officeDocument/2006/relationships/diagramColors" Target="../diagrams/colors1.xml"/><Relationship Id="rId2" Type="http://schemas.openxmlformats.org/officeDocument/2006/relationships/slideLayout" Target="../slideLayouts/slideLayout3.xml"/><Relationship Id="rId1" Type="http://schemas.openxmlformats.org/officeDocument/2006/relationships/tags" Target="../tags/tag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notesSlide" Target="../notesSlides/notesSlide4.xml"/><Relationship Id="rId7" Type="http://schemas.openxmlformats.org/officeDocument/2006/relationships/image" Target="../media/image31.png"/><Relationship Id="rId2" Type="http://schemas.openxmlformats.org/officeDocument/2006/relationships/slideLayout" Target="../slideLayouts/slideLayout5.xml"/><Relationship Id="rId1" Type="http://schemas.openxmlformats.org/officeDocument/2006/relationships/tags" Target="../tags/tag6.xml"/><Relationship Id="rId6" Type="http://schemas.openxmlformats.org/officeDocument/2006/relationships/hyperlink" Target="https://www.hqontario.ca/evidence-to-improve-care/quality-standards/view-all-quality-standards/diabetes-in-pregnancy" TargetMode="External"/><Relationship Id="rId5"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image" Target="../media/image33.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37.png"/><Relationship Id="rId2" Type="http://schemas.openxmlformats.org/officeDocument/2006/relationships/slideLayout" Target="../slideLayouts/slideLayout11.xml"/><Relationship Id="rId1" Type="http://schemas.openxmlformats.org/officeDocument/2006/relationships/tags" Target="../tags/tag7.xml"/><Relationship Id="rId6" Type="http://schemas.openxmlformats.org/officeDocument/2006/relationships/image" Target="../media/image36.emf"/><Relationship Id="rId5" Type="http://schemas.openxmlformats.org/officeDocument/2006/relationships/image" Target="../media/image35.emf"/><Relationship Id="rId4" Type="http://schemas.openxmlformats.org/officeDocument/2006/relationships/image" Target="../media/image34.emf"/></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tags" Target="../tags/tag8.xml"/><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tags" Target="../tags/tag10.xml"/><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5A291A8-1382-D540-A1A4-729B0126E327}"/>
              </a:ext>
            </a:extLst>
          </p:cNvPr>
          <p:cNvSpPr txBox="1"/>
          <p:nvPr/>
        </p:nvSpPr>
        <p:spPr>
          <a:xfrm>
            <a:off x="417749" y="1493752"/>
            <a:ext cx="7170583" cy="1554272"/>
          </a:xfrm>
          <a:prstGeom prst="rect">
            <a:avLst/>
          </a:prstGeom>
          <a:noFill/>
        </p:spPr>
        <p:txBody>
          <a:bodyPr wrap="square" rtlCol="0" anchor="t">
            <a:spAutoFit/>
          </a:bodyPr>
          <a:lstStyle/>
          <a:p>
            <a:pPr>
              <a:lnSpc>
                <a:spcPts val="5745"/>
              </a:lnSpc>
            </a:pPr>
            <a:r>
              <a:rPr lang="en-US" sz="5000" u="none">
                <a:latin typeface="+mn-lt"/>
                <a:ea typeface="Helvetica Neue Light" panose="02000403000000020004" pitchFamily="2" charset="0"/>
                <a:cs typeface="Arial"/>
              </a:rPr>
              <a:t>Diabetes in Pregnancy</a:t>
            </a:r>
          </a:p>
          <a:p>
            <a:pPr>
              <a:lnSpc>
                <a:spcPts val="5745"/>
              </a:lnSpc>
            </a:pPr>
            <a:r>
              <a:rPr lang="en-US" sz="5000" u="none">
                <a:latin typeface="+mn-lt"/>
                <a:ea typeface="Helvetica Neue Light" panose="02000403000000020004" pitchFamily="2" charset="0"/>
                <a:cs typeface="Arial"/>
              </a:rPr>
              <a:t>Quality Standard</a:t>
            </a:r>
          </a:p>
        </p:txBody>
      </p:sp>
      <p:sp>
        <p:nvSpPr>
          <p:cNvPr id="9" name="Rectangle 2">
            <a:extLst>
              <a:ext uri="{FF2B5EF4-FFF2-40B4-BE49-F238E27FC236}">
                <a16:creationId xmlns:a16="http://schemas.microsoft.com/office/drawing/2014/main" id="{9F1007DD-C592-9A42-BB2E-04EDED0F40D9}"/>
              </a:ext>
            </a:extLst>
          </p:cNvPr>
          <p:cNvSpPr txBox="1">
            <a:spLocks noChangeArrowheads="1"/>
          </p:cNvSpPr>
          <p:nvPr/>
        </p:nvSpPr>
        <p:spPr bwMode="auto">
          <a:xfrm>
            <a:off x="418783" y="3562650"/>
            <a:ext cx="4557838" cy="742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nSpc>
                <a:spcPts val="2660"/>
              </a:lnSpc>
            </a:pPr>
            <a:r>
              <a:rPr lang="en-US" altLang="en-US" sz="2400" u="none" spc="80">
                <a:latin typeface="+mn-lt"/>
                <a:ea typeface="MS PGothic"/>
                <a:cs typeface="Arial"/>
              </a:rPr>
              <a:t>Guiding evidence-based care for people of reproductive age living in Ontario</a:t>
            </a:r>
          </a:p>
          <a:p>
            <a:pPr>
              <a:lnSpc>
                <a:spcPts val="2660"/>
              </a:lnSpc>
            </a:pPr>
            <a:endParaRPr lang="en-US" altLang="en-US" sz="2000" u="none" spc="80"/>
          </a:p>
        </p:txBody>
      </p:sp>
      <p:pic>
        <p:nvPicPr>
          <p:cNvPr id="11" name="Picture 10">
            <a:extLst>
              <a:ext uri="{FF2B5EF4-FFF2-40B4-BE49-F238E27FC236}">
                <a16:creationId xmlns:a16="http://schemas.microsoft.com/office/drawing/2014/main" id="{F056D91C-40E4-2644-9877-6CE942E131B9}"/>
              </a:ext>
            </a:extLst>
          </p:cNvPr>
          <p:cNvPicPr>
            <a:picLocks noChangeAspect="1"/>
          </p:cNvPicPr>
          <p:nvPr/>
        </p:nvPicPr>
        <p:blipFill>
          <a:blip r:embed="rId4"/>
          <a:stretch>
            <a:fillRect/>
          </a:stretch>
        </p:blipFill>
        <p:spPr>
          <a:xfrm>
            <a:off x="418783" y="423495"/>
            <a:ext cx="822317" cy="822317"/>
          </a:xfrm>
          <a:prstGeom prst="rect">
            <a:avLst/>
          </a:prstGeom>
        </p:spPr>
      </p:pic>
      <p:cxnSp>
        <p:nvCxnSpPr>
          <p:cNvPr id="12" name="Straight Connector 11">
            <a:extLst>
              <a:ext uri="{FF2B5EF4-FFF2-40B4-BE49-F238E27FC236}">
                <a16:creationId xmlns:a16="http://schemas.microsoft.com/office/drawing/2014/main" id="{A584562E-50ED-884F-96BA-FB1269B1C584}"/>
              </a:ext>
            </a:extLst>
          </p:cNvPr>
          <p:cNvCxnSpPr>
            <a:cxnSpLocks/>
          </p:cNvCxnSpPr>
          <p:nvPr/>
        </p:nvCxnSpPr>
        <p:spPr bwMode="auto">
          <a:xfrm>
            <a:off x="464831" y="3142765"/>
            <a:ext cx="4557838" cy="0"/>
          </a:xfrm>
          <a:prstGeom prst="line">
            <a:avLst/>
          </a:prstGeom>
          <a:solidFill>
            <a:srgbClr val="FFFF00"/>
          </a:solidFill>
          <a:ln w="66675" cap="flat" cmpd="sng" algn="ctr">
            <a:solidFill>
              <a:srgbClr val="F15A22"/>
            </a:solidFill>
            <a:prstDash val="solid"/>
            <a:round/>
            <a:headEnd type="none" w="med" len="med"/>
            <a:tailEnd type="none" w="med" len="med"/>
          </a:ln>
          <a:effectLst/>
        </p:spPr>
      </p:cxnSp>
      <p:pic>
        <p:nvPicPr>
          <p:cNvPr id="8" name="Picture 7">
            <a:extLst>
              <a:ext uri="{FF2B5EF4-FFF2-40B4-BE49-F238E27FC236}">
                <a16:creationId xmlns:a16="http://schemas.microsoft.com/office/drawing/2014/main" id="{C204522B-129A-4005-B289-30E100C91670}"/>
              </a:ext>
            </a:extLst>
          </p:cNvPr>
          <p:cNvPicPr>
            <a:picLocks noChangeAspect="1"/>
          </p:cNvPicPr>
          <p:nvPr/>
        </p:nvPicPr>
        <p:blipFill>
          <a:blip r:embed="rId5"/>
          <a:stretch>
            <a:fillRect/>
          </a:stretch>
        </p:blipFill>
        <p:spPr>
          <a:xfrm>
            <a:off x="255042" y="5732598"/>
            <a:ext cx="1972115" cy="965213"/>
          </a:xfrm>
          <a:prstGeom prst="rect">
            <a:avLst/>
          </a:prstGeom>
        </p:spPr>
      </p:pic>
      <p:pic>
        <p:nvPicPr>
          <p:cNvPr id="4" name="Picture 3">
            <a:extLst>
              <a:ext uri="{FF2B5EF4-FFF2-40B4-BE49-F238E27FC236}">
                <a16:creationId xmlns:a16="http://schemas.microsoft.com/office/drawing/2014/main" id="{49784953-862A-4A34-93F5-B0E33313686E}"/>
              </a:ext>
            </a:extLst>
          </p:cNvPr>
          <p:cNvPicPr>
            <a:picLocks noChangeAspect="1"/>
          </p:cNvPicPr>
          <p:nvPr/>
        </p:nvPicPr>
        <p:blipFill>
          <a:blip r:embed="rId6"/>
          <a:stretch>
            <a:fillRect/>
          </a:stretch>
        </p:blipFill>
        <p:spPr>
          <a:xfrm>
            <a:off x="5610225" y="2835603"/>
            <a:ext cx="3533775" cy="4022396"/>
          </a:xfrm>
          <a:prstGeom prst="rect">
            <a:avLst/>
          </a:prstGeom>
        </p:spPr>
      </p:pic>
    </p:spTree>
    <p:custDataLst>
      <p:tags r:id="rId1"/>
    </p:custDataLst>
    <p:extLst>
      <p:ext uri="{BB962C8B-B14F-4D97-AF65-F5344CB8AC3E}">
        <p14:creationId xmlns:p14="http://schemas.microsoft.com/office/powerpoint/2010/main" val="2260738719"/>
      </p:ext>
    </p:extLst>
  </p:cSld>
  <p:clrMapOvr>
    <a:masterClrMapping/>
  </p:clrMapOvr>
  <p:transition spd="slow" advClick="0" advTm="3000">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91E97149-EA73-4A6A-A178-E080DB5035C2}"/>
              </a:ext>
            </a:extLst>
          </p:cNvPr>
          <p:cNvGrpSpPr/>
          <p:nvPr/>
        </p:nvGrpSpPr>
        <p:grpSpPr>
          <a:xfrm>
            <a:off x="2158718" y="1623428"/>
            <a:ext cx="6863362" cy="4475776"/>
            <a:chOff x="1993385" y="338403"/>
            <a:chExt cx="7150615" cy="4290225"/>
          </a:xfrm>
        </p:grpSpPr>
        <p:pic>
          <p:nvPicPr>
            <p:cNvPr id="8" name="Picture 7">
              <a:extLst>
                <a:ext uri="{FF2B5EF4-FFF2-40B4-BE49-F238E27FC236}">
                  <a16:creationId xmlns:a16="http://schemas.microsoft.com/office/drawing/2014/main" id="{85C48778-1FF3-4DF8-8118-6BD90C0040DF}"/>
                </a:ext>
              </a:extLst>
            </p:cNvPr>
            <p:cNvPicPr>
              <a:picLocks noChangeAspect="1"/>
            </p:cNvPicPr>
            <p:nvPr/>
          </p:nvPicPr>
          <p:blipFill rotWithShape="1">
            <a:blip r:embed="rId3">
              <a:extLst>
                <a:ext uri="{28A0092B-C50C-407E-A947-70E740481C1C}">
                  <a14:useLocalDpi xmlns:a14="http://schemas.microsoft.com/office/drawing/2010/main" val="0"/>
                </a:ext>
              </a:extLst>
            </a:blip>
            <a:srcRect r="11683" b="2629"/>
            <a:stretch/>
          </p:blipFill>
          <p:spPr>
            <a:xfrm>
              <a:off x="1993385" y="338403"/>
              <a:ext cx="7150615" cy="4290225"/>
            </a:xfrm>
            <a:prstGeom prst="rect">
              <a:avLst/>
            </a:prstGeom>
          </p:spPr>
        </p:pic>
        <p:pic>
          <p:nvPicPr>
            <p:cNvPr id="9" name="Picture 8">
              <a:extLst>
                <a:ext uri="{FF2B5EF4-FFF2-40B4-BE49-F238E27FC236}">
                  <a16:creationId xmlns:a16="http://schemas.microsoft.com/office/drawing/2014/main" id="{8455E807-9324-4CEC-87F8-FF56EBCBA9A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413987" y="570680"/>
              <a:ext cx="5280086" cy="3290705"/>
            </a:xfrm>
            <a:prstGeom prst="rect">
              <a:avLst/>
            </a:prstGeom>
          </p:spPr>
        </p:pic>
      </p:grpSp>
      <p:sp>
        <p:nvSpPr>
          <p:cNvPr id="2" name="Title 1">
            <a:extLst>
              <a:ext uri="{FF2B5EF4-FFF2-40B4-BE49-F238E27FC236}">
                <a16:creationId xmlns:a16="http://schemas.microsoft.com/office/drawing/2014/main" id="{313D18A7-016D-4068-88B1-A754A0CE0D50}"/>
              </a:ext>
            </a:extLst>
          </p:cNvPr>
          <p:cNvSpPr>
            <a:spLocks noGrp="1"/>
          </p:cNvSpPr>
          <p:nvPr>
            <p:ph type="title"/>
          </p:nvPr>
        </p:nvSpPr>
        <p:spPr/>
        <p:txBody>
          <a:bodyPr/>
          <a:lstStyle/>
          <a:p>
            <a:r>
              <a:rPr lang="en-US" sz="2400" b="0">
                <a:solidFill>
                  <a:schemeClr val="tx1"/>
                </a:solidFill>
                <a:latin typeface="Calibri"/>
                <a:ea typeface="MS PGothic"/>
                <a:cs typeface="Calibri"/>
              </a:rPr>
              <a:t>Quality Standard Adoption Tools:</a:t>
            </a:r>
            <a:br>
              <a:rPr lang="en-US" sz="2400" b="0">
                <a:latin typeface="Calibri" panose="020F0502020204030204" pitchFamily="34" charset="0"/>
                <a:ea typeface="MS PGothic"/>
                <a:cs typeface="Calibri" panose="020F0502020204030204" pitchFamily="34" charset="0"/>
              </a:rPr>
            </a:br>
            <a:r>
              <a:rPr lang="en-US">
                <a:solidFill>
                  <a:schemeClr val="tx1"/>
                </a:solidFill>
                <a:latin typeface="Calibri"/>
                <a:ea typeface="MS PGothic"/>
                <a:cs typeface="Calibri"/>
              </a:rPr>
              <a:t>Quorum</a:t>
            </a:r>
            <a:endParaRPr lang="en-US">
              <a:solidFill>
                <a:schemeClr val="tx1"/>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805AE972-0C5D-4C3F-B73A-0E73848BD203}"/>
              </a:ext>
            </a:extLst>
          </p:cNvPr>
          <p:cNvSpPr>
            <a:spLocks noGrp="1"/>
          </p:cNvSpPr>
          <p:nvPr>
            <p:ph idx="1"/>
          </p:nvPr>
        </p:nvSpPr>
        <p:spPr>
          <a:xfrm>
            <a:off x="251684" y="1844820"/>
            <a:ext cx="2762516" cy="4114066"/>
          </a:xfrm>
        </p:spPr>
        <p:txBody>
          <a:bodyPr/>
          <a:lstStyle/>
          <a:p>
            <a:pPr marL="0" indent="0">
              <a:buNone/>
            </a:pPr>
            <a:r>
              <a:rPr lang="en-US" sz="2000" b="1">
                <a:latin typeface="Calibri" panose="020F0502020204030204" pitchFamily="34" charset="0"/>
                <a:cs typeface="Calibri" panose="020F0502020204030204" pitchFamily="34" charset="0"/>
              </a:rPr>
              <a:t>Quorum </a:t>
            </a:r>
            <a:r>
              <a:rPr lang="en-CA" sz="2000">
                <a:latin typeface="Calibri" panose="020F0502020204030204" pitchFamily="34" charset="0"/>
                <a:cs typeface="Calibri" panose="020F0502020204030204" pitchFamily="34" charset="0"/>
              </a:rPr>
              <a:t>is an online community dedicated to improving the quality of health care in Ontario. </a:t>
            </a:r>
            <a:br>
              <a:rPr lang="en-CA" sz="2000">
                <a:latin typeface="Calibri" panose="020F0502020204030204" pitchFamily="34" charset="0"/>
                <a:cs typeface="Calibri" panose="020F0502020204030204" pitchFamily="34" charset="0"/>
              </a:rPr>
            </a:br>
            <a:endParaRPr lang="en-CA" sz="2000">
              <a:latin typeface="Calibri" panose="020F0502020204030204" pitchFamily="34" charset="0"/>
              <a:cs typeface="Calibri" panose="020F0502020204030204" pitchFamily="34" charset="0"/>
            </a:endParaRPr>
          </a:p>
          <a:p>
            <a:pPr marL="0" indent="0">
              <a:buNone/>
            </a:pPr>
            <a:r>
              <a:rPr lang="en-CA" sz="2000">
                <a:latin typeface="Calibri" panose="020F0502020204030204" pitchFamily="34" charset="0"/>
                <a:cs typeface="Calibri" panose="020F0502020204030204" pitchFamily="34" charset="0"/>
              </a:rPr>
              <a:t>The </a:t>
            </a:r>
            <a:r>
              <a:rPr lang="en-CA" sz="2000" b="1">
                <a:solidFill>
                  <a:srgbClr val="00B0F0"/>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Quality Standards Adoption Series</a:t>
            </a:r>
            <a:r>
              <a:rPr lang="en-CA" sz="2000" b="1">
                <a:solidFill>
                  <a:srgbClr val="00B0F0"/>
                </a:solidFill>
                <a:latin typeface="Calibri" panose="020F0502020204030204" pitchFamily="34" charset="0"/>
                <a:cs typeface="Calibri" panose="020F0502020204030204" pitchFamily="34" charset="0"/>
              </a:rPr>
              <a:t> </a:t>
            </a:r>
            <a:r>
              <a:rPr lang="en-CA" sz="2000">
                <a:latin typeface="Calibri" panose="020F0502020204030204" pitchFamily="34" charset="0"/>
                <a:cs typeface="Calibri" panose="020F0502020204030204" pitchFamily="34" charset="0"/>
              </a:rPr>
              <a:t>highlights efforts in the field to implement changes and close gaps in care related to quality standard topics. </a:t>
            </a:r>
          </a:p>
          <a:p>
            <a:pPr marL="0" indent="0">
              <a:buNone/>
            </a:pPr>
            <a:endParaRPr lang="en-CA" sz="1800"/>
          </a:p>
          <a:p>
            <a:pPr marL="0" indent="0">
              <a:buNone/>
            </a:pPr>
            <a:endParaRPr lang="en-CA" sz="1800"/>
          </a:p>
          <a:p>
            <a:endParaRPr lang="en-US" sz="1800"/>
          </a:p>
        </p:txBody>
      </p:sp>
      <p:sp>
        <p:nvSpPr>
          <p:cNvPr id="5" name="TextBox 4">
            <a:extLst>
              <a:ext uri="{FF2B5EF4-FFF2-40B4-BE49-F238E27FC236}">
                <a16:creationId xmlns:a16="http://schemas.microsoft.com/office/drawing/2014/main" id="{FBC3D522-E827-4C68-BC6D-2E4D09F79CAD}"/>
              </a:ext>
            </a:extLst>
          </p:cNvPr>
          <p:cNvSpPr txBox="1"/>
          <p:nvPr/>
        </p:nvSpPr>
        <p:spPr>
          <a:xfrm>
            <a:off x="142522" y="6040291"/>
            <a:ext cx="8704075" cy="615553"/>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CA"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a:p>
            <a:pPr lvl="0" algn="ctr">
              <a:defRPr/>
            </a:pPr>
            <a:r>
              <a:rPr lang="en-US" sz="1600" b="1">
                <a:solidFill>
                  <a:srgbClr val="047BC1"/>
                </a:solidFill>
                <a:hlinkClick r:id="rId6">
                  <a:extLst>
                    <a:ext uri="{A12FA001-AC4F-418D-AE19-62706E023703}">
                      <ahyp:hlinkClr xmlns:ahyp="http://schemas.microsoft.com/office/drawing/2018/hyperlinkcolor" val="tx"/>
                    </a:ext>
                  </a:extLst>
                </a:hlinkClick>
              </a:rPr>
              <a:t>quorum.hqontario.ca</a:t>
            </a:r>
            <a:endParaRPr kumimoji="0" lang="en-CA" sz="1600" b="1" i="0" u="none" strike="noStrike" kern="1200" cap="none" spc="0" normalizeH="0" baseline="0" noProof="0">
              <a:ln>
                <a:noFill/>
              </a:ln>
              <a:solidFill>
                <a:srgbClr val="047BC1"/>
              </a:solidFill>
              <a:effectLst/>
              <a:uLnTx/>
              <a:uFillTx/>
            </a:endParaRPr>
          </a:p>
        </p:txBody>
      </p:sp>
    </p:spTree>
    <p:extLst>
      <p:ext uri="{BB962C8B-B14F-4D97-AF65-F5344CB8AC3E}">
        <p14:creationId xmlns:p14="http://schemas.microsoft.com/office/powerpoint/2010/main" val="13830819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0">
                <a:solidFill>
                  <a:schemeClr val="tx1"/>
                </a:solidFill>
                <a:latin typeface="+mn-lt"/>
              </a:rPr>
              <a:t>Quality Standards:</a:t>
            </a:r>
            <a:br>
              <a:rPr lang="en-US">
                <a:solidFill>
                  <a:schemeClr val="tx1"/>
                </a:solidFill>
              </a:rPr>
            </a:br>
            <a:r>
              <a:rPr lang="en-US">
                <a:solidFill>
                  <a:schemeClr val="tx1"/>
                </a:solidFill>
                <a:latin typeface="+mn-lt"/>
              </a:rPr>
              <a:t>Measurement Guide</a:t>
            </a:r>
          </a:p>
        </p:txBody>
      </p:sp>
      <p:sp>
        <p:nvSpPr>
          <p:cNvPr id="5" name="Content Placeholder 4"/>
          <p:cNvSpPr>
            <a:spLocks noGrp="1"/>
          </p:cNvSpPr>
          <p:nvPr>
            <p:ph idx="4294967295"/>
          </p:nvPr>
        </p:nvSpPr>
        <p:spPr>
          <a:xfrm>
            <a:off x="457200" y="2040123"/>
            <a:ext cx="4438891" cy="3121523"/>
          </a:xfrm>
        </p:spPr>
        <p:txBody>
          <a:bodyPr/>
          <a:lstStyle/>
          <a:p>
            <a:pPr marL="0" indent="0">
              <a:buNone/>
            </a:pPr>
            <a:r>
              <a:rPr lang="en-US" sz="2000">
                <a:latin typeface="+mn-lt"/>
              </a:rPr>
              <a:t>The </a:t>
            </a:r>
            <a:r>
              <a:rPr lang="en-US" sz="2000" b="1">
                <a:latin typeface="+mn-lt"/>
              </a:rPr>
              <a:t>measurement guide </a:t>
            </a:r>
            <a:r>
              <a:rPr lang="en-US" sz="2000">
                <a:latin typeface="+mn-lt"/>
              </a:rPr>
              <a:t>has two dedicated sections:</a:t>
            </a:r>
          </a:p>
          <a:p>
            <a:pPr lvl="0">
              <a:buClr>
                <a:srgbClr val="00B0F0"/>
              </a:buClr>
            </a:pPr>
            <a:r>
              <a:rPr lang="en-US" sz="2000" b="1">
                <a:latin typeface="+mn-lt"/>
              </a:rPr>
              <a:t>Local measurement:</a:t>
            </a:r>
            <a:r>
              <a:rPr lang="en-US" sz="2000">
                <a:latin typeface="+mn-lt"/>
              </a:rPr>
              <a:t> what you can do to assess the quality of care that you provide locally</a:t>
            </a:r>
          </a:p>
          <a:p>
            <a:pPr lvl="0">
              <a:buClr>
                <a:srgbClr val="00B0F0"/>
              </a:buClr>
            </a:pPr>
            <a:r>
              <a:rPr lang="en-US" sz="2000" b="1">
                <a:latin typeface="+mn-lt"/>
              </a:rPr>
              <a:t>Provincial measurement:</a:t>
            </a:r>
            <a:r>
              <a:rPr lang="en-US" sz="2000">
                <a:latin typeface="+mn-lt"/>
              </a:rPr>
              <a:t> how we can measure the success of the quality standard on a provincial level</a:t>
            </a:r>
          </a:p>
          <a:p>
            <a:pPr marL="0" indent="0">
              <a:buNone/>
            </a:pPr>
            <a:endParaRPr lang="en-US" sz="1800"/>
          </a:p>
        </p:txBody>
      </p:sp>
      <p:pic>
        <p:nvPicPr>
          <p:cNvPr id="6" name="Picture 5">
            <a:extLst>
              <a:ext uri="{FF2B5EF4-FFF2-40B4-BE49-F238E27FC236}">
                <a16:creationId xmlns:a16="http://schemas.microsoft.com/office/drawing/2014/main" id="{A20FD925-6FA6-469E-83C2-A82D5EAD7AFB}"/>
              </a:ext>
            </a:extLst>
          </p:cNvPr>
          <p:cNvPicPr>
            <a:picLocks noChangeAspect="1"/>
          </p:cNvPicPr>
          <p:nvPr/>
        </p:nvPicPr>
        <p:blipFill>
          <a:blip r:embed="rId4"/>
          <a:stretch>
            <a:fillRect/>
          </a:stretch>
        </p:blipFill>
        <p:spPr>
          <a:xfrm>
            <a:off x="5198244" y="1440547"/>
            <a:ext cx="3482459" cy="4477446"/>
          </a:xfrm>
          <a:prstGeom prst="rect">
            <a:avLst/>
          </a:prstGeom>
          <a:effectLst>
            <a:outerShdw blurRad="63500" sx="102000" sy="102000" algn="ctr" rotWithShape="0">
              <a:prstClr val="black">
                <a:alpha val="40000"/>
              </a:prstClr>
            </a:outerShdw>
          </a:effectLst>
        </p:spPr>
      </p:pic>
    </p:spTree>
    <p:custDataLst>
      <p:tags r:id="rId1"/>
    </p:custDataLst>
    <p:extLst>
      <p:ext uri="{BB962C8B-B14F-4D97-AF65-F5344CB8AC3E}">
        <p14:creationId xmlns:p14="http://schemas.microsoft.com/office/powerpoint/2010/main" val="40878284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5588"/>
            <a:ext cx="8244584" cy="1165909"/>
          </a:xfrm>
        </p:spPr>
        <p:txBody>
          <a:bodyPr/>
          <a:lstStyle/>
          <a:p>
            <a:r>
              <a:rPr lang="en-US" sz="2400" b="0">
                <a:solidFill>
                  <a:schemeClr val="tx1"/>
                </a:solidFill>
                <a:latin typeface="+mn-lt"/>
              </a:rPr>
              <a:t>Quality Standards:</a:t>
            </a:r>
            <a:br>
              <a:rPr lang="en-US">
                <a:solidFill>
                  <a:schemeClr val="tx1"/>
                </a:solidFill>
                <a:highlight>
                  <a:srgbClr val="FFFF00"/>
                </a:highlight>
              </a:rPr>
            </a:br>
            <a:r>
              <a:rPr lang="en-US">
                <a:solidFill>
                  <a:schemeClr val="tx1"/>
                </a:solidFill>
                <a:latin typeface="+mn-lt"/>
              </a:rPr>
              <a:t>Data Tables</a:t>
            </a:r>
          </a:p>
        </p:txBody>
      </p:sp>
      <p:sp>
        <p:nvSpPr>
          <p:cNvPr id="5" name="Content Placeholder 4"/>
          <p:cNvSpPr>
            <a:spLocks noGrp="1"/>
          </p:cNvSpPr>
          <p:nvPr>
            <p:ph idx="4294967295"/>
          </p:nvPr>
        </p:nvSpPr>
        <p:spPr>
          <a:xfrm>
            <a:off x="306281" y="1868238"/>
            <a:ext cx="4068771" cy="3715816"/>
          </a:xfrm>
        </p:spPr>
        <p:txBody>
          <a:bodyPr/>
          <a:lstStyle/>
          <a:p>
            <a:pPr marL="0" indent="0">
              <a:buNone/>
            </a:pPr>
            <a:r>
              <a:rPr lang="en-US" sz="2000" b="1">
                <a:latin typeface="+mn-lt"/>
              </a:rPr>
              <a:t>Data tables </a:t>
            </a:r>
            <a:r>
              <a:rPr lang="en-CA" sz="2000">
                <a:latin typeface="+mn-lt"/>
              </a:rPr>
              <a:t>can be used to examine variations in indicator results across the province. They include data on key indicators:</a:t>
            </a:r>
          </a:p>
          <a:p>
            <a:pPr>
              <a:buClr>
                <a:srgbClr val="00B2E3"/>
              </a:buClr>
              <a:buFont typeface="Arial" panose="020B0604020202020204" pitchFamily="34" charset="0"/>
              <a:buChar char="•"/>
            </a:pPr>
            <a:r>
              <a:rPr lang="en-CA" sz="2000">
                <a:latin typeface="+mn-lt"/>
              </a:rPr>
              <a:t>Over time for Ontario</a:t>
            </a:r>
          </a:p>
          <a:p>
            <a:pPr>
              <a:buClr>
                <a:srgbClr val="00B2E3"/>
              </a:buClr>
              <a:buFont typeface="Arial" panose="020B0604020202020204" pitchFamily="34" charset="0"/>
              <a:buChar char="•"/>
            </a:pPr>
            <a:r>
              <a:rPr lang="en-CA" sz="2000">
                <a:latin typeface="+mn-lt"/>
              </a:rPr>
              <a:t>Across regions in Ontario</a:t>
            </a:r>
          </a:p>
          <a:p>
            <a:pPr>
              <a:buClr>
                <a:srgbClr val="00B2E3"/>
              </a:buClr>
              <a:buFont typeface="Arial" panose="020B0604020202020204" pitchFamily="34" charset="0"/>
              <a:buChar char="•"/>
            </a:pPr>
            <a:r>
              <a:rPr lang="en-CA" sz="2000">
                <a:latin typeface="+mn-lt"/>
              </a:rPr>
              <a:t>For specific measures of equity (age, rurality, and household income)</a:t>
            </a:r>
            <a:endParaRPr lang="en-US" sz="2000">
              <a:latin typeface="+mn-lt"/>
            </a:endParaRPr>
          </a:p>
        </p:txBody>
      </p:sp>
      <p:pic>
        <p:nvPicPr>
          <p:cNvPr id="8" name="Picture 7">
            <a:extLst>
              <a:ext uri="{FF2B5EF4-FFF2-40B4-BE49-F238E27FC236}">
                <a16:creationId xmlns:a16="http://schemas.microsoft.com/office/drawing/2014/main" id="{6D49409E-F953-4BE0-A921-428DD002A271}"/>
              </a:ext>
            </a:extLst>
          </p:cNvPr>
          <p:cNvPicPr>
            <a:picLocks noChangeAspect="1"/>
          </p:cNvPicPr>
          <p:nvPr/>
        </p:nvPicPr>
        <p:blipFill>
          <a:blip r:embed="rId4"/>
          <a:stretch>
            <a:fillRect/>
          </a:stretch>
        </p:blipFill>
        <p:spPr>
          <a:xfrm>
            <a:off x="4496521" y="1728219"/>
            <a:ext cx="4341198" cy="3724585"/>
          </a:xfrm>
          <a:prstGeom prst="rect">
            <a:avLst/>
          </a:prstGeom>
          <a:effectLst>
            <a:outerShdw blurRad="63500" sx="102000" sy="102000" algn="ctr" rotWithShape="0">
              <a:prstClr val="black">
                <a:alpha val="40000"/>
              </a:prstClr>
            </a:outerShdw>
          </a:effectLst>
        </p:spPr>
      </p:pic>
    </p:spTree>
    <p:custDataLst>
      <p:tags r:id="rId1"/>
    </p:custDataLst>
    <p:extLst>
      <p:ext uri="{BB962C8B-B14F-4D97-AF65-F5344CB8AC3E}">
        <p14:creationId xmlns:p14="http://schemas.microsoft.com/office/powerpoint/2010/main" val="39401481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8410E86-D30A-6A45-AB50-2CB9CE93C28B}"/>
              </a:ext>
            </a:extLst>
          </p:cNvPr>
          <p:cNvSpPr txBox="1">
            <a:spLocks/>
          </p:cNvSpPr>
          <p:nvPr/>
        </p:nvSpPr>
        <p:spPr bwMode="auto">
          <a:xfrm>
            <a:off x="362915" y="1459239"/>
            <a:ext cx="8828585" cy="19697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4000" b="1" cap="none">
                <a:solidFill>
                  <a:srgbClr val="FFFFFF"/>
                </a:solidFill>
                <a:latin typeface="Arial"/>
                <a:ea typeface="MS PGothic" panose="020B0600070205080204" pitchFamily="34" charset="-128"/>
                <a:cs typeface="Arial"/>
              </a:defRPr>
            </a:lvl1pPr>
            <a:lvl2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a:lstStyle>
          <a:p>
            <a:pPr defTabSz="914400"/>
            <a:r>
              <a:rPr lang="en-US" sz="4400" u="none" kern="0">
                <a:solidFill>
                  <a:schemeClr val="tx1"/>
                </a:solidFill>
                <a:latin typeface="+mn-lt"/>
              </a:rPr>
              <a:t>Why </a:t>
            </a:r>
            <a:r>
              <a:rPr lang="en-CA" sz="4400" u="none" kern="0">
                <a:solidFill>
                  <a:schemeClr val="tx1"/>
                </a:solidFill>
                <a:latin typeface="+mn-lt"/>
              </a:rPr>
              <a:t>Do We Need a </a:t>
            </a:r>
            <a:br>
              <a:rPr lang="en-CA" sz="4400" u="none" kern="0">
                <a:solidFill>
                  <a:schemeClr val="tx1"/>
                </a:solidFill>
                <a:latin typeface="+mn-lt"/>
              </a:rPr>
            </a:br>
            <a:r>
              <a:rPr lang="en-CA" sz="4400" u="none" kern="0">
                <a:solidFill>
                  <a:schemeClr val="tx1"/>
                </a:solidFill>
                <a:latin typeface="+mn-lt"/>
              </a:rPr>
              <a:t>Quality Standard for </a:t>
            </a:r>
            <a:br>
              <a:rPr lang="en-CA" sz="4400" u="none" kern="0">
                <a:solidFill>
                  <a:schemeClr val="tx1"/>
                </a:solidFill>
                <a:latin typeface="+mn-lt"/>
              </a:rPr>
            </a:br>
            <a:r>
              <a:rPr lang="en-CA" sz="4400" u="none" kern="0">
                <a:solidFill>
                  <a:schemeClr val="tx1"/>
                </a:solidFill>
                <a:latin typeface="+mn-lt"/>
              </a:rPr>
              <a:t>Diabetes in Pregnancy? </a:t>
            </a:r>
            <a:br>
              <a:rPr lang="en-US" sz="4400" u="none" kern="0">
                <a:solidFill>
                  <a:schemeClr val="tx1"/>
                </a:solidFill>
                <a:latin typeface="+mn-lt"/>
              </a:rPr>
            </a:br>
            <a:endParaRPr lang="en-US" sz="4400" u="none" kern="0">
              <a:solidFill>
                <a:schemeClr val="tx1"/>
              </a:solidFill>
              <a:latin typeface="+mn-lt"/>
            </a:endParaRPr>
          </a:p>
        </p:txBody>
      </p:sp>
      <p:cxnSp>
        <p:nvCxnSpPr>
          <p:cNvPr id="6" name="Straight Connector 5">
            <a:extLst>
              <a:ext uri="{FF2B5EF4-FFF2-40B4-BE49-F238E27FC236}">
                <a16:creationId xmlns:a16="http://schemas.microsoft.com/office/drawing/2014/main" id="{74DFD7D8-A131-C947-B962-8FC553DFBBB6}"/>
              </a:ext>
            </a:extLst>
          </p:cNvPr>
          <p:cNvCxnSpPr>
            <a:cxnSpLocks/>
          </p:cNvCxnSpPr>
          <p:nvPr/>
        </p:nvCxnSpPr>
        <p:spPr bwMode="auto">
          <a:xfrm>
            <a:off x="464831" y="3630724"/>
            <a:ext cx="5287787" cy="0"/>
          </a:xfrm>
          <a:prstGeom prst="line">
            <a:avLst/>
          </a:prstGeom>
          <a:solidFill>
            <a:srgbClr val="FFFF00"/>
          </a:solidFill>
          <a:ln w="66675" cap="flat" cmpd="sng" algn="ctr">
            <a:solidFill>
              <a:srgbClr val="F15A22"/>
            </a:solidFill>
            <a:prstDash val="solid"/>
            <a:round/>
            <a:headEnd type="none" w="med" len="med"/>
            <a:tailEnd type="none" w="med" len="med"/>
          </a:ln>
          <a:effectLst/>
        </p:spPr>
      </p:cxnSp>
      <p:sp>
        <p:nvSpPr>
          <p:cNvPr id="2" name="TextBox 1">
            <a:extLst>
              <a:ext uri="{FF2B5EF4-FFF2-40B4-BE49-F238E27FC236}">
                <a16:creationId xmlns:a16="http://schemas.microsoft.com/office/drawing/2014/main" id="{34BD4DCD-276E-4BD5-B8F5-F95D77E1217F}"/>
              </a:ext>
            </a:extLst>
          </p:cNvPr>
          <p:cNvSpPr txBox="1"/>
          <p:nvPr/>
        </p:nvSpPr>
        <p:spPr>
          <a:xfrm>
            <a:off x="-136" y="6204506"/>
            <a:ext cx="8395991" cy="646331"/>
          </a:xfrm>
          <a:prstGeom prst="rect">
            <a:avLst/>
          </a:prstGeom>
          <a:noFill/>
        </p:spPr>
        <p:txBody>
          <a:bodyPr wrap="square" rtlCol="0">
            <a:spAutoFit/>
          </a:bodyPr>
          <a:lstStyle/>
          <a:p>
            <a:r>
              <a:rPr lang="en-CA" sz="1200" u="none">
                <a:latin typeface="+mn-lt"/>
              </a:rPr>
              <a:t>Note: Indicator data for the quality standard presented in slides 14 to 17 are preliminary rates and are not adjusted for factors other than age (e.g., complications/conditions) that an individual in the cohort may have. Refer to our accompanying measurement guide for technical specifications, such as inclusion and exclusion criteria.</a:t>
            </a:r>
            <a:endParaRPr lang="en-US" sz="1200" u="none">
              <a:latin typeface="+mn-lt"/>
            </a:endParaRPr>
          </a:p>
        </p:txBody>
      </p:sp>
    </p:spTree>
    <p:custDataLst>
      <p:tags r:id="rId1"/>
    </p:custDataLst>
    <p:extLst>
      <p:ext uri="{BB962C8B-B14F-4D97-AF65-F5344CB8AC3E}">
        <p14:creationId xmlns:p14="http://schemas.microsoft.com/office/powerpoint/2010/main" val="25771718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ECC201F-AE96-48D5-A2AD-1DFBA0D03B96}"/>
              </a:ext>
            </a:extLst>
          </p:cNvPr>
          <p:cNvSpPr txBox="1"/>
          <p:nvPr/>
        </p:nvSpPr>
        <p:spPr>
          <a:xfrm>
            <a:off x="505112" y="3819960"/>
            <a:ext cx="8133776" cy="2308324"/>
          </a:xfrm>
          <a:prstGeom prst="rect">
            <a:avLst/>
          </a:prstGeom>
          <a:noFill/>
          <a:ln w="38100" cap="rnd">
            <a:solidFill>
              <a:schemeClr val="bg1"/>
            </a:solidFill>
            <a:prstDash val="sysDot"/>
          </a:ln>
        </p:spPr>
        <p:txBody>
          <a:bodyPr wrap="square" rtlCol="0" anchor="t">
            <a:spAutoFit/>
          </a:bodyPr>
          <a:lstStyle/>
          <a:p>
            <a:pPr algn="ctr"/>
            <a:r>
              <a:rPr lang="en-CA" sz="2400" b="1" u="none">
                <a:latin typeface="+mn-lt"/>
                <a:ea typeface="MS PGothic"/>
                <a:cs typeface="Arial"/>
              </a:rPr>
              <a:t>Among pregnant people in Ontario in 2010, the prevalence of </a:t>
            </a:r>
            <a:r>
              <a:rPr lang="en-CA" sz="2400" b="1" u="none">
                <a:solidFill>
                  <a:srgbClr val="047BC1"/>
                </a:solidFill>
                <a:latin typeface="+mn-lt"/>
                <a:ea typeface="MS PGothic"/>
                <a:cs typeface="Arial"/>
              </a:rPr>
              <a:t>diabetes in pregnancy </a:t>
            </a:r>
            <a:r>
              <a:rPr lang="en-CA" sz="2400" b="1" u="none">
                <a:latin typeface="+mn-lt"/>
                <a:ea typeface="MS PGothic"/>
                <a:cs typeface="Arial"/>
              </a:rPr>
              <a:t>(gestational diabetes or </a:t>
            </a:r>
          </a:p>
          <a:p>
            <a:pPr algn="ctr"/>
            <a:r>
              <a:rPr lang="en-CA" sz="2400" b="1" u="none">
                <a:latin typeface="+mn-lt"/>
                <a:ea typeface="MS PGothic"/>
                <a:cs typeface="Arial"/>
              </a:rPr>
              <a:t>pre-existing diabetes)* was</a:t>
            </a:r>
            <a:r>
              <a:rPr lang="en-CA" sz="2400" b="1" u="none" baseline="30000">
                <a:latin typeface="+mn-lt"/>
                <a:ea typeface="MS PGothic"/>
                <a:cs typeface="Arial"/>
              </a:rPr>
              <a:t>1</a:t>
            </a:r>
            <a:r>
              <a:rPr lang="en-CA" sz="2400" b="1" u="none">
                <a:latin typeface="+mn-lt"/>
                <a:ea typeface="MS PGothic"/>
                <a:cs typeface="Arial"/>
              </a:rPr>
              <a:t>:</a:t>
            </a:r>
          </a:p>
          <a:p>
            <a:pPr marL="342900" indent="-342900" algn="ctr">
              <a:buFont typeface="Arial" panose="020B0604020202020204" pitchFamily="34" charset="0"/>
              <a:buChar char="•"/>
            </a:pPr>
            <a:r>
              <a:rPr lang="en-CA" sz="2400" b="1" u="none">
                <a:latin typeface="+mn-lt"/>
                <a:ea typeface="MS PGothic"/>
                <a:cs typeface="Arial"/>
              </a:rPr>
              <a:t>Almost </a:t>
            </a:r>
            <a:r>
              <a:rPr lang="en-CA" sz="2400" b="1" u="none">
                <a:solidFill>
                  <a:srgbClr val="047BC1"/>
                </a:solidFill>
                <a:latin typeface="+mn-lt"/>
                <a:ea typeface="MS PGothic"/>
                <a:cs typeface="Arial"/>
              </a:rPr>
              <a:t>1 in 10 </a:t>
            </a:r>
            <a:r>
              <a:rPr lang="en-CA" sz="2400" b="1" u="none">
                <a:latin typeface="+mn-lt"/>
                <a:ea typeface="MS PGothic"/>
                <a:cs typeface="Arial"/>
              </a:rPr>
              <a:t>among people </a:t>
            </a:r>
            <a:r>
              <a:rPr lang="en-CA" sz="2400" b="1" u="none">
                <a:solidFill>
                  <a:srgbClr val="047BC1"/>
                </a:solidFill>
                <a:latin typeface="+mn-lt"/>
                <a:ea typeface="MS PGothic"/>
                <a:cs typeface="Arial"/>
              </a:rPr>
              <a:t>age 30 and older</a:t>
            </a:r>
          </a:p>
          <a:p>
            <a:pPr marL="342900" indent="-342900" algn="ctr">
              <a:buFont typeface="Arial" panose="020B0604020202020204" pitchFamily="34" charset="0"/>
              <a:buChar char="•"/>
            </a:pPr>
            <a:r>
              <a:rPr lang="en-CA" sz="2400" b="1" u="none">
                <a:latin typeface="+mn-lt"/>
                <a:ea typeface="MS PGothic"/>
                <a:cs typeface="Arial"/>
              </a:rPr>
              <a:t>Almost </a:t>
            </a:r>
            <a:r>
              <a:rPr lang="en-CA" sz="2400" b="1" u="none">
                <a:solidFill>
                  <a:srgbClr val="047BC1"/>
                </a:solidFill>
                <a:latin typeface="+mn-lt"/>
                <a:ea typeface="MS PGothic"/>
                <a:cs typeface="Arial"/>
              </a:rPr>
              <a:t>1 in 20 </a:t>
            </a:r>
            <a:r>
              <a:rPr lang="en-CA" sz="2400" b="1" u="none">
                <a:latin typeface="+mn-lt"/>
                <a:ea typeface="MS PGothic"/>
                <a:cs typeface="Arial"/>
              </a:rPr>
              <a:t>among people </a:t>
            </a:r>
            <a:r>
              <a:rPr lang="en-CA" sz="2400" b="1" u="none">
                <a:solidFill>
                  <a:srgbClr val="047BC1"/>
                </a:solidFill>
                <a:latin typeface="+mn-lt"/>
                <a:ea typeface="MS PGothic"/>
                <a:cs typeface="Arial"/>
              </a:rPr>
              <a:t>age 15-29</a:t>
            </a:r>
          </a:p>
          <a:p>
            <a:pPr algn="ctr"/>
            <a:endParaRPr lang="en-US" sz="2400" u="none"/>
          </a:p>
        </p:txBody>
      </p:sp>
      <p:sp>
        <p:nvSpPr>
          <p:cNvPr id="6" name="Rectangle 5">
            <a:extLst>
              <a:ext uri="{FF2B5EF4-FFF2-40B4-BE49-F238E27FC236}">
                <a16:creationId xmlns:a16="http://schemas.microsoft.com/office/drawing/2014/main" id="{56F42EF2-4D3E-4D6E-B1EB-36720EF18F39}"/>
              </a:ext>
            </a:extLst>
          </p:cNvPr>
          <p:cNvSpPr/>
          <p:nvPr/>
        </p:nvSpPr>
        <p:spPr>
          <a:xfrm>
            <a:off x="90153" y="5993369"/>
            <a:ext cx="8470256" cy="871008"/>
          </a:xfrm>
          <a:prstGeom prst="rect">
            <a:avLst/>
          </a:prstGeom>
        </p:spPr>
        <p:txBody>
          <a:bodyPr wrap="square">
            <a:spAutoFit/>
          </a:bodyPr>
          <a:lstStyle/>
          <a:p>
            <a:pPr lvl="0" eaLnBrk="0" hangingPunct="0">
              <a:spcBef>
                <a:spcPct val="30000"/>
              </a:spcBef>
              <a:defRPr/>
            </a:pPr>
            <a:r>
              <a:rPr lang="en-CA" sz="1100" u="none">
                <a:latin typeface="+mn-lt"/>
                <a:cs typeface="ＭＳ Ｐゴシック" pitchFamily="68" charset="-128"/>
              </a:rPr>
              <a:t>*Gestational diabetes is diabetes diagnosed in pregnancy; pre-existing diabetes is type 1 or type 2 diabetes diagnosed before pregnancy. </a:t>
            </a:r>
          </a:p>
          <a:p>
            <a:pPr lvl="0" eaLnBrk="0" hangingPunct="0">
              <a:spcBef>
                <a:spcPct val="30000"/>
              </a:spcBef>
              <a:defRPr/>
            </a:pPr>
            <a:r>
              <a:rPr lang="en-CA" sz="1100" u="none">
                <a:latin typeface="+mn-lt"/>
                <a:cs typeface="ＭＳ Ｐゴシック" pitchFamily="68" charset="-128"/>
              </a:rPr>
              <a:t>Most cases were gestational diabetes. Rates are age-adjusted.</a:t>
            </a:r>
          </a:p>
          <a:p>
            <a:pPr lvl="0" eaLnBrk="0" hangingPunct="0">
              <a:spcBef>
                <a:spcPct val="30000"/>
              </a:spcBef>
              <a:defRPr/>
            </a:pPr>
            <a:r>
              <a:rPr lang="en-CA" sz="1100" u="none" baseline="30000">
                <a:latin typeface="+mn-lt"/>
                <a:cs typeface="ＭＳ Ｐゴシック" pitchFamily="68" charset="-128"/>
              </a:rPr>
              <a:t>1</a:t>
            </a:r>
            <a:r>
              <a:rPr lang="en-CA" sz="1100" u="none">
                <a:latin typeface="+mn-lt"/>
                <a:cs typeface="ＭＳ Ｐゴシック" pitchFamily="68" charset="-128"/>
              </a:rPr>
              <a:t>Feig DS, </a:t>
            </a:r>
            <a:r>
              <a:rPr lang="en-CA" sz="1100" u="none" err="1">
                <a:latin typeface="+mn-lt"/>
                <a:cs typeface="ＭＳ Ｐゴシック" pitchFamily="68" charset="-128"/>
              </a:rPr>
              <a:t>Hwee</a:t>
            </a:r>
            <a:r>
              <a:rPr lang="en-CA" sz="1100" u="none">
                <a:latin typeface="+mn-lt"/>
                <a:cs typeface="ＭＳ Ｐゴシック" pitchFamily="68" charset="-128"/>
              </a:rPr>
              <a:t> J, Shah BR, Booth GL, Bierman AS, Lipscombe LL. Trends in incidence of diabetes in pregnancy and serious perinatal outcomes: a large, population-based study in Ontario, Canada, 1996–2010. Diabetes Care. 2014;37(6):1590-1596.</a:t>
            </a:r>
          </a:p>
        </p:txBody>
      </p:sp>
      <p:grpSp>
        <p:nvGrpSpPr>
          <p:cNvPr id="22" name="Group 21">
            <a:extLst>
              <a:ext uri="{FF2B5EF4-FFF2-40B4-BE49-F238E27FC236}">
                <a16:creationId xmlns:a16="http://schemas.microsoft.com/office/drawing/2014/main" id="{FC1FA9E6-E5E0-415C-A6B6-D3AD667C3D2D}"/>
              </a:ext>
            </a:extLst>
          </p:cNvPr>
          <p:cNvGrpSpPr/>
          <p:nvPr/>
        </p:nvGrpSpPr>
        <p:grpSpPr>
          <a:xfrm>
            <a:off x="2942276" y="514001"/>
            <a:ext cx="3767283" cy="3202971"/>
            <a:chOff x="2942276" y="514001"/>
            <a:chExt cx="3767283" cy="3202971"/>
          </a:xfrm>
        </p:grpSpPr>
        <p:pic>
          <p:nvPicPr>
            <p:cNvPr id="9" name="Picture 8" descr="A picture containing light&#10;&#10;Description automatically generated">
              <a:extLst>
                <a:ext uri="{FF2B5EF4-FFF2-40B4-BE49-F238E27FC236}">
                  <a16:creationId xmlns:a16="http://schemas.microsoft.com/office/drawing/2014/main" id="{C6D92E2B-1676-44E3-8A0A-4DE9F0984B8E}"/>
                </a:ext>
              </a:extLst>
            </p:cNvPr>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6600"/>
                      </a14:imgEffect>
                      <a14:imgEffect>
                        <a14:saturation sat="194000"/>
                      </a14:imgEffect>
                    </a14:imgLayer>
                  </a14:imgProps>
                </a:ext>
              </a:extLst>
            </a:blip>
            <a:srcRect l="28485" t="14610" r="24068" b="16125"/>
            <a:stretch/>
          </p:blipFill>
          <p:spPr>
            <a:xfrm>
              <a:off x="2942276" y="514001"/>
              <a:ext cx="2194036" cy="3202971"/>
            </a:xfrm>
            <a:prstGeom prst="rect">
              <a:avLst/>
            </a:prstGeom>
            <a:noFill/>
          </p:spPr>
        </p:pic>
        <p:sp>
          <p:nvSpPr>
            <p:cNvPr id="16" name="Oval 15">
              <a:extLst>
                <a:ext uri="{FF2B5EF4-FFF2-40B4-BE49-F238E27FC236}">
                  <a16:creationId xmlns:a16="http://schemas.microsoft.com/office/drawing/2014/main" id="{2B53870A-65E2-4366-99C9-0666ED947922}"/>
                </a:ext>
              </a:extLst>
            </p:cNvPr>
            <p:cNvSpPr/>
            <p:nvPr/>
          </p:nvSpPr>
          <p:spPr bwMode="auto">
            <a:xfrm>
              <a:off x="5206717" y="1776195"/>
              <a:ext cx="1502842" cy="1477646"/>
            </a:xfrm>
            <a:prstGeom prst="ellipse">
              <a:avLst/>
            </a:prstGeom>
            <a:noFill/>
            <a:ln w="9525" cap="flat" cmpd="sng" algn="ctr">
              <a:solidFill>
                <a:srgbClr val="047BC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effectLst/>
                <a:latin typeface="Arial" charset="0"/>
                <a:ea typeface="ＭＳ Ｐゴシック" pitchFamily="68" charset="-128"/>
              </a:endParaRPr>
            </a:p>
          </p:txBody>
        </p:sp>
        <p:pic>
          <p:nvPicPr>
            <p:cNvPr id="21" name="Picture 20" descr="Icon&#10;&#10;Description automatically generated">
              <a:extLst>
                <a:ext uri="{FF2B5EF4-FFF2-40B4-BE49-F238E27FC236}">
                  <a16:creationId xmlns:a16="http://schemas.microsoft.com/office/drawing/2014/main" id="{38F1F492-1930-4764-8974-662B981AB5F9}"/>
                </a:ext>
              </a:extLst>
            </p:cNvPr>
            <p:cNvPicPr>
              <a:picLocks noChangeAspect="1"/>
            </p:cNvPicPr>
            <p:nvPr/>
          </p:nvPicPr>
          <p:blipFill rotWithShape="1">
            <a:blip r:embed="rId5"/>
            <a:srcRect l="13164" t="13507" r="12204" b="13237"/>
            <a:stretch/>
          </p:blipFill>
          <p:spPr>
            <a:xfrm>
              <a:off x="5374747" y="2061737"/>
              <a:ext cx="1049804" cy="1030445"/>
            </a:xfrm>
            <a:prstGeom prst="rect">
              <a:avLst/>
            </a:prstGeom>
          </p:spPr>
        </p:pic>
      </p:grpSp>
    </p:spTree>
    <p:extLst>
      <p:ext uri="{BB962C8B-B14F-4D97-AF65-F5344CB8AC3E}">
        <p14:creationId xmlns:p14="http://schemas.microsoft.com/office/powerpoint/2010/main" val="6447065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E289A-A8C5-4247-A39A-237A00E11F76}"/>
              </a:ext>
            </a:extLst>
          </p:cNvPr>
          <p:cNvSpPr>
            <a:spLocks noGrp="1"/>
          </p:cNvSpPr>
          <p:nvPr>
            <p:ph type="title"/>
          </p:nvPr>
        </p:nvSpPr>
        <p:spPr>
          <a:xfrm>
            <a:off x="4219680" y="974988"/>
            <a:ext cx="4574753" cy="4301543"/>
          </a:xfrm>
        </p:spPr>
        <p:txBody>
          <a:bodyPr/>
          <a:lstStyle/>
          <a:p>
            <a:r>
              <a:rPr lang="en-US" sz="2800">
                <a:solidFill>
                  <a:schemeClr val="tx1"/>
                </a:solidFill>
                <a:latin typeface="+mn-lt"/>
              </a:rPr>
              <a:t>People with </a:t>
            </a:r>
            <a:r>
              <a:rPr lang="en-US" sz="2800">
                <a:solidFill>
                  <a:srgbClr val="047BC1"/>
                </a:solidFill>
                <a:latin typeface="+mn-lt"/>
              </a:rPr>
              <a:t>diabetes in pregnancy have higher rates of pregnancy complications </a:t>
            </a:r>
            <a:r>
              <a:rPr lang="en-US" sz="2800">
                <a:solidFill>
                  <a:schemeClr val="tx1"/>
                </a:solidFill>
                <a:latin typeface="+mn-lt"/>
              </a:rPr>
              <a:t>– including various maternal and perinatal outcomes – compared with the general population.</a:t>
            </a:r>
            <a:r>
              <a:rPr lang="en-US" sz="2800" baseline="30000">
                <a:solidFill>
                  <a:schemeClr val="tx1"/>
                </a:solidFill>
                <a:latin typeface="+mn-lt"/>
              </a:rPr>
              <a:t>1,2</a:t>
            </a:r>
            <a:endParaRPr lang="en-US" sz="2800">
              <a:solidFill>
                <a:schemeClr val="tx1"/>
              </a:solidFill>
              <a:latin typeface="+mn-lt"/>
            </a:endParaRPr>
          </a:p>
        </p:txBody>
      </p:sp>
      <p:sp>
        <p:nvSpPr>
          <p:cNvPr id="10" name="Rectangle 9">
            <a:extLst>
              <a:ext uri="{FF2B5EF4-FFF2-40B4-BE49-F238E27FC236}">
                <a16:creationId xmlns:a16="http://schemas.microsoft.com/office/drawing/2014/main" id="{858F1069-3EEE-4971-9CC7-C006DB9A7F13}"/>
              </a:ext>
            </a:extLst>
          </p:cNvPr>
          <p:cNvSpPr/>
          <p:nvPr/>
        </p:nvSpPr>
        <p:spPr>
          <a:xfrm>
            <a:off x="4355" y="6035476"/>
            <a:ext cx="8364344" cy="820225"/>
          </a:xfrm>
          <a:prstGeom prst="rect">
            <a:avLst/>
          </a:prstGeom>
        </p:spPr>
        <p:txBody>
          <a:bodyPr wrap="square">
            <a:spAutoFit/>
          </a:bodyPr>
          <a:lstStyle/>
          <a:p>
            <a:pPr lvl="0" eaLnBrk="0" hangingPunct="0">
              <a:spcBef>
                <a:spcPct val="30000"/>
              </a:spcBef>
              <a:defRPr/>
            </a:pPr>
            <a:r>
              <a:rPr lang="en-CA" sz="1100" u="none" baseline="30000">
                <a:latin typeface="+mn-lt"/>
                <a:cs typeface="ＭＳ Ｐゴシック" pitchFamily="68" charset="-128"/>
              </a:rPr>
              <a:t>1</a:t>
            </a:r>
            <a:r>
              <a:rPr lang="en-CA" sz="1100" u="none">
                <a:latin typeface="+mn-lt"/>
                <a:cs typeface="ＭＳ Ｐゴシック" pitchFamily="68" charset="-128"/>
              </a:rPr>
              <a:t>Feig DS, </a:t>
            </a:r>
            <a:r>
              <a:rPr lang="en-CA" sz="1100" u="none" err="1">
                <a:latin typeface="+mn-lt"/>
                <a:cs typeface="ＭＳ Ｐゴシック" pitchFamily="68" charset="-128"/>
              </a:rPr>
              <a:t>Hwee</a:t>
            </a:r>
            <a:r>
              <a:rPr lang="en-CA" sz="1100" u="none">
                <a:latin typeface="+mn-lt"/>
                <a:cs typeface="ＭＳ Ｐゴシック" pitchFamily="68" charset="-128"/>
              </a:rPr>
              <a:t> J, Shah BR, Booth GL, Bierman AS, Lipscombe LL. Trends in incidence of diabetes in pregnancy and serious perinatal outcomes: a large, population-based study in Ontario, Canada, 1996–2010. Diabetes Care. 2014;37(6):1590-1596.</a:t>
            </a:r>
          </a:p>
          <a:p>
            <a:pPr lvl="0" eaLnBrk="0" hangingPunct="0">
              <a:spcBef>
                <a:spcPct val="30000"/>
              </a:spcBef>
              <a:defRPr/>
            </a:pPr>
            <a:r>
              <a:rPr lang="en-CA" sz="1100" u="none" baseline="30000">
                <a:latin typeface="+mn-lt"/>
                <a:cs typeface="ＭＳ Ｐゴシック" pitchFamily="68" charset="-128"/>
              </a:rPr>
              <a:t>2</a:t>
            </a:r>
            <a:r>
              <a:rPr lang="en-CA" sz="1100" u="none">
                <a:latin typeface="+mn-lt"/>
                <a:cs typeface="ＭＳ Ｐゴシック" pitchFamily="68" charset="-128"/>
              </a:rPr>
              <a:t>Diabetes Canada Clinical Practice Guidelines Expert Committee. Diabetes Canada 2018 Clinical practice guidelines for the prevention and management of diabetes in Canada. Can J Diabetes. 2018;42(Suppl 1):S1-S325.</a:t>
            </a:r>
          </a:p>
        </p:txBody>
      </p:sp>
      <p:grpSp>
        <p:nvGrpSpPr>
          <p:cNvPr id="13" name="Group 12">
            <a:extLst>
              <a:ext uri="{FF2B5EF4-FFF2-40B4-BE49-F238E27FC236}">
                <a16:creationId xmlns:a16="http://schemas.microsoft.com/office/drawing/2014/main" id="{B74D0A7E-2F19-4C0F-B273-D3F67C68869D}"/>
              </a:ext>
            </a:extLst>
          </p:cNvPr>
          <p:cNvGrpSpPr/>
          <p:nvPr/>
        </p:nvGrpSpPr>
        <p:grpSpPr>
          <a:xfrm>
            <a:off x="476351" y="1157246"/>
            <a:ext cx="3133750" cy="3913515"/>
            <a:chOff x="595102" y="1074121"/>
            <a:chExt cx="3216877" cy="4103276"/>
          </a:xfrm>
        </p:grpSpPr>
        <p:cxnSp>
          <p:nvCxnSpPr>
            <p:cNvPr id="15" name="Straight Connector 14">
              <a:extLst>
                <a:ext uri="{FF2B5EF4-FFF2-40B4-BE49-F238E27FC236}">
                  <a16:creationId xmlns:a16="http://schemas.microsoft.com/office/drawing/2014/main" id="{030131DF-1F80-48EC-8633-3088B0DAAC0A}"/>
                </a:ext>
              </a:extLst>
            </p:cNvPr>
            <p:cNvCxnSpPr/>
            <p:nvPr/>
          </p:nvCxnSpPr>
          <p:spPr bwMode="auto">
            <a:xfrm flipV="1">
              <a:off x="3305836" y="3429000"/>
              <a:ext cx="506143" cy="287977"/>
            </a:xfrm>
            <a:prstGeom prst="line">
              <a:avLst/>
            </a:prstGeom>
            <a:solidFill>
              <a:srgbClr val="FFFF00"/>
            </a:solidFill>
            <a:ln w="9525" cap="flat" cmpd="sng" algn="ctr">
              <a:noFill/>
              <a:prstDash val="solid"/>
              <a:round/>
              <a:headEnd type="none" w="med" len="med"/>
              <a:tailEnd type="none" w="med" len="med"/>
            </a:ln>
            <a:effectLst/>
          </p:spPr>
        </p:cxnSp>
        <p:pic>
          <p:nvPicPr>
            <p:cNvPr id="4" name="Picture 3" descr="Icon&#10;&#10;Description automatically generated with medium confidence">
              <a:extLst>
                <a:ext uri="{FF2B5EF4-FFF2-40B4-BE49-F238E27FC236}">
                  <a16:creationId xmlns:a16="http://schemas.microsoft.com/office/drawing/2014/main" id="{6851E1A6-14EF-4165-AFCE-7AC1EFFB73FE}"/>
                </a:ext>
              </a:extLst>
            </p:cNvPr>
            <p:cNvPicPr>
              <a:picLocks noChangeAspect="1"/>
            </p:cNvPicPr>
            <p:nvPr/>
          </p:nvPicPr>
          <p:blipFill rotWithShape="1">
            <a:blip r:embed="rId2"/>
            <a:srcRect l="26277" t="17610" r="27836" b="16017"/>
            <a:stretch/>
          </p:blipFill>
          <p:spPr>
            <a:xfrm>
              <a:off x="595102" y="1074121"/>
              <a:ext cx="2836867" cy="4103276"/>
            </a:xfrm>
            <a:prstGeom prst="rect">
              <a:avLst/>
            </a:prstGeom>
          </p:spPr>
        </p:pic>
        <p:cxnSp>
          <p:nvCxnSpPr>
            <p:cNvPr id="7" name="Straight Connector 6">
              <a:extLst>
                <a:ext uri="{FF2B5EF4-FFF2-40B4-BE49-F238E27FC236}">
                  <a16:creationId xmlns:a16="http://schemas.microsoft.com/office/drawing/2014/main" id="{9EB5D299-6024-4B37-911E-3867769DF6FC}"/>
                </a:ext>
              </a:extLst>
            </p:cNvPr>
            <p:cNvCxnSpPr>
              <a:cxnSpLocks/>
            </p:cNvCxnSpPr>
            <p:nvPr/>
          </p:nvCxnSpPr>
          <p:spPr bwMode="auto">
            <a:xfrm flipV="1">
              <a:off x="3207282" y="3513946"/>
              <a:ext cx="356259" cy="178130"/>
            </a:xfrm>
            <a:prstGeom prst="line">
              <a:avLst/>
            </a:prstGeom>
            <a:solidFill>
              <a:srgbClr val="FFFF00"/>
            </a:solidFill>
            <a:ln w="9525" cap="flat" cmpd="sng" algn="ctr">
              <a:solidFill>
                <a:srgbClr val="047BC1"/>
              </a:solidFill>
              <a:prstDash val="solid"/>
              <a:round/>
              <a:headEnd type="none" w="med" len="med"/>
              <a:tailEnd type="none" w="med" len="med"/>
            </a:ln>
            <a:effectLst/>
          </p:spPr>
        </p:cxnSp>
        <p:cxnSp>
          <p:nvCxnSpPr>
            <p:cNvPr id="11" name="Straight Connector 10">
              <a:extLst>
                <a:ext uri="{FF2B5EF4-FFF2-40B4-BE49-F238E27FC236}">
                  <a16:creationId xmlns:a16="http://schemas.microsoft.com/office/drawing/2014/main" id="{3D6544DD-C20C-45D3-83A4-B30713949936}"/>
                </a:ext>
              </a:extLst>
            </p:cNvPr>
            <p:cNvCxnSpPr>
              <a:cxnSpLocks/>
            </p:cNvCxnSpPr>
            <p:nvPr/>
          </p:nvCxnSpPr>
          <p:spPr bwMode="auto">
            <a:xfrm>
              <a:off x="3223162" y="3952504"/>
              <a:ext cx="434438" cy="0"/>
            </a:xfrm>
            <a:prstGeom prst="line">
              <a:avLst/>
            </a:prstGeom>
            <a:solidFill>
              <a:srgbClr val="FFFF00"/>
            </a:solidFill>
            <a:ln w="9525" cap="flat" cmpd="sng" algn="ctr">
              <a:solidFill>
                <a:srgbClr val="047BC1"/>
              </a:solidFill>
              <a:prstDash val="solid"/>
              <a:round/>
              <a:headEnd type="none" w="med" len="med"/>
              <a:tailEnd type="none" w="med" len="med"/>
            </a:ln>
            <a:effectLst/>
          </p:spPr>
        </p:cxnSp>
      </p:grpSp>
    </p:spTree>
    <p:extLst>
      <p:ext uri="{BB962C8B-B14F-4D97-AF65-F5344CB8AC3E}">
        <p14:creationId xmlns:p14="http://schemas.microsoft.com/office/powerpoint/2010/main" val="38928528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6F42EF2-4D3E-4D6E-B1EB-36720EF18F39}"/>
              </a:ext>
            </a:extLst>
          </p:cNvPr>
          <p:cNvSpPr/>
          <p:nvPr/>
        </p:nvSpPr>
        <p:spPr>
          <a:xfrm>
            <a:off x="5042" y="5890161"/>
            <a:ext cx="9020086" cy="989502"/>
          </a:xfrm>
          <a:prstGeom prst="rect">
            <a:avLst/>
          </a:prstGeom>
        </p:spPr>
        <p:txBody>
          <a:bodyPr wrap="square">
            <a:spAutoFit/>
          </a:bodyPr>
          <a:lstStyle/>
          <a:p>
            <a:pPr eaLnBrk="0" hangingPunct="0">
              <a:spcBef>
                <a:spcPct val="30000"/>
              </a:spcBef>
              <a:defRPr/>
            </a:pPr>
            <a:r>
              <a:rPr lang="en-US" sz="1100" u="none">
                <a:latin typeface="+mn-lt"/>
                <a:cs typeface="ＭＳ Ｐゴシック" pitchFamily="68" charset="-128"/>
              </a:rPr>
              <a:t>*Data for maternal outcomes include individual rates for pre-eclampsia, operative vaginal delivery, Caesarean section, and third- or fourth-degree lacerations. Rates include only singleton deliveries for all maternal outcomes; the denominator includes all deliveries (vaginal births and Caesarean sections) for all maternal outcomes. </a:t>
            </a:r>
            <a:r>
              <a:rPr lang="en-CA" sz="1100" u="none">
                <a:latin typeface="+mn-lt"/>
                <a:cs typeface="ＭＳ Ｐゴシック" pitchFamily="68" charset="-128"/>
              </a:rPr>
              <a:t>R</a:t>
            </a:r>
            <a:r>
              <a:rPr lang="en-CA" sz="1100" u="none">
                <a:latin typeface="+mn-lt"/>
              </a:rPr>
              <a:t>ates are age-standardized. </a:t>
            </a:r>
            <a:endParaRPr lang="en-CA" sz="1100" u="none">
              <a:latin typeface="+mn-lt"/>
              <a:cs typeface="ＭＳ Ｐゴシック" pitchFamily="68" charset="-128"/>
            </a:endParaRPr>
          </a:p>
          <a:p>
            <a:pPr lvl="0" eaLnBrk="0" hangingPunct="0">
              <a:spcBef>
                <a:spcPct val="30000"/>
              </a:spcBef>
              <a:defRPr/>
            </a:pPr>
            <a:r>
              <a:rPr lang="en-CA" sz="1100" u="none">
                <a:latin typeface="+mn-lt"/>
                <a:cs typeface="ＭＳ Ｐゴシック" pitchFamily="68" charset="-128"/>
              </a:rPr>
              <a:t>Sources: Discharge Abstract Database, Ontario Diabetes Database, Ontario Health Insurance Plan Claims Database, Ontario Mother-Baby linked </a:t>
            </a:r>
            <a:br>
              <a:rPr lang="en-CA" sz="1100" u="none">
                <a:latin typeface="+mn-lt"/>
                <a:cs typeface="ＭＳ Ｐゴシック" pitchFamily="68" charset="-128"/>
              </a:rPr>
            </a:br>
            <a:r>
              <a:rPr lang="en-CA" sz="1100" u="none">
                <a:latin typeface="+mn-lt"/>
                <a:cs typeface="ＭＳ Ｐゴシック" pitchFamily="68" charset="-128"/>
              </a:rPr>
              <a:t>dataset, Registered Persons Database; fiscal year 2018/19, provided by ICES.</a:t>
            </a:r>
            <a:endParaRPr lang="en-CA" sz="1100">
              <a:latin typeface="+mn-lt"/>
            </a:endParaRPr>
          </a:p>
        </p:txBody>
      </p:sp>
      <p:sp>
        <p:nvSpPr>
          <p:cNvPr id="2" name="Rectangle 1">
            <a:extLst>
              <a:ext uri="{FF2B5EF4-FFF2-40B4-BE49-F238E27FC236}">
                <a16:creationId xmlns:a16="http://schemas.microsoft.com/office/drawing/2014/main" id="{54BFD381-6B6B-433F-ACFA-2DD24451CBF3}"/>
              </a:ext>
            </a:extLst>
          </p:cNvPr>
          <p:cNvSpPr/>
          <p:nvPr/>
        </p:nvSpPr>
        <p:spPr>
          <a:xfrm>
            <a:off x="420171" y="1391245"/>
            <a:ext cx="8478800" cy="738664"/>
          </a:xfrm>
          <a:prstGeom prst="rect">
            <a:avLst/>
          </a:prstGeom>
        </p:spPr>
        <p:txBody>
          <a:bodyPr wrap="square">
            <a:spAutoFit/>
          </a:bodyPr>
          <a:lstStyle/>
          <a:p>
            <a:pPr algn="ctr"/>
            <a:r>
              <a:rPr lang="en-US" b="1" u="none">
                <a:solidFill>
                  <a:srgbClr val="000000"/>
                </a:solidFill>
                <a:latin typeface="Calibri" panose="020F0502020204030204" pitchFamily="34" charset="0"/>
              </a:rPr>
              <a:t>Percentage of people with diabetes in pregnancy (pre-existing diabetes or gestational diabetes) who delivered in hospital who had an antepartum or intrapartum outcome, in Ontario, by maternal outcome, </a:t>
            </a:r>
            <a:br>
              <a:rPr lang="en-US" b="1" u="none">
                <a:solidFill>
                  <a:srgbClr val="000000"/>
                </a:solidFill>
                <a:latin typeface="Calibri" panose="020F0502020204030204" pitchFamily="34" charset="0"/>
              </a:rPr>
            </a:br>
            <a:r>
              <a:rPr lang="en-US" b="1" u="none">
                <a:solidFill>
                  <a:srgbClr val="000000"/>
                </a:solidFill>
                <a:latin typeface="Calibri" panose="020F0502020204030204" pitchFamily="34" charset="0"/>
              </a:rPr>
              <a:t>April 2018 to March 2019</a:t>
            </a:r>
            <a:endParaRPr lang="en-CA" b="1"/>
          </a:p>
        </p:txBody>
      </p:sp>
      <p:sp>
        <p:nvSpPr>
          <p:cNvPr id="7" name="TextBox 6">
            <a:extLst>
              <a:ext uri="{FF2B5EF4-FFF2-40B4-BE49-F238E27FC236}">
                <a16:creationId xmlns:a16="http://schemas.microsoft.com/office/drawing/2014/main" id="{BECC201F-AE96-48D5-A2AD-1DFBA0D03B96}"/>
              </a:ext>
            </a:extLst>
          </p:cNvPr>
          <p:cNvSpPr txBox="1"/>
          <p:nvPr/>
        </p:nvSpPr>
        <p:spPr>
          <a:xfrm>
            <a:off x="408151" y="247207"/>
            <a:ext cx="8130208" cy="1015663"/>
          </a:xfrm>
          <a:prstGeom prst="rect">
            <a:avLst/>
          </a:prstGeom>
          <a:noFill/>
          <a:ln w="38100" cap="rnd">
            <a:solidFill>
              <a:schemeClr val="bg1"/>
            </a:solidFill>
            <a:prstDash val="sysDot"/>
          </a:ln>
        </p:spPr>
        <p:txBody>
          <a:bodyPr wrap="square" rtlCol="0">
            <a:spAutoFit/>
          </a:bodyPr>
          <a:lstStyle/>
          <a:p>
            <a:r>
              <a:rPr lang="en-CA" sz="2000" b="1" u="none">
                <a:latin typeface="+mn-lt"/>
              </a:rPr>
              <a:t>Rates of individual maternal outcomes* in Ontario ranged from:</a:t>
            </a:r>
          </a:p>
          <a:p>
            <a:pPr marL="342900" indent="-342900">
              <a:buFont typeface="Arial" panose="020B0604020202020204" pitchFamily="34" charset="0"/>
              <a:buChar char="•"/>
            </a:pPr>
            <a:r>
              <a:rPr lang="en-CA" sz="2000" b="1" u="none">
                <a:latin typeface="+mn-lt"/>
              </a:rPr>
              <a:t>2.7% to 46.2% among people with pre-existing diabetes</a:t>
            </a:r>
          </a:p>
          <a:p>
            <a:pPr marL="342900" indent="-342900">
              <a:buFont typeface="Arial" panose="020B0604020202020204" pitchFamily="34" charset="0"/>
              <a:buChar char="•"/>
            </a:pPr>
            <a:r>
              <a:rPr lang="en-CA" sz="2000" b="1" u="none">
                <a:latin typeface="+mn-lt"/>
              </a:rPr>
              <a:t>2.1% to 34.9% among people with gestational diabetes</a:t>
            </a:r>
          </a:p>
        </p:txBody>
      </p:sp>
      <p:graphicFrame>
        <p:nvGraphicFramePr>
          <p:cNvPr id="8" name="Chart 7">
            <a:extLst>
              <a:ext uri="{FF2B5EF4-FFF2-40B4-BE49-F238E27FC236}">
                <a16:creationId xmlns:a16="http://schemas.microsoft.com/office/drawing/2014/main" id="{86DC2771-2111-428F-B666-BD4386724498}"/>
              </a:ext>
            </a:extLst>
          </p:cNvPr>
          <p:cNvGraphicFramePr>
            <a:graphicFrameLocks/>
          </p:cNvGraphicFramePr>
          <p:nvPr>
            <p:extLst>
              <p:ext uri="{D42A27DB-BD31-4B8C-83A1-F6EECF244321}">
                <p14:modId xmlns:p14="http://schemas.microsoft.com/office/powerpoint/2010/main" val="3305701004"/>
              </p:ext>
            </p:extLst>
          </p:nvPr>
        </p:nvGraphicFramePr>
        <p:xfrm>
          <a:off x="515155" y="2129909"/>
          <a:ext cx="7920507" cy="36547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569461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6F42EF2-4D3E-4D6E-B1EB-36720EF18F39}"/>
              </a:ext>
            </a:extLst>
          </p:cNvPr>
          <p:cNvSpPr/>
          <p:nvPr/>
        </p:nvSpPr>
        <p:spPr>
          <a:xfrm>
            <a:off x="124689" y="5743083"/>
            <a:ext cx="8793657" cy="1091068"/>
          </a:xfrm>
          <a:prstGeom prst="rect">
            <a:avLst/>
          </a:prstGeom>
        </p:spPr>
        <p:txBody>
          <a:bodyPr wrap="square">
            <a:spAutoFit/>
          </a:bodyPr>
          <a:lstStyle/>
          <a:p>
            <a:pPr eaLnBrk="0" hangingPunct="0">
              <a:spcBef>
                <a:spcPct val="30000"/>
              </a:spcBef>
              <a:defRPr/>
            </a:pPr>
            <a:r>
              <a:rPr lang="en-US" sz="1100" u="none">
                <a:latin typeface="+mj-lt"/>
                <a:cs typeface="ＭＳ Ｐゴシック" pitchFamily="68" charset="-128"/>
              </a:rPr>
              <a:t>*Data for neonatal outcomes include individual rates for neonatal hypoglycemia, macrosomia, shoulder dystocia, preterm birth, hyperbilirubinemia, and respiratory distress. </a:t>
            </a:r>
          </a:p>
          <a:p>
            <a:pPr eaLnBrk="0" hangingPunct="0">
              <a:spcBef>
                <a:spcPct val="30000"/>
              </a:spcBef>
              <a:defRPr/>
            </a:pPr>
            <a:r>
              <a:rPr lang="en-US" sz="1100" u="none">
                <a:latin typeface="+mj-lt"/>
                <a:cs typeface="ＭＳ Ｐゴシック" pitchFamily="68" charset="-128"/>
              </a:rPr>
              <a:t>Rates include only singleton deliveries for all neonatal outcomes. </a:t>
            </a:r>
            <a:r>
              <a:rPr lang="en-CA" sz="1100" u="none">
                <a:latin typeface="+mj-lt"/>
                <a:cs typeface="ＭＳ Ｐゴシック" pitchFamily="68" charset="-128"/>
              </a:rPr>
              <a:t>R</a:t>
            </a:r>
            <a:r>
              <a:rPr lang="en-CA" sz="1100" u="none">
                <a:latin typeface="+mj-lt"/>
              </a:rPr>
              <a:t>ates are age-standardized. </a:t>
            </a:r>
            <a:endParaRPr lang="en-CA" sz="1100" u="none">
              <a:latin typeface="+mj-lt"/>
              <a:cs typeface="ＭＳ Ｐゴシック" pitchFamily="68" charset="-128"/>
            </a:endParaRPr>
          </a:p>
          <a:p>
            <a:pPr lvl="0" eaLnBrk="0" hangingPunct="0">
              <a:spcBef>
                <a:spcPct val="30000"/>
              </a:spcBef>
              <a:defRPr/>
            </a:pPr>
            <a:r>
              <a:rPr lang="en-CA" sz="1100" u="none">
                <a:latin typeface="+mj-lt"/>
                <a:cs typeface="ＭＳ Ｐゴシック" pitchFamily="68" charset="-128"/>
              </a:rPr>
              <a:t>Sources: Discharge Abstract Database, Ontario Diabetes Database, Ontario Health Insurance Plan Claims Database, Ontario Mother-Baby linked </a:t>
            </a:r>
          </a:p>
          <a:p>
            <a:pPr lvl="0" eaLnBrk="0" hangingPunct="0">
              <a:spcBef>
                <a:spcPct val="30000"/>
              </a:spcBef>
              <a:defRPr/>
            </a:pPr>
            <a:r>
              <a:rPr lang="en-CA" sz="1100" u="none">
                <a:latin typeface="+mj-lt"/>
                <a:cs typeface="ＭＳ Ｐゴシック" pitchFamily="68" charset="-128"/>
              </a:rPr>
              <a:t>dataset, Registered Persons Database; fiscal year 2018/19, provided by ICES.</a:t>
            </a:r>
            <a:endParaRPr lang="en-CA" sz="1100">
              <a:latin typeface="+mj-lt"/>
            </a:endParaRPr>
          </a:p>
        </p:txBody>
      </p:sp>
      <p:sp>
        <p:nvSpPr>
          <p:cNvPr id="2" name="Rectangle 1">
            <a:extLst>
              <a:ext uri="{FF2B5EF4-FFF2-40B4-BE49-F238E27FC236}">
                <a16:creationId xmlns:a16="http://schemas.microsoft.com/office/drawing/2014/main" id="{54BFD381-6B6B-433F-ACFA-2DD24451CBF3}"/>
              </a:ext>
            </a:extLst>
          </p:cNvPr>
          <p:cNvSpPr/>
          <p:nvPr/>
        </p:nvSpPr>
        <p:spPr>
          <a:xfrm>
            <a:off x="270457" y="1455640"/>
            <a:ext cx="8793657" cy="523220"/>
          </a:xfrm>
          <a:prstGeom prst="rect">
            <a:avLst/>
          </a:prstGeom>
        </p:spPr>
        <p:txBody>
          <a:bodyPr wrap="square">
            <a:spAutoFit/>
          </a:bodyPr>
          <a:lstStyle/>
          <a:p>
            <a:pPr algn="ctr"/>
            <a:r>
              <a:rPr lang="en-US" b="1" u="none">
                <a:solidFill>
                  <a:srgbClr val="000000"/>
                </a:solidFill>
                <a:latin typeface="Calibri" panose="020F0502020204030204" pitchFamily="34" charset="0"/>
              </a:rPr>
              <a:t>Percentage of people with diabetes in pregnancy (pre-existing diabetes or gestational diabetes) who delivered in hospital whose infant had an adverse neonatal outcome, in Ontario, by neonatal outcome, April 2018 to March 2019</a:t>
            </a:r>
            <a:endParaRPr lang="en-CA" b="1"/>
          </a:p>
        </p:txBody>
      </p:sp>
      <p:sp>
        <p:nvSpPr>
          <p:cNvPr id="7" name="TextBox 6">
            <a:extLst>
              <a:ext uri="{FF2B5EF4-FFF2-40B4-BE49-F238E27FC236}">
                <a16:creationId xmlns:a16="http://schemas.microsoft.com/office/drawing/2014/main" id="{BECC201F-AE96-48D5-A2AD-1DFBA0D03B96}"/>
              </a:ext>
            </a:extLst>
          </p:cNvPr>
          <p:cNvSpPr txBox="1"/>
          <p:nvPr/>
        </p:nvSpPr>
        <p:spPr>
          <a:xfrm>
            <a:off x="257578" y="259700"/>
            <a:ext cx="8925059" cy="1015663"/>
          </a:xfrm>
          <a:prstGeom prst="rect">
            <a:avLst/>
          </a:prstGeom>
          <a:noFill/>
          <a:ln w="38100" cap="rnd">
            <a:solidFill>
              <a:schemeClr val="bg1"/>
            </a:solidFill>
            <a:prstDash val="sysDot"/>
          </a:ln>
        </p:spPr>
        <p:txBody>
          <a:bodyPr wrap="square" rtlCol="0">
            <a:spAutoFit/>
          </a:bodyPr>
          <a:lstStyle/>
          <a:p>
            <a:r>
              <a:rPr lang="en-CA" sz="2000" b="1" u="none">
                <a:latin typeface="+mj-lt"/>
              </a:rPr>
              <a:t>Rates of individual adverse neonatal outcomes* in Ontario ranged from:</a:t>
            </a:r>
          </a:p>
          <a:p>
            <a:pPr marL="342900" indent="-342900">
              <a:buFont typeface="Arial" panose="020B0604020202020204" pitchFamily="34" charset="0"/>
              <a:buChar char="•"/>
            </a:pPr>
            <a:r>
              <a:rPr lang="en-CA" sz="2000" b="1" u="none">
                <a:latin typeface="+mj-lt"/>
              </a:rPr>
              <a:t>5.9% to 23.4% among deliveries with pre-existing diabetes</a:t>
            </a:r>
          </a:p>
          <a:p>
            <a:pPr marL="342900" indent="-342900">
              <a:buFont typeface="Arial" panose="020B0604020202020204" pitchFamily="34" charset="0"/>
              <a:buChar char="•"/>
            </a:pPr>
            <a:r>
              <a:rPr lang="en-CA" sz="2000" b="1" u="none">
                <a:latin typeface="+mj-lt"/>
              </a:rPr>
              <a:t>3.2%% to 17.0% among deliveries with gestational diabetes</a:t>
            </a:r>
          </a:p>
        </p:txBody>
      </p:sp>
      <p:graphicFrame>
        <p:nvGraphicFramePr>
          <p:cNvPr id="8" name="Chart 7">
            <a:extLst>
              <a:ext uri="{FF2B5EF4-FFF2-40B4-BE49-F238E27FC236}">
                <a16:creationId xmlns:a16="http://schemas.microsoft.com/office/drawing/2014/main" id="{976553D3-E811-4AA2-B6B5-2C835AD6F6B0}"/>
              </a:ext>
            </a:extLst>
          </p:cNvPr>
          <p:cNvGraphicFramePr>
            <a:graphicFrameLocks/>
          </p:cNvGraphicFramePr>
          <p:nvPr>
            <p:extLst>
              <p:ext uri="{D42A27DB-BD31-4B8C-83A1-F6EECF244321}">
                <p14:modId xmlns:p14="http://schemas.microsoft.com/office/powerpoint/2010/main" val="733869762"/>
              </p:ext>
            </p:extLst>
          </p:nvPr>
        </p:nvGraphicFramePr>
        <p:xfrm>
          <a:off x="431800" y="1978860"/>
          <a:ext cx="8077200" cy="366395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67341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2AA2B47-802E-46E3-8D6A-404212BA2888}"/>
              </a:ext>
            </a:extLst>
          </p:cNvPr>
          <p:cNvSpPr/>
          <p:nvPr/>
        </p:nvSpPr>
        <p:spPr>
          <a:xfrm>
            <a:off x="5042" y="6200981"/>
            <a:ext cx="8599915" cy="650947"/>
          </a:xfrm>
          <a:prstGeom prst="rect">
            <a:avLst/>
          </a:prstGeom>
        </p:spPr>
        <p:txBody>
          <a:bodyPr wrap="square">
            <a:spAutoFit/>
          </a:bodyPr>
          <a:lstStyle/>
          <a:p>
            <a:pPr eaLnBrk="0" hangingPunct="0">
              <a:spcBef>
                <a:spcPct val="30000"/>
              </a:spcBef>
              <a:defRPr/>
            </a:pPr>
            <a:r>
              <a:rPr lang="en-US" sz="1100" u="none">
                <a:latin typeface="+mn-lt"/>
                <a:cs typeface="ＭＳ Ｐゴシック" pitchFamily="68" charset="-128"/>
              </a:rPr>
              <a:t>Rates include only singleton deliveries. Rates</a:t>
            </a:r>
            <a:r>
              <a:rPr lang="en-CA" sz="1100" u="none">
                <a:latin typeface="+mn-lt"/>
              </a:rPr>
              <a:t> are age-standardized. </a:t>
            </a:r>
            <a:endParaRPr lang="en-CA" sz="1100" u="none">
              <a:latin typeface="+mn-lt"/>
              <a:cs typeface="ＭＳ Ｐゴシック" pitchFamily="68" charset="-128"/>
            </a:endParaRPr>
          </a:p>
          <a:p>
            <a:pPr lvl="0" eaLnBrk="0" hangingPunct="0">
              <a:spcBef>
                <a:spcPct val="30000"/>
              </a:spcBef>
              <a:defRPr/>
            </a:pPr>
            <a:r>
              <a:rPr lang="en-CA" sz="1100" u="none">
                <a:latin typeface="+mn-lt"/>
                <a:cs typeface="ＭＳ Ｐゴシック" pitchFamily="68" charset="-128"/>
              </a:rPr>
              <a:t>Sources: Discharge Abstract Database, Ontario Diabetes Database, Ontario Health Insurance Plan Claims Database, Ontario Mother-Baby linked dataset, Registered Persons Database; fiscal year 2018/19, provided by ICES.</a:t>
            </a:r>
            <a:endParaRPr lang="en-CA" sz="1100">
              <a:latin typeface="+mn-lt"/>
            </a:endParaRPr>
          </a:p>
        </p:txBody>
      </p:sp>
      <p:sp>
        <p:nvSpPr>
          <p:cNvPr id="11" name="TextBox 10">
            <a:extLst>
              <a:ext uri="{FF2B5EF4-FFF2-40B4-BE49-F238E27FC236}">
                <a16:creationId xmlns:a16="http://schemas.microsoft.com/office/drawing/2014/main" id="{C3D4CB71-1828-4D73-ADE2-7D1B3C1967B2}"/>
              </a:ext>
            </a:extLst>
          </p:cNvPr>
          <p:cNvSpPr txBox="1"/>
          <p:nvPr/>
        </p:nvSpPr>
        <p:spPr>
          <a:xfrm>
            <a:off x="420171" y="4130529"/>
            <a:ext cx="8133776" cy="1569660"/>
          </a:xfrm>
          <a:prstGeom prst="rect">
            <a:avLst/>
          </a:prstGeom>
          <a:noFill/>
          <a:ln w="38100" cap="rnd">
            <a:solidFill>
              <a:schemeClr val="bg1"/>
            </a:solidFill>
            <a:prstDash val="sysDot"/>
          </a:ln>
        </p:spPr>
        <p:txBody>
          <a:bodyPr wrap="square" rtlCol="0" anchor="t">
            <a:spAutoFit/>
          </a:bodyPr>
          <a:lstStyle/>
          <a:p>
            <a:pPr algn="ctr"/>
            <a:r>
              <a:rPr lang="en-CA" sz="2400" b="1" u="none">
                <a:latin typeface="+mn-lt"/>
                <a:ea typeface="MS PGothic"/>
                <a:cs typeface="Arial"/>
              </a:rPr>
              <a:t>In Ontario in fiscal year 2018/19, a </a:t>
            </a:r>
            <a:r>
              <a:rPr lang="en-CA" sz="2400" b="1" u="none">
                <a:solidFill>
                  <a:srgbClr val="047BC1"/>
                </a:solidFill>
                <a:latin typeface="+mn-lt"/>
                <a:ea typeface="MS PGothic"/>
                <a:cs typeface="Arial"/>
              </a:rPr>
              <a:t>neonatal intensive care unit admission for 24 hours or more </a:t>
            </a:r>
            <a:r>
              <a:rPr lang="en-CA" sz="2400" b="1" u="none">
                <a:latin typeface="+mn-lt"/>
                <a:ea typeface="MS PGothic"/>
                <a:cs typeface="Arial"/>
              </a:rPr>
              <a:t>occurred in:</a:t>
            </a:r>
          </a:p>
          <a:p>
            <a:pPr marL="342900" indent="-342900" algn="ctr">
              <a:buFont typeface="Arial" panose="020B0604020202020204" pitchFamily="34" charset="0"/>
              <a:buChar char="•"/>
            </a:pPr>
            <a:r>
              <a:rPr lang="en-CA" sz="2400" b="1" u="none">
                <a:latin typeface="+mn-lt"/>
                <a:ea typeface="MS PGothic"/>
                <a:cs typeface="Arial"/>
              </a:rPr>
              <a:t>Almost </a:t>
            </a:r>
            <a:r>
              <a:rPr lang="en-CA" sz="2400" b="1" u="none">
                <a:solidFill>
                  <a:srgbClr val="047BC1"/>
                </a:solidFill>
                <a:latin typeface="+mn-lt"/>
                <a:ea typeface="MS PGothic"/>
                <a:cs typeface="Arial"/>
              </a:rPr>
              <a:t>1 in 4 </a:t>
            </a:r>
            <a:r>
              <a:rPr lang="en-CA" sz="2400" b="1" u="none">
                <a:latin typeface="+mn-lt"/>
                <a:ea typeface="MS PGothic"/>
                <a:cs typeface="Arial"/>
              </a:rPr>
              <a:t>deliveries with </a:t>
            </a:r>
            <a:r>
              <a:rPr lang="en-CA" sz="2400" b="1" u="none">
                <a:solidFill>
                  <a:srgbClr val="047BC1"/>
                </a:solidFill>
                <a:latin typeface="+mn-lt"/>
                <a:ea typeface="MS PGothic"/>
                <a:cs typeface="Arial"/>
              </a:rPr>
              <a:t>pre-existing diabetes</a:t>
            </a:r>
          </a:p>
          <a:p>
            <a:pPr marL="342900" indent="-342900" algn="ctr">
              <a:buFont typeface="Arial" panose="020B0604020202020204" pitchFamily="34" charset="0"/>
              <a:buChar char="•"/>
            </a:pPr>
            <a:r>
              <a:rPr lang="en-CA" sz="2400" b="1" u="none">
                <a:latin typeface="+mn-lt"/>
                <a:ea typeface="MS PGothic"/>
                <a:cs typeface="Arial"/>
              </a:rPr>
              <a:t>More than </a:t>
            </a:r>
            <a:r>
              <a:rPr lang="en-CA" sz="2400" b="1" u="none">
                <a:solidFill>
                  <a:srgbClr val="047BC1"/>
                </a:solidFill>
                <a:latin typeface="+mn-lt"/>
                <a:ea typeface="MS PGothic"/>
                <a:cs typeface="Arial"/>
              </a:rPr>
              <a:t>1 in 10 </a:t>
            </a:r>
            <a:r>
              <a:rPr lang="en-CA" sz="2400" b="1" u="none">
                <a:latin typeface="+mn-lt"/>
                <a:ea typeface="MS PGothic"/>
                <a:cs typeface="Arial"/>
              </a:rPr>
              <a:t>deliveries with </a:t>
            </a:r>
            <a:r>
              <a:rPr lang="en-CA" sz="2400" b="1" u="none">
                <a:solidFill>
                  <a:srgbClr val="047BC1"/>
                </a:solidFill>
                <a:latin typeface="+mn-lt"/>
                <a:ea typeface="MS PGothic"/>
                <a:cs typeface="Arial"/>
              </a:rPr>
              <a:t>gestational diabetes</a:t>
            </a:r>
          </a:p>
        </p:txBody>
      </p:sp>
      <p:pic>
        <p:nvPicPr>
          <p:cNvPr id="4" name="Picture 3" descr="Icon&#10;&#10;Description automatically generated">
            <a:extLst>
              <a:ext uri="{FF2B5EF4-FFF2-40B4-BE49-F238E27FC236}">
                <a16:creationId xmlns:a16="http://schemas.microsoft.com/office/drawing/2014/main" id="{70A0232B-40DC-466A-B476-F616999E229E}"/>
              </a:ext>
            </a:extLst>
          </p:cNvPr>
          <p:cNvPicPr>
            <a:picLocks noChangeAspect="1"/>
          </p:cNvPicPr>
          <p:nvPr/>
        </p:nvPicPr>
        <p:blipFill rotWithShape="1">
          <a:blip r:embed="rId3"/>
          <a:srcRect l="25411" t="12987" r="22814" b="13420"/>
          <a:stretch/>
        </p:blipFill>
        <p:spPr>
          <a:xfrm>
            <a:off x="3375809" y="579607"/>
            <a:ext cx="2246250" cy="3192831"/>
          </a:xfrm>
          <a:prstGeom prst="rect">
            <a:avLst/>
          </a:prstGeom>
        </p:spPr>
      </p:pic>
    </p:spTree>
    <p:extLst>
      <p:ext uri="{BB962C8B-B14F-4D97-AF65-F5344CB8AC3E}">
        <p14:creationId xmlns:p14="http://schemas.microsoft.com/office/powerpoint/2010/main" val="4894768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6F42EF2-4D3E-4D6E-B1EB-36720EF18F39}"/>
              </a:ext>
            </a:extLst>
          </p:cNvPr>
          <p:cNvSpPr/>
          <p:nvPr/>
        </p:nvSpPr>
        <p:spPr>
          <a:xfrm>
            <a:off x="3264" y="6198187"/>
            <a:ext cx="8599915" cy="650947"/>
          </a:xfrm>
          <a:prstGeom prst="rect">
            <a:avLst/>
          </a:prstGeom>
        </p:spPr>
        <p:txBody>
          <a:bodyPr wrap="square">
            <a:spAutoFit/>
          </a:bodyPr>
          <a:lstStyle/>
          <a:p>
            <a:pPr eaLnBrk="0" hangingPunct="0">
              <a:spcBef>
                <a:spcPct val="30000"/>
              </a:spcBef>
              <a:defRPr/>
            </a:pPr>
            <a:r>
              <a:rPr lang="en-US" sz="1100" u="none">
                <a:latin typeface="+mn-lt"/>
                <a:cs typeface="ＭＳ Ｐゴシック" pitchFamily="68" charset="-128"/>
              </a:rPr>
              <a:t>Regions with small sample sizes are indicated by an asterisk (*). Rates include only singleton deliveries. R</a:t>
            </a:r>
            <a:r>
              <a:rPr lang="en-CA" sz="1100" u="none" err="1">
                <a:latin typeface="+mn-lt"/>
                <a:cs typeface="ＭＳ Ｐゴシック" pitchFamily="68" charset="-128"/>
              </a:rPr>
              <a:t>ates</a:t>
            </a:r>
            <a:r>
              <a:rPr lang="en-CA" sz="1100" u="none">
                <a:latin typeface="+mn-lt"/>
              </a:rPr>
              <a:t> are age-standardized. </a:t>
            </a:r>
            <a:endParaRPr lang="en-CA" sz="1100" u="none">
              <a:latin typeface="+mn-lt"/>
              <a:cs typeface="ＭＳ Ｐゴシック" pitchFamily="68" charset="-128"/>
            </a:endParaRPr>
          </a:p>
          <a:p>
            <a:pPr lvl="0" eaLnBrk="0" hangingPunct="0">
              <a:spcBef>
                <a:spcPct val="30000"/>
              </a:spcBef>
              <a:defRPr/>
            </a:pPr>
            <a:r>
              <a:rPr lang="en-CA" sz="1100" u="none">
                <a:latin typeface="+mn-lt"/>
                <a:cs typeface="ＭＳ Ｐゴシック" pitchFamily="68" charset="-128"/>
              </a:rPr>
              <a:t>Sources: Discharge Abstract Database, Ontario Diabetes Database, Ontario Health Insurance Plan Claims Database, Ontario Mother-Baby linked dataset, Registered Persons Database; fiscal year 2018/19, provided by ICES.</a:t>
            </a:r>
            <a:endParaRPr lang="en-CA" sz="1100">
              <a:latin typeface="+mn-lt"/>
            </a:endParaRPr>
          </a:p>
        </p:txBody>
      </p:sp>
      <p:sp>
        <p:nvSpPr>
          <p:cNvPr id="2" name="Rectangle 1">
            <a:extLst>
              <a:ext uri="{FF2B5EF4-FFF2-40B4-BE49-F238E27FC236}">
                <a16:creationId xmlns:a16="http://schemas.microsoft.com/office/drawing/2014/main" id="{54BFD381-6B6B-433F-ACFA-2DD24451CBF3}"/>
              </a:ext>
            </a:extLst>
          </p:cNvPr>
          <p:cNvSpPr/>
          <p:nvPr/>
        </p:nvSpPr>
        <p:spPr>
          <a:xfrm>
            <a:off x="420171" y="1733429"/>
            <a:ext cx="8478800" cy="738664"/>
          </a:xfrm>
          <a:prstGeom prst="rect">
            <a:avLst/>
          </a:prstGeom>
        </p:spPr>
        <p:txBody>
          <a:bodyPr wrap="square">
            <a:spAutoFit/>
          </a:bodyPr>
          <a:lstStyle/>
          <a:p>
            <a:pPr algn="ctr"/>
            <a:r>
              <a:rPr lang="en-US" b="1" u="none">
                <a:solidFill>
                  <a:srgbClr val="000000"/>
                </a:solidFill>
                <a:latin typeface="Calibri" panose="020F0502020204030204" pitchFamily="34" charset="0"/>
              </a:rPr>
              <a:t>Percentage of people with diabetes in pregnancy (pre-existing diabetes or gestational diabetes) who delivered in hospital whose infant was admitted to a neonatal intensive care unit for 24 hours or more, in Ontario, by LHIN, April 2018 to March 2019</a:t>
            </a:r>
            <a:endParaRPr lang="en-CA" b="1"/>
          </a:p>
        </p:txBody>
      </p:sp>
      <p:sp>
        <p:nvSpPr>
          <p:cNvPr id="7" name="TextBox 6">
            <a:extLst>
              <a:ext uri="{FF2B5EF4-FFF2-40B4-BE49-F238E27FC236}">
                <a16:creationId xmlns:a16="http://schemas.microsoft.com/office/drawing/2014/main" id="{BECC201F-AE96-48D5-A2AD-1DFBA0D03B96}"/>
              </a:ext>
            </a:extLst>
          </p:cNvPr>
          <p:cNvSpPr txBox="1"/>
          <p:nvPr/>
        </p:nvSpPr>
        <p:spPr>
          <a:xfrm>
            <a:off x="372055" y="187515"/>
            <a:ext cx="8599915" cy="1323439"/>
          </a:xfrm>
          <a:prstGeom prst="rect">
            <a:avLst/>
          </a:prstGeom>
          <a:noFill/>
          <a:ln w="38100" cap="rnd">
            <a:solidFill>
              <a:schemeClr val="bg1"/>
            </a:solidFill>
            <a:prstDash val="sysDot"/>
          </a:ln>
        </p:spPr>
        <p:txBody>
          <a:bodyPr wrap="square" rtlCol="0">
            <a:spAutoFit/>
          </a:bodyPr>
          <a:lstStyle/>
          <a:p>
            <a:r>
              <a:rPr lang="en-CA" sz="2000" b="1" u="none">
                <a:latin typeface="+mn-lt"/>
              </a:rPr>
              <a:t>Rates of neonatal intensive care unit admission for 24 hours or more across local health integration networks (LHINs) in Ontario ranged from:</a:t>
            </a:r>
          </a:p>
          <a:p>
            <a:pPr marL="342900" indent="-342900">
              <a:buFont typeface="Arial" panose="020B0604020202020204" pitchFamily="34" charset="0"/>
              <a:buChar char="•"/>
            </a:pPr>
            <a:r>
              <a:rPr lang="en-CA" sz="2000" b="1" u="none">
                <a:latin typeface="+mn-lt"/>
              </a:rPr>
              <a:t>12.2% to 35.0% among deliveries with pre-existing diabetes</a:t>
            </a:r>
          </a:p>
          <a:p>
            <a:pPr marL="342900" indent="-342900">
              <a:buFont typeface="Arial" panose="020B0604020202020204" pitchFamily="34" charset="0"/>
              <a:buChar char="•"/>
            </a:pPr>
            <a:r>
              <a:rPr lang="en-CA" sz="2000" b="1" u="none">
                <a:latin typeface="+mn-lt"/>
              </a:rPr>
              <a:t>7.9%</a:t>
            </a:r>
            <a:r>
              <a:rPr lang="en-CA" sz="2000" b="1" u="none">
                <a:solidFill>
                  <a:srgbClr val="FF0000"/>
                </a:solidFill>
                <a:latin typeface="+mn-lt"/>
              </a:rPr>
              <a:t> </a:t>
            </a:r>
            <a:r>
              <a:rPr lang="en-CA" sz="2000" b="1" u="none">
                <a:latin typeface="+mn-lt"/>
              </a:rPr>
              <a:t>to 20.1% among deliveries with gestational diabetes</a:t>
            </a:r>
            <a:endParaRPr lang="en-CA" sz="3200" b="1" u="none">
              <a:latin typeface="+mn-lt"/>
            </a:endParaRPr>
          </a:p>
        </p:txBody>
      </p:sp>
      <p:graphicFrame>
        <p:nvGraphicFramePr>
          <p:cNvPr id="10" name="Chart 9">
            <a:extLst>
              <a:ext uri="{FF2B5EF4-FFF2-40B4-BE49-F238E27FC236}">
                <a16:creationId xmlns:a16="http://schemas.microsoft.com/office/drawing/2014/main" id="{08F678BA-BD1E-46E5-810A-03DFAA3E4C86}"/>
              </a:ext>
            </a:extLst>
          </p:cNvPr>
          <p:cNvGraphicFramePr>
            <a:graphicFrameLocks/>
          </p:cNvGraphicFramePr>
          <p:nvPr>
            <p:extLst>
              <p:ext uri="{D42A27DB-BD31-4B8C-83A1-F6EECF244321}">
                <p14:modId xmlns:p14="http://schemas.microsoft.com/office/powerpoint/2010/main" val="4057498416"/>
              </p:ext>
            </p:extLst>
          </p:nvPr>
        </p:nvGraphicFramePr>
        <p:xfrm>
          <a:off x="558800" y="2481237"/>
          <a:ext cx="8051800" cy="362695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003339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a:solidFill>
                  <a:schemeClr val="tx1"/>
                </a:solidFill>
                <a:latin typeface="+mn-lt"/>
              </a:rPr>
              <a:t>Objectives</a:t>
            </a:r>
          </a:p>
        </p:txBody>
      </p:sp>
      <p:sp>
        <p:nvSpPr>
          <p:cNvPr id="3" name="Content Placeholder 2"/>
          <p:cNvSpPr>
            <a:spLocks noGrp="1"/>
          </p:cNvSpPr>
          <p:nvPr>
            <p:ph idx="1"/>
          </p:nvPr>
        </p:nvSpPr>
        <p:spPr/>
        <p:txBody>
          <a:bodyPr/>
          <a:lstStyle/>
          <a:p>
            <a:pPr>
              <a:buClr>
                <a:srgbClr val="00B2E3"/>
              </a:buClr>
            </a:pPr>
            <a:r>
              <a:rPr lang="en-US" sz="2200" b="1">
                <a:latin typeface="+mn-lt"/>
                <a:ea typeface="MS PGothic"/>
              </a:rPr>
              <a:t>Overview of quality standards </a:t>
            </a:r>
            <a:br>
              <a:rPr lang="en-US" sz="2200" b="1">
                <a:latin typeface="+mn-lt"/>
              </a:rPr>
            </a:br>
            <a:r>
              <a:rPr lang="en-US" sz="2200">
                <a:latin typeface="+mn-lt"/>
                <a:ea typeface="MS PGothic"/>
              </a:rPr>
              <a:t>What are they? How are they used?​</a:t>
            </a:r>
          </a:p>
          <a:p>
            <a:pPr>
              <a:buClr>
                <a:srgbClr val="00B2E3"/>
              </a:buClr>
            </a:pPr>
            <a:r>
              <a:rPr lang="en-US" sz="2200" b="1">
                <a:latin typeface="+mn-lt"/>
                <a:ea typeface="MS PGothic"/>
              </a:rPr>
              <a:t>Why this quality standard is needed </a:t>
            </a:r>
            <a:br>
              <a:rPr lang="en-US" sz="2200" b="1">
                <a:latin typeface="+mn-lt"/>
              </a:rPr>
            </a:br>
            <a:r>
              <a:rPr lang="en-US" sz="2200">
                <a:latin typeface="+mn-lt"/>
                <a:ea typeface="MS PGothic"/>
              </a:rPr>
              <a:t>Gaps and variations in quality of care for people with diabetes in pregnancy in Ontario</a:t>
            </a:r>
          </a:p>
          <a:p>
            <a:pPr>
              <a:buClr>
                <a:srgbClr val="00B2E3"/>
              </a:buClr>
            </a:pPr>
            <a:r>
              <a:rPr lang="en-US" sz="2200" b="1">
                <a:latin typeface="+mn-lt"/>
                <a:ea typeface="MS PGothic"/>
              </a:rPr>
              <a:t>Quality statements to improve care</a:t>
            </a:r>
            <a:br>
              <a:rPr lang="en-US" sz="2200" b="1">
                <a:latin typeface="+mn-lt"/>
                <a:ea typeface="MS PGothic"/>
              </a:rPr>
            </a:br>
            <a:r>
              <a:rPr lang="en-US" sz="2200">
                <a:latin typeface="+mn-lt"/>
                <a:ea typeface="MS PGothic"/>
              </a:rPr>
              <a:t>The key statements in the diabetes in pregnancy quality standard </a:t>
            </a:r>
          </a:p>
          <a:p>
            <a:pPr>
              <a:buClr>
                <a:srgbClr val="00B2E3"/>
              </a:buClr>
            </a:pPr>
            <a:r>
              <a:rPr lang="en-US" sz="2200" b="1">
                <a:latin typeface="+mn-lt"/>
                <a:ea typeface="MS PGothic"/>
              </a:rPr>
              <a:t>How to measure overall success </a:t>
            </a:r>
            <a:br>
              <a:rPr lang="en-US" sz="2200" b="1">
                <a:latin typeface="+mn-lt"/>
              </a:rPr>
            </a:br>
            <a:r>
              <a:rPr lang="en-US" sz="2200">
                <a:latin typeface="+mn-lt"/>
                <a:ea typeface="MS PGothic"/>
              </a:rPr>
              <a:t>Indicators that can help measure your quality improvement efforts</a:t>
            </a:r>
            <a:endParaRPr lang="en-US" sz="2200" b="1">
              <a:latin typeface="+mn-lt"/>
              <a:ea typeface="MS PGothic"/>
            </a:endParaRPr>
          </a:p>
          <a:p>
            <a:pPr>
              <a:buClr>
                <a:srgbClr val="00B2E3"/>
              </a:buClr>
            </a:pPr>
            <a:endParaRPr lang="en-US" sz="2000"/>
          </a:p>
        </p:txBody>
      </p:sp>
    </p:spTree>
    <p:custDataLst>
      <p:tags r:id="rId1"/>
    </p:custDataLst>
    <p:extLst>
      <p:ext uri="{BB962C8B-B14F-4D97-AF65-F5344CB8AC3E}">
        <p14:creationId xmlns:p14="http://schemas.microsoft.com/office/powerpoint/2010/main" val="25135200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E289A-A8C5-4247-A39A-237A00E11F76}"/>
              </a:ext>
            </a:extLst>
          </p:cNvPr>
          <p:cNvSpPr>
            <a:spLocks noGrp="1"/>
          </p:cNvSpPr>
          <p:nvPr>
            <p:ph type="title"/>
          </p:nvPr>
        </p:nvSpPr>
        <p:spPr>
          <a:xfrm>
            <a:off x="4260786" y="770274"/>
            <a:ext cx="4594358" cy="4301543"/>
          </a:xfrm>
        </p:spPr>
        <p:txBody>
          <a:bodyPr/>
          <a:lstStyle/>
          <a:p>
            <a:r>
              <a:rPr lang="en-US" sz="2200">
                <a:solidFill>
                  <a:schemeClr val="tx1"/>
                </a:solidFill>
                <a:latin typeface="+mn-lt"/>
              </a:rPr>
              <a:t>Preconception care can improve maternal and fetal outcomes for people with type 1 or type 2 diabetes.</a:t>
            </a:r>
            <a:r>
              <a:rPr lang="en-US" sz="2200" baseline="30000">
                <a:solidFill>
                  <a:schemeClr val="tx1"/>
                </a:solidFill>
                <a:latin typeface="+mn-lt"/>
              </a:rPr>
              <a:t>1</a:t>
            </a:r>
            <a:r>
              <a:rPr lang="en-US" sz="2200">
                <a:solidFill>
                  <a:schemeClr val="tx1"/>
                </a:solidFill>
                <a:latin typeface="+mn-lt"/>
              </a:rPr>
              <a:t> </a:t>
            </a:r>
            <a:br>
              <a:rPr lang="en-US" sz="2200">
                <a:solidFill>
                  <a:schemeClr val="tx1"/>
                </a:solidFill>
                <a:latin typeface="+mn-lt"/>
              </a:rPr>
            </a:br>
            <a:br>
              <a:rPr lang="en-US" sz="2200">
                <a:solidFill>
                  <a:schemeClr val="tx1"/>
                </a:solidFill>
                <a:latin typeface="+mn-lt"/>
              </a:rPr>
            </a:br>
            <a:r>
              <a:rPr lang="en-US" sz="2200">
                <a:solidFill>
                  <a:schemeClr val="tx1"/>
                </a:solidFill>
                <a:latin typeface="+mn-lt"/>
              </a:rPr>
              <a:t>However, about </a:t>
            </a:r>
            <a:r>
              <a:rPr lang="en-US" sz="2200">
                <a:solidFill>
                  <a:srgbClr val="047BC1"/>
                </a:solidFill>
                <a:latin typeface="+mn-lt"/>
              </a:rPr>
              <a:t>40% of people do not receive preconception care</a:t>
            </a:r>
            <a:r>
              <a:rPr lang="en-US" sz="2200">
                <a:solidFill>
                  <a:schemeClr val="tx1"/>
                </a:solidFill>
                <a:latin typeface="+mn-lt"/>
              </a:rPr>
              <a:t>.</a:t>
            </a:r>
            <a:r>
              <a:rPr lang="en-US" sz="2200" baseline="30000">
                <a:solidFill>
                  <a:schemeClr val="tx1"/>
                </a:solidFill>
                <a:latin typeface="+mn-lt"/>
              </a:rPr>
              <a:t>1,2</a:t>
            </a:r>
            <a:r>
              <a:rPr lang="en-US" sz="2200">
                <a:solidFill>
                  <a:schemeClr val="tx1"/>
                </a:solidFill>
                <a:latin typeface="+mn-lt"/>
              </a:rPr>
              <a:t> </a:t>
            </a:r>
            <a:br>
              <a:rPr lang="en-US" sz="2200">
                <a:solidFill>
                  <a:schemeClr val="tx1"/>
                </a:solidFill>
                <a:latin typeface="+mn-lt"/>
              </a:rPr>
            </a:br>
            <a:br>
              <a:rPr lang="en-US" sz="2200">
                <a:solidFill>
                  <a:schemeClr val="tx1"/>
                </a:solidFill>
                <a:latin typeface="+mn-lt"/>
              </a:rPr>
            </a:br>
            <a:r>
              <a:rPr lang="en-US" sz="2200">
                <a:solidFill>
                  <a:schemeClr val="tx1"/>
                </a:solidFill>
                <a:latin typeface="+mn-lt"/>
              </a:rPr>
              <a:t>Further, the rate of preconception care in </a:t>
            </a:r>
            <a:r>
              <a:rPr lang="en-US" sz="2200">
                <a:solidFill>
                  <a:srgbClr val="047BC1"/>
                </a:solidFill>
                <a:latin typeface="+mn-lt"/>
              </a:rPr>
              <a:t>people with type 2 diabetes is lower</a:t>
            </a:r>
            <a:r>
              <a:rPr lang="en-US" sz="2200">
                <a:solidFill>
                  <a:schemeClr val="tx1"/>
                </a:solidFill>
                <a:latin typeface="+mn-lt"/>
              </a:rPr>
              <a:t> than in people with type 1 diabetes.</a:t>
            </a:r>
            <a:r>
              <a:rPr lang="en-US" sz="2200" baseline="30000">
                <a:solidFill>
                  <a:schemeClr val="tx1"/>
                </a:solidFill>
                <a:latin typeface="+mn-lt"/>
              </a:rPr>
              <a:t>3</a:t>
            </a:r>
            <a:endParaRPr lang="en-US" sz="2200">
              <a:solidFill>
                <a:schemeClr val="tx1"/>
              </a:solidFill>
              <a:latin typeface="+mn-lt"/>
            </a:endParaRPr>
          </a:p>
        </p:txBody>
      </p:sp>
      <p:sp>
        <p:nvSpPr>
          <p:cNvPr id="10" name="Rectangle 9">
            <a:extLst>
              <a:ext uri="{FF2B5EF4-FFF2-40B4-BE49-F238E27FC236}">
                <a16:creationId xmlns:a16="http://schemas.microsoft.com/office/drawing/2014/main" id="{858F1069-3EEE-4971-9CC7-C006DB9A7F13}"/>
              </a:ext>
            </a:extLst>
          </p:cNvPr>
          <p:cNvSpPr/>
          <p:nvPr/>
        </p:nvSpPr>
        <p:spPr>
          <a:xfrm>
            <a:off x="9427" y="5649653"/>
            <a:ext cx="8552681" cy="1209562"/>
          </a:xfrm>
          <a:prstGeom prst="rect">
            <a:avLst/>
          </a:prstGeom>
        </p:spPr>
        <p:txBody>
          <a:bodyPr wrap="square">
            <a:spAutoFit/>
          </a:bodyPr>
          <a:lstStyle/>
          <a:p>
            <a:pPr lvl="0" eaLnBrk="0" hangingPunct="0">
              <a:spcBef>
                <a:spcPct val="30000"/>
              </a:spcBef>
              <a:defRPr/>
            </a:pPr>
            <a:r>
              <a:rPr lang="en-CA" sz="1100" u="none" baseline="30000">
                <a:latin typeface="+mn-lt"/>
                <a:cs typeface="ＭＳ Ｐゴシック" pitchFamily="68" charset="-128"/>
              </a:rPr>
              <a:t>1</a:t>
            </a:r>
            <a:r>
              <a:rPr lang="en-CA" sz="1100" u="none">
                <a:latin typeface="+mn-lt"/>
                <a:cs typeface="ＭＳ Ｐゴシック" pitchFamily="68" charset="-128"/>
              </a:rPr>
              <a:t>Diabetes Canada Clinical Practice Guidelines Expert Committee. Diabetes Canada 2018 clinical practice guidelines for the prevention and </a:t>
            </a:r>
            <a:br>
              <a:rPr lang="en-CA" sz="1100" u="none">
                <a:latin typeface="+mn-lt"/>
                <a:cs typeface="ＭＳ Ｐゴシック" pitchFamily="68" charset="-128"/>
              </a:rPr>
            </a:br>
            <a:r>
              <a:rPr lang="en-CA" sz="1100" u="none">
                <a:latin typeface="+mn-lt"/>
                <a:cs typeface="ＭＳ Ｐゴシック" pitchFamily="68" charset="-128"/>
              </a:rPr>
              <a:t>management of diabetes in Canada. Can J Diabetes. 2018;42(Suppl 1):S1-S325.</a:t>
            </a:r>
          </a:p>
          <a:p>
            <a:pPr lvl="0" eaLnBrk="0" hangingPunct="0">
              <a:spcBef>
                <a:spcPct val="30000"/>
              </a:spcBef>
              <a:defRPr/>
            </a:pPr>
            <a:r>
              <a:rPr lang="en-CA" sz="1100" u="none" baseline="30000">
                <a:latin typeface="+mn-lt"/>
                <a:cs typeface="ＭＳ Ｐゴシック" pitchFamily="68" charset="-128"/>
              </a:rPr>
              <a:t>2</a:t>
            </a:r>
            <a:r>
              <a:rPr lang="en-CA" sz="1100" u="none">
                <a:latin typeface="+mn-lt"/>
                <a:cs typeface="ＭＳ Ｐゴシック" pitchFamily="68" charset="-128"/>
              </a:rPr>
              <a:t>Lipscombe LL, McLaughlin HM, Wu W, Feig DS. Pregnancy planning in women with pregestational diabetes. J </a:t>
            </a:r>
            <a:r>
              <a:rPr lang="en-CA" sz="1100" u="none" err="1">
                <a:latin typeface="+mn-lt"/>
                <a:cs typeface="ＭＳ Ｐゴシック" pitchFamily="68" charset="-128"/>
              </a:rPr>
              <a:t>Matern</a:t>
            </a:r>
            <a:r>
              <a:rPr lang="en-CA" sz="1100" u="none">
                <a:latin typeface="+mn-lt"/>
                <a:cs typeface="ＭＳ Ｐゴシック" pitchFamily="68" charset="-128"/>
              </a:rPr>
              <a:t> Fetal Neonatal Med. </a:t>
            </a:r>
            <a:br>
              <a:rPr lang="en-CA" sz="1100" u="none">
                <a:latin typeface="+mn-lt"/>
                <a:cs typeface="ＭＳ Ｐゴシック" pitchFamily="68" charset="-128"/>
              </a:rPr>
            </a:br>
            <a:r>
              <a:rPr lang="en-CA" sz="1100" u="none">
                <a:latin typeface="+mn-lt"/>
                <a:cs typeface="ＭＳ Ｐゴシック" pitchFamily="68" charset="-128"/>
              </a:rPr>
              <a:t>2011 Sept;34(9):1095-1101.</a:t>
            </a:r>
          </a:p>
          <a:p>
            <a:pPr lvl="0" eaLnBrk="0" hangingPunct="0">
              <a:spcBef>
                <a:spcPct val="30000"/>
              </a:spcBef>
              <a:defRPr/>
            </a:pPr>
            <a:r>
              <a:rPr lang="en-CA" sz="1100" u="none" baseline="30000">
                <a:latin typeface="+mn-lt"/>
                <a:cs typeface="ＭＳ Ｐゴシック" pitchFamily="68" charset="-128"/>
              </a:rPr>
              <a:t>3</a:t>
            </a:r>
            <a:r>
              <a:rPr lang="en-CA" sz="1100" u="none">
                <a:latin typeface="+mn-lt"/>
                <a:cs typeface="ＭＳ Ｐゴシック" pitchFamily="68" charset="-128"/>
              </a:rPr>
              <a:t>Kallas-Koeman M, </a:t>
            </a:r>
            <a:r>
              <a:rPr lang="en-CA" sz="1100" u="none" err="1">
                <a:latin typeface="+mn-lt"/>
                <a:cs typeface="ＭＳ Ｐゴシック" pitchFamily="68" charset="-128"/>
              </a:rPr>
              <a:t>Khandwala</a:t>
            </a:r>
            <a:r>
              <a:rPr lang="en-CA" sz="1100" u="none">
                <a:latin typeface="+mn-lt"/>
                <a:cs typeface="ＭＳ Ｐゴシック" pitchFamily="68" charset="-128"/>
              </a:rPr>
              <a:t> F, Donovan LE. Rate of preconception care in women with type 2 diabetes still lags behind that of women with </a:t>
            </a:r>
            <a:br>
              <a:rPr lang="en-CA" sz="1100" u="none">
                <a:latin typeface="+mn-lt"/>
                <a:cs typeface="ＭＳ Ｐゴシック" pitchFamily="68" charset="-128"/>
              </a:rPr>
            </a:br>
            <a:r>
              <a:rPr lang="en-CA" sz="1100" u="none">
                <a:latin typeface="+mn-lt"/>
                <a:cs typeface="ＭＳ Ｐゴシック" pitchFamily="68" charset="-128"/>
              </a:rPr>
              <a:t>type 1 diabetes. Can J Diabetes. 2012 August;36(4):170-174.</a:t>
            </a:r>
          </a:p>
        </p:txBody>
      </p:sp>
      <p:grpSp>
        <p:nvGrpSpPr>
          <p:cNvPr id="12" name="Group 11">
            <a:extLst>
              <a:ext uri="{FF2B5EF4-FFF2-40B4-BE49-F238E27FC236}">
                <a16:creationId xmlns:a16="http://schemas.microsoft.com/office/drawing/2014/main" id="{45ABC5E2-7FA6-421D-82B0-7CDB552C13C2}"/>
              </a:ext>
            </a:extLst>
          </p:cNvPr>
          <p:cNvGrpSpPr/>
          <p:nvPr/>
        </p:nvGrpSpPr>
        <p:grpSpPr>
          <a:xfrm>
            <a:off x="348231" y="381730"/>
            <a:ext cx="3665629" cy="5279435"/>
            <a:chOff x="348231" y="381730"/>
            <a:chExt cx="3665629" cy="5279435"/>
          </a:xfrm>
        </p:grpSpPr>
        <p:sp>
          <p:nvSpPr>
            <p:cNvPr id="8" name="Thought Bubble: Cloud 7">
              <a:extLst>
                <a:ext uri="{FF2B5EF4-FFF2-40B4-BE49-F238E27FC236}">
                  <a16:creationId xmlns:a16="http://schemas.microsoft.com/office/drawing/2014/main" id="{87D7E4AE-BBD9-4E09-88E0-2462517E6392}"/>
                </a:ext>
              </a:extLst>
            </p:cNvPr>
            <p:cNvSpPr/>
            <p:nvPr/>
          </p:nvSpPr>
          <p:spPr bwMode="auto">
            <a:xfrm>
              <a:off x="1903899" y="381730"/>
              <a:ext cx="2109961" cy="1209563"/>
            </a:xfrm>
            <a:prstGeom prst="cloudCallout">
              <a:avLst>
                <a:gd name="adj1" fmla="val -57279"/>
                <a:gd name="adj2" fmla="val 83383"/>
              </a:avLst>
            </a:prstGeom>
            <a:noFill/>
            <a:ln w="9525" cap="flat" cmpd="sng" algn="ctr">
              <a:solidFill>
                <a:srgbClr val="047BC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pic>
          <p:nvPicPr>
            <p:cNvPr id="5" name="Picture 4" descr="A picture containing silhouette&#10;&#10;Description automatically generated">
              <a:extLst>
                <a:ext uri="{FF2B5EF4-FFF2-40B4-BE49-F238E27FC236}">
                  <a16:creationId xmlns:a16="http://schemas.microsoft.com/office/drawing/2014/main" id="{5651F0E4-6A6F-4A4A-AF9E-B50F0A59BD38}"/>
                </a:ext>
              </a:extLst>
            </p:cNvPr>
            <p:cNvPicPr>
              <a:picLocks noChangeAspect="1"/>
            </p:cNvPicPr>
            <p:nvPr/>
          </p:nvPicPr>
          <p:blipFill rotWithShape="1">
            <a:blip r:embed="rId3"/>
            <a:srcRect l="33007" t="20260" r="36226" b="19153"/>
            <a:stretch/>
          </p:blipFill>
          <p:spPr>
            <a:xfrm>
              <a:off x="348231" y="1866140"/>
              <a:ext cx="1927124" cy="3795025"/>
            </a:xfrm>
            <a:prstGeom prst="rect">
              <a:avLst/>
            </a:prstGeom>
          </p:spPr>
        </p:pic>
        <p:pic>
          <p:nvPicPr>
            <p:cNvPr id="7" name="Picture 6" descr="Icon&#10;&#10;Description automatically generated">
              <a:extLst>
                <a:ext uri="{FF2B5EF4-FFF2-40B4-BE49-F238E27FC236}">
                  <a16:creationId xmlns:a16="http://schemas.microsoft.com/office/drawing/2014/main" id="{74009362-6131-42F8-9753-BAF490981156}"/>
                </a:ext>
              </a:extLst>
            </p:cNvPr>
            <p:cNvPicPr>
              <a:picLocks noChangeAspect="1"/>
            </p:cNvPicPr>
            <p:nvPr/>
          </p:nvPicPr>
          <p:blipFill rotWithShape="1">
            <a:blip r:embed="rId4"/>
            <a:srcRect l="13982" t="12769" r="9654" b="13546"/>
            <a:stretch/>
          </p:blipFill>
          <p:spPr>
            <a:xfrm>
              <a:off x="2550741" y="562579"/>
              <a:ext cx="881230" cy="853255"/>
            </a:xfrm>
            <a:prstGeom prst="rect">
              <a:avLst/>
            </a:prstGeom>
          </p:spPr>
        </p:pic>
      </p:grpSp>
    </p:spTree>
    <p:extLst>
      <p:ext uri="{BB962C8B-B14F-4D97-AF65-F5344CB8AC3E}">
        <p14:creationId xmlns:p14="http://schemas.microsoft.com/office/powerpoint/2010/main" val="14679648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E289A-A8C5-4247-A39A-237A00E11F76}"/>
              </a:ext>
            </a:extLst>
          </p:cNvPr>
          <p:cNvSpPr>
            <a:spLocks noGrp="1"/>
          </p:cNvSpPr>
          <p:nvPr>
            <p:ph type="title"/>
          </p:nvPr>
        </p:nvSpPr>
        <p:spPr>
          <a:xfrm>
            <a:off x="203085" y="3422984"/>
            <a:ext cx="8737830" cy="2510364"/>
          </a:xfrm>
        </p:spPr>
        <p:txBody>
          <a:bodyPr/>
          <a:lstStyle/>
          <a:p>
            <a:pPr algn="ctr"/>
            <a:r>
              <a:rPr lang="en-US" sz="2400">
                <a:solidFill>
                  <a:schemeClr val="tx1"/>
                </a:solidFill>
                <a:latin typeface="+mn-lt"/>
              </a:rPr>
              <a:t>Postpartum diabetes screening for people with gestational diabetes is important to identify those at risk for diabetes after pregnancy and for those who continue to have diabetes. </a:t>
            </a:r>
            <a:br>
              <a:rPr lang="en-US" sz="2400">
                <a:solidFill>
                  <a:schemeClr val="tx1"/>
                </a:solidFill>
                <a:latin typeface="+mn-lt"/>
              </a:rPr>
            </a:br>
            <a:r>
              <a:rPr lang="en-US" sz="2400">
                <a:solidFill>
                  <a:schemeClr val="tx1"/>
                </a:solidFill>
                <a:latin typeface="+mn-lt"/>
              </a:rPr>
              <a:t>However, </a:t>
            </a:r>
            <a:r>
              <a:rPr lang="en-US" sz="2400">
                <a:solidFill>
                  <a:srgbClr val="047BC1"/>
                </a:solidFill>
                <a:latin typeface="+mn-lt"/>
              </a:rPr>
              <a:t>only about 1 in 6 people with gestational diabetes are screened within 6 months after delivery</a:t>
            </a:r>
            <a:r>
              <a:rPr lang="en-US" sz="2400">
                <a:solidFill>
                  <a:schemeClr val="tx1"/>
                </a:solidFill>
                <a:latin typeface="+mn-lt"/>
              </a:rPr>
              <a:t>.</a:t>
            </a:r>
            <a:r>
              <a:rPr lang="en-US" sz="2400" baseline="30000">
                <a:solidFill>
                  <a:schemeClr val="tx1"/>
                </a:solidFill>
                <a:latin typeface="+mn-lt"/>
              </a:rPr>
              <a:t>1</a:t>
            </a:r>
            <a:endParaRPr lang="en-US" sz="2400">
              <a:solidFill>
                <a:schemeClr val="tx1"/>
              </a:solidFill>
              <a:latin typeface="+mn-lt"/>
            </a:endParaRPr>
          </a:p>
        </p:txBody>
      </p:sp>
      <p:sp>
        <p:nvSpPr>
          <p:cNvPr id="10" name="Rectangle 9">
            <a:extLst>
              <a:ext uri="{FF2B5EF4-FFF2-40B4-BE49-F238E27FC236}">
                <a16:creationId xmlns:a16="http://schemas.microsoft.com/office/drawing/2014/main" id="{858F1069-3EEE-4971-9CC7-C006DB9A7F13}"/>
              </a:ext>
            </a:extLst>
          </p:cNvPr>
          <p:cNvSpPr/>
          <p:nvPr/>
        </p:nvSpPr>
        <p:spPr>
          <a:xfrm>
            <a:off x="6235" y="6030565"/>
            <a:ext cx="8543999" cy="820225"/>
          </a:xfrm>
          <a:prstGeom prst="rect">
            <a:avLst/>
          </a:prstGeom>
        </p:spPr>
        <p:txBody>
          <a:bodyPr wrap="square">
            <a:spAutoFit/>
          </a:bodyPr>
          <a:lstStyle/>
          <a:p>
            <a:pPr lvl="0" eaLnBrk="0" hangingPunct="0">
              <a:spcBef>
                <a:spcPct val="30000"/>
              </a:spcBef>
              <a:defRPr/>
            </a:pPr>
            <a:r>
              <a:rPr lang="en-CA" sz="1100" u="none">
                <a:latin typeface="+mn-lt"/>
                <a:cs typeface="ＭＳ Ｐゴシック" pitchFamily="68" charset="-128"/>
              </a:rPr>
              <a:t>The screening rate for type 2 diabetes includes people with gestational diabetes who had a 75 g oral glucose tolerance test in a community laboratory in 2008. Additional analysis is required to assess the current screening rate in Ontario. </a:t>
            </a:r>
          </a:p>
          <a:p>
            <a:pPr lvl="0" eaLnBrk="0" hangingPunct="0">
              <a:spcBef>
                <a:spcPct val="30000"/>
              </a:spcBef>
              <a:defRPr/>
            </a:pPr>
            <a:r>
              <a:rPr lang="en-CA" sz="1100" u="none" baseline="30000">
                <a:latin typeface="+mn-lt"/>
                <a:cs typeface="ＭＳ Ｐゴシック" pitchFamily="68" charset="-128"/>
              </a:rPr>
              <a:t>1</a:t>
            </a:r>
            <a:r>
              <a:rPr lang="en-CA" sz="1100" u="none">
                <a:latin typeface="+mn-lt"/>
                <a:cs typeface="ＭＳ Ｐゴシック" pitchFamily="68" charset="-128"/>
              </a:rPr>
              <a:t>Shah B, Lipscombe L, Feig D, Lowe J. Missed opportunities for type 2 diabetes testing following gestational diabetes: a population-based cohort study. BJOG. 2011;118(12):1484-1490.</a:t>
            </a:r>
          </a:p>
        </p:txBody>
      </p:sp>
      <p:grpSp>
        <p:nvGrpSpPr>
          <p:cNvPr id="7" name="Group 6">
            <a:extLst>
              <a:ext uri="{FF2B5EF4-FFF2-40B4-BE49-F238E27FC236}">
                <a16:creationId xmlns:a16="http://schemas.microsoft.com/office/drawing/2014/main" id="{C7F9A6A2-FAA1-4FD7-A9D3-E2AC950602EC}"/>
              </a:ext>
            </a:extLst>
          </p:cNvPr>
          <p:cNvGrpSpPr/>
          <p:nvPr/>
        </p:nvGrpSpPr>
        <p:grpSpPr>
          <a:xfrm>
            <a:off x="3123209" y="752713"/>
            <a:ext cx="2481944" cy="2836508"/>
            <a:chOff x="3123209" y="752713"/>
            <a:chExt cx="2481944" cy="2836508"/>
          </a:xfrm>
        </p:grpSpPr>
        <p:pic>
          <p:nvPicPr>
            <p:cNvPr id="4" name="Picture 3" descr="A picture containing icon&#10;&#10;Description automatically generated">
              <a:extLst>
                <a:ext uri="{FF2B5EF4-FFF2-40B4-BE49-F238E27FC236}">
                  <a16:creationId xmlns:a16="http://schemas.microsoft.com/office/drawing/2014/main" id="{52C0B525-FDDB-4C77-A887-1C4C062A2544}"/>
                </a:ext>
              </a:extLst>
            </p:cNvPr>
            <p:cNvPicPr>
              <a:picLocks noChangeAspect="1"/>
            </p:cNvPicPr>
            <p:nvPr/>
          </p:nvPicPr>
          <p:blipFill rotWithShape="1">
            <a:blip r:embed="rId2"/>
            <a:srcRect l="19523" t="15411" r="19870" b="15324"/>
            <a:stretch/>
          </p:blipFill>
          <p:spPr>
            <a:xfrm>
              <a:off x="3123209" y="752713"/>
              <a:ext cx="2481944" cy="2836508"/>
            </a:xfrm>
            <a:prstGeom prst="rect">
              <a:avLst/>
            </a:prstGeom>
          </p:spPr>
        </p:pic>
        <p:sp>
          <p:nvSpPr>
            <p:cNvPr id="6" name="TextBox 5">
              <a:extLst>
                <a:ext uri="{FF2B5EF4-FFF2-40B4-BE49-F238E27FC236}">
                  <a16:creationId xmlns:a16="http://schemas.microsoft.com/office/drawing/2014/main" id="{B65924B8-3561-4729-8DB3-19BE1DDE3630}"/>
                </a:ext>
              </a:extLst>
            </p:cNvPr>
            <p:cNvSpPr txBox="1"/>
            <p:nvPr/>
          </p:nvSpPr>
          <p:spPr>
            <a:xfrm>
              <a:off x="3420095" y="1624252"/>
              <a:ext cx="368135" cy="327942"/>
            </a:xfrm>
            <a:prstGeom prst="rect">
              <a:avLst/>
            </a:prstGeom>
            <a:solidFill>
              <a:schemeClr val="bg1"/>
            </a:solidFill>
          </p:spPr>
          <p:txBody>
            <a:bodyPr wrap="square" rtlCol="0">
              <a:spAutoFit/>
            </a:bodyPr>
            <a:lstStyle/>
            <a:p>
              <a:endParaRPr lang="en-US"/>
            </a:p>
          </p:txBody>
        </p:sp>
      </p:grpSp>
    </p:spTree>
    <p:extLst>
      <p:ext uri="{BB962C8B-B14F-4D97-AF65-F5344CB8AC3E}">
        <p14:creationId xmlns:p14="http://schemas.microsoft.com/office/powerpoint/2010/main" val="38264611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4DDF61A-1F58-534E-861E-005427CEFB31}"/>
              </a:ext>
            </a:extLst>
          </p:cNvPr>
          <p:cNvSpPr>
            <a:spLocks noGrp="1"/>
          </p:cNvSpPr>
          <p:nvPr>
            <p:ph type="title"/>
          </p:nvPr>
        </p:nvSpPr>
        <p:spPr>
          <a:xfrm>
            <a:off x="406430" y="1137029"/>
            <a:ext cx="6081935" cy="2383411"/>
          </a:xfrm>
        </p:spPr>
        <p:txBody>
          <a:bodyPr/>
          <a:lstStyle/>
          <a:p>
            <a:br>
              <a:rPr lang="en-CA" sz="4800">
                <a:solidFill>
                  <a:schemeClr val="tx1"/>
                </a:solidFill>
              </a:rPr>
            </a:br>
            <a:r>
              <a:rPr lang="en-US" sz="5000">
                <a:solidFill>
                  <a:schemeClr val="tx1"/>
                </a:solidFill>
                <a:latin typeface="+mn-lt"/>
              </a:rPr>
              <a:t>Quality Statements </a:t>
            </a:r>
            <a:br>
              <a:rPr lang="en-US" sz="5000">
                <a:solidFill>
                  <a:schemeClr val="tx1"/>
                </a:solidFill>
                <a:latin typeface="+mn-lt"/>
              </a:rPr>
            </a:br>
            <a:r>
              <a:rPr lang="en-US" sz="5000">
                <a:solidFill>
                  <a:schemeClr val="tx1"/>
                </a:solidFill>
                <a:latin typeface="+mn-lt"/>
              </a:rPr>
              <a:t>to Improve Care</a:t>
            </a:r>
          </a:p>
        </p:txBody>
      </p:sp>
      <p:cxnSp>
        <p:nvCxnSpPr>
          <p:cNvPr id="6" name="Straight Connector 5">
            <a:extLst>
              <a:ext uri="{FF2B5EF4-FFF2-40B4-BE49-F238E27FC236}">
                <a16:creationId xmlns:a16="http://schemas.microsoft.com/office/drawing/2014/main" id="{8A829423-CDEE-DA4B-847F-C2D3E49B5ECB}"/>
              </a:ext>
            </a:extLst>
          </p:cNvPr>
          <p:cNvCxnSpPr>
            <a:cxnSpLocks/>
          </p:cNvCxnSpPr>
          <p:nvPr/>
        </p:nvCxnSpPr>
        <p:spPr bwMode="auto">
          <a:xfrm>
            <a:off x="464831" y="3593433"/>
            <a:ext cx="4863627" cy="0"/>
          </a:xfrm>
          <a:prstGeom prst="line">
            <a:avLst/>
          </a:prstGeom>
          <a:solidFill>
            <a:srgbClr val="FFFF00"/>
          </a:solidFill>
          <a:ln w="66675" cap="flat" cmpd="sng" algn="ctr">
            <a:solidFill>
              <a:srgbClr val="F15A22"/>
            </a:solidFill>
            <a:prstDash val="solid"/>
            <a:round/>
            <a:headEnd type="none" w="med" len="med"/>
            <a:tailEnd type="none" w="med" len="med"/>
          </a:ln>
          <a:effectLst/>
        </p:spPr>
      </p:cxnSp>
    </p:spTree>
    <p:custDataLst>
      <p:tags r:id="rId1"/>
    </p:custDataLst>
    <p:extLst>
      <p:ext uri="{BB962C8B-B14F-4D97-AF65-F5344CB8AC3E}">
        <p14:creationId xmlns:p14="http://schemas.microsoft.com/office/powerpoint/2010/main" val="36965710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8" y="274638"/>
            <a:ext cx="8229599" cy="1165909"/>
          </a:xfrm>
        </p:spPr>
        <p:txBody>
          <a:bodyPr/>
          <a:lstStyle/>
          <a:p>
            <a:r>
              <a:rPr lang="en-CA">
                <a:solidFill>
                  <a:schemeClr val="tx1"/>
                </a:solidFill>
                <a:latin typeface="+mn-lt"/>
                <a:ea typeface="MS PGothic"/>
              </a:rPr>
              <a:t>Scope</a:t>
            </a:r>
            <a:r>
              <a:rPr lang="en-CA" b="0">
                <a:solidFill>
                  <a:schemeClr val="tx1"/>
                </a:solidFill>
                <a:latin typeface="+mn-lt"/>
                <a:ea typeface="MS PGothic"/>
              </a:rPr>
              <a:t> </a:t>
            </a:r>
            <a:r>
              <a:rPr lang="en-CA">
                <a:solidFill>
                  <a:schemeClr val="tx1"/>
                </a:solidFill>
                <a:latin typeface="+mn-lt"/>
                <a:ea typeface="MS PGothic"/>
              </a:rPr>
              <a:t>of the Diabetes in Pregnancy Quality Standard</a:t>
            </a:r>
          </a:p>
        </p:txBody>
      </p:sp>
      <p:sp>
        <p:nvSpPr>
          <p:cNvPr id="4" name="Content Placeholder 3"/>
          <p:cNvSpPr>
            <a:spLocks noGrp="1"/>
          </p:cNvSpPr>
          <p:nvPr>
            <p:ph idx="1"/>
          </p:nvPr>
        </p:nvSpPr>
        <p:spPr>
          <a:xfrm>
            <a:off x="457199" y="1969936"/>
            <a:ext cx="8229600" cy="4248472"/>
          </a:xfrm>
        </p:spPr>
        <p:txBody>
          <a:bodyPr/>
          <a:lstStyle/>
          <a:p>
            <a:pPr>
              <a:buClr>
                <a:srgbClr val="00B0F0"/>
              </a:buClr>
            </a:pPr>
            <a:r>
              <a:rPr lang="en-CA">
                <a:effectLst/>
                <a:latin typeface="+mn-lt"/>
                <a:ea typeface="Times New Roman" panose="02020603050405020304" pitchFamily="18" charset="0"/>
                <a:cs typeface="Calibri" panose="020F0502020204030204" pitchFamily="34" charset="0"/>
              </a:rPr>
              <a:t>This quality standard addresses care for people with type 1 </a:t>
            </a:r>
            <a:r>
              <a:rPr lang="en-CA">
                <a:latin typeface="+mn-lt"/>
                <a:ea typeface="Times New Roman" panose="02020603050405020304" pitchFamily="18" charset="0"/>
                <a:cs typeface="Calibri" panose="020F0502020204030204" pitchFamily="34" charset="0"/>
              </a:rPr>
              <a:t>and</a:t>
            </a:r>
            <a:r>
              <a:rPr lang="en-CA">
                <a:effectLst/>
                <a:latin typeface="+mn-lt"/>
                <a:ea typeface="Times New Roman" panose="02020603050405020304" pitchFamily="18" charset="0"/>
                <a:cs typeface="Calibri" panose="020F0502020204030204" pitchFamily="34" charset="0"/>
              </a:rPr>
              <a:t> type 2 diabetes who become pregnant and people diagnosed with gestational diabetes</a:t>
            </a:r>
          </a:p>
          <a:p>
            <a:pPr>
              <a:buClr>
                <a:srgbClr val="00B0F0"/>
              </a:buClr>
            </a:pPr>
            <a:r>
              <a:rPr lang="en-CA">
                <a:latin typeface="+mn-lt"/>
                <a:ea typeface="Times New Roman" panose="02020603050405020304" pitchFamily="18" charset="0"/>
                <a:cs typeface="Calibri" panose="020F0502020204030204" pitchFamily="34" charset="0"/>
              </a:rPr>
              <a:t>It includes preconception care as well as management of diabetes during pregnancy</a:t>
            </a:r>
            <a:endParaRPr lang="en-US">
              <a:solidFill>
                <a:srgbClr val="000000"/>
              </a:solidFill>
              <a:latin typeface="+mn-lt"/>
              <a:ea typeface="Times New Roman" panose="02020603050405020304" pitchFamily="18" charset="0"/>
              <a:cs typeface="Helvetica 55 Roman"/>
            </a:endParaRPr>
          </a:p>
          <a:p>
            <a:pPr>
              <a:buClr>
                <a:srgbClr val="00B0F0"/>
              </a:buClr>
            </a:pPr>
            <a:r>
              <a:rPr lang="en-CA">
                <a:effectLst/>
                <a:latin typeface="+mn-lt"/>
                <a:ea typeface="Times New Roman" panose="02020603050405020304" pitchFamily="18" charset="0"/>
                <a:cs typeface="Calibri" panose="020F0502020204030204" pitchFamily="34" charset="0"/>
              </a:rPr>
              <a:t>This quality standard applies to all settings</a:t>
            </a:r>
            <a:endParaRPr lang="en-CA">
              <a:effectLst/>
              <a:latin typeface="+mn-lt"/>
              <a:ea typeface="Times New Roman" panose="02020603050405020304" pitchFamily="18" charset="0"/>
              <a:cs typeface="Times New Roman" panose="02020603050405020304" pitchFamily="18" charset="0"/>
            </a:endParaRPr>
          </a:p>
          <a:p>
            <a:pPr>
              <a:buClr>
                <a:srgbClr val="00B0F0"/>
              </a:buClr>
            </a:pPr>
            <a:r>
              <a:rPr lang="en-CA">
                <a:effectLst/>
                <a:latin typeface="+mn-lt"/>
                <a:ea typeface="Times New Roman" panose="02020603050405020304" pitchFamily="18" charset="0"/>
                <a:cs typeface="Arial" panose="020B0604020202020204" pitchFamily="34" charset="0"/>
              </a:rPr>
              <a:t>This quality standard does not include guidance on preventing gestational diabetes or on postpartum care for neonates born to people with diabetes in pregnancy</a:t>
            </a:r>
            <a:endParaRPr lang="en-CA">
              <a:highlight>
                <a:srgbClr val="FFFF00"/>
              </a:highlight>
              <a:latin typeface="+mn-lt"/>
              <a:ea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7690532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8" name="Content Placeholder 3"/>
          <p:cNvSpPr txBox="1">
            <a:spLocks noGrp="1"/>
          </p:cNvSpPr>
          <p:nvPr>
            <p:ph type="body" idx="1"/>
          </p:nvPr>
        </p:nvSpPr>
        <p:spPr>
          <a:xfrm>
            <a:off x="571500" y="1295431"/>
            <a:ext cx="8147810" cy="4912127"/>
          </a:xfrm>
          <a:prstGeom prst="rect">
            <a:avLst/>
          </a:prstGeom>
        </p:spPr>
        <p:txBody>
          <a:bodyPr/>
          <a:lstStyle/>
          <a:p>
            <a:pPr>
              <a:lnSpc>
                <a:spcPts val="3400"/>
              </a:lnSpc>
              <a:spcBef>
                <a:spcPts val="0"/>
              </a:spcBef>
              <a:buClr>
                <a:srgbClr val="00B0F0"/>
              </a:buClr>
              <a:buAutoNum type="arabicPeriod"/>
              <a:defRPr sz="1800"/>
            </a:pPr>
            <a:r>
              <a:rPr lang="en-CA" sz="2000">
                <a:latin typeface="+mn-lt"/>
              </a:rPr>
              <a:t>Preconception Care for People With Diabetes</a:t>
            </a:r>
          </a:p>
          <a:p>
            <a:pPr>
              <a:lnSpc>
                <a:spcPts val="3400"/>
              </a:lnSpc>
              <a:spcBef>
                <a:spcPts val="0"/>
              </a:spcBef>
              <a:buClr>
                <a:srgbClr val="00B0F0"/>
              </a:buClr>
              <a:buAutoNum type="arabicPeriod"/>
              <a:defRPr sz="1800"/>
            </a:pPr>
            <a:r>
              <a:rPr lang="en-CA" sz="2000">
                <a:latin typeface="+mn-lt"/>
              </a:rPr>
              <a:t>Coordinated Interprofessional Care</a:t>
            </a:r>
          </a:p>
          <a:p>
            <a:pPr>
              <a:lnSpc>
                <a:spcPts val="3400"/>
              </a:lnSpc>
              <a:spcBef>
                <a:spcPts val="0"/>
              </a:spcBef>
              <a:buClr>
                <a:srgbClr val="00B0F0"/>
              </a:buClr>
              <a:buAutoNum type="arabicPeriod"/>
              <a:defRPr sz="1800"/>
            </a:pPr>
            <a:r>
              <a:rPr lang="en-CA" sz="2000">
                <a:latin typeface="+mn-lt"/>
              </a:rPr>
              <a:t>Self-Management Education and Support</a:t>
            </a:r>
          </a:p>
          <a:p>
            <a:pPr>
              <a:lnSpc>
                <a:spcPts val="3400"/>
              </a:lnSpc>
              <a:spcBef>
                <a:spcPts val="0"/>
              </a:spcBef>
              <a:buClr>
                <a:srgbClr val="00B0F0"/>
              </a:buClr>
              <a:buAutoNum type="arabicPeriod"/>
              <a:defRPr sz="1800"/>
            </a:pPr>
            <a:r>
              <a:rPr lang="en-CA" sz="2000">
                <a:latin typeface="+mn-lt"/>
              </a:rPr>
              <a:t>Lifestyle Management During Pregnancy</a:t>
            </a:r>
          </a:p>
          <a:p>
            <a:pPr>
              <a:lnSpc>
                <a:spcPts val="3400"/>
              </a:lnSpc>
              <a:spcBef>
                <a:spcPts val="0"/>
              </a:spcBef>
              <a:buClr>
                <a:srgbClr val="00B0F0"/>
              </a:buClr>
              <a:buAutoNum type="arabicPeriod"/>
              <a:defRPr sz="1800"/>
            </a:pPr>
            <a:r>
              <a:rPr lang="en-CA" sz="2000">
                <a:latin typeface="+mn-lt"/>
              </a:rPr>
              <a:t>Fetal Monitoring and Timing of Delivery</a:t>
            </a:r>
          </a:p>
          <a:p>
            <a:pPr>
              <a:lnSpc>
                <a:spcPts val="3400"/>
              </a:lnSpc>
              <a:spcBef>
                <a:spcPts val="0"/>
              </a:spcBef>
              <a:buClr>
                <a:srgbClr val="00B0F0"/>
              </a:buClr>
              <a:buAutoNum type="arabicPeriod"/>
              <a:defRPr sz="1800"/>
            </a:pPr>
            <a:r>
              <a:rPr lang="en-CA" sz="2000">
                <a:latin typeface="+mn-lt"/>
              </a:rPr>
              <a:t>Postpartum Diabetes Screening for People With Gestational Diabetes</a:t>
            </a:r>
          </a:p>
        </p:txBody>
      </p:sp>
      <p:sp>
        <p:nvSpPr>
          <p:cNvPr id="629" name="Title 2"/>
          <p:cNvSpPr txBox="1">
            <a:spLocks noGrp="1"/>
          </p:cNvSpPr>
          <p:nvPr>
            <p:ph type="title"/>
          </p:nvPr>
        </p:nvSpPr>
        <p:spPr>
          <a:xfrm>
            <a:off x="457199" y="274638"/>
            <a:ext cx="8244586" cy="1165910"/>
          </a:xfrm>
          <a:prstGeom prst="rect">
            <a:avLst/>
          </a:prstGeom>
        </p:spPr>
        <p:txBody>
          <a:bodyPr/>
          <a:lstStyle/>
          <a:p>
            <a:r>
              <a:rPr lang="en-US">
                <a:solidFill>
                  <a:schemeClr val="tx1"/>
                </a:solidFill>
                <a:latin typeface="+mn-lt"/>
              </a:rPr>
              <a:t>Quality Statement Topics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7666"/>
            <a:ext cx="8244584" cy="1165909"/>
          </a:xfrm>
        </p:spPr>
        <p:txBody>
          <a:bodyPr anchor="t"/>
          <a:lstStyle/>
          <a:p>
            <a:pPr>
              <a:lnSpc>
                <a:spcPct val="90000"/>
              </a:lnSpc>
            </a:pPr>
            <a:r>
              <a:rPr lang="en-CA" sz="2400" b="0">
                <a:solidFill>
                  <a:schemeClr val="tx1"/>
                </a:solidFill>
                <a:latin typeface="+mn-lt"/>
              </a:rPr>
              <a:t>Quality Statement 1:</a:t>
            </a:r>
            <a:br>
              <a:rPr lang="en-CA" sz="2400">
                <a:solidFill>
                  <a:schemeClr val="tx1"/>
                </a:solidFill>
                <a:latin typeface="+mn-lt"/>
              </a:rPr>
            </a:br>
            <a:r>
              <a:rPr lang="en-CA">
                <a:solidFill>
                  <a:schemeClr val="tx1"/>
                </a:solidFill>
                <a:latin typeface="+mn-lt"/>
              </a:rPr>
              <a:t>Preconception Care for People Diabetes</a:t>
            </a:r>
            <a:endParaRPr lang="en-CA" b="0">
              <a:solidFill>
                <a:schemeClr val="tx1"/>
              </a:solidFill>
              <a:latin typeface="+mn-lt"/>
            </a:endParaRPr>
          </a:p>
        </p:txBody>
      </p:sp>
      <p:sp>
        <p:nvSpPr>
          <p:cNvPr id="3" name="Rectangle 2"/>
          <p:cNvSpPr/>
          <p:nvPr/>
        </p:nvSpPr>
        <p:spPr>
          <a:xfrm>
            <a:off x="1352810" y="1937660"/>
            <a:ext cx="6407557" cy="2396215"/>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108000" tIns="108000" rIns="108000" bIns="108000" anchor="ctr">
            <a:noAutofit/>
          </a:bodyPr>
          <a:lstStyle/>
          <a:p>
            <a:pPr defTabSz="342900"/>
            <a:r>
              <a:rPr lang="en-US" sz="2000" u="none">
                <a:solidFill>
                  <a:srgbClr val="000000"/>
                </a:solidFill>
                <a:latin typeface="+mn-lt"/>
              </a:rPr>
              <a:t>All people of reproductive age who might become pregnant who are living with diabetes receive information about family planning. People with diabetes who are planning to become pregnant receive preconception care from an interprofessional care team, including counselling on optimizing diabetes management, screening for complications, and a review of medications. </a:t>
            </a:r>
            <a:endParaRPr lang="en-CA" sz="2000" u="none">
              <a:solidFill>
                <a:srgbClr val="000000"/>
              </a:solidFill>
              <a:latin typeface="+mn-lt"/>
            </a:endParaRPr>
          </a:p>
        </p:txBody>
      </p:sp>
    </p:spTree>
    <p:custDataLst>
      <p:tags r:id="rId1"/>
    </p:custDataLst>
    <p:extLst>
      <p:ext uri="{BB962C8B-B14F-4D97-AF65-F5344CB8AC3E}">
        <p14:creationId xmlns:p14="http://schemas.microsoft.com/office/powerpoint/2010/main" val="25037755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7838"/>
            <a:ext cx="8244584" cy="1165909"/>
          </a:xfrm>
        </p:spPr>
        <p:txBody>
          <a:bodyPr anchor="t"/>
          <a:lstStyle/>
          <a:p>
            <a:pPr>
              <a:lnSpc>
                <a:spcPct val="90000"/>
              </a:lnSpc>
            </a:pPr>
            <a:r>
              <a:rPr lang="en-CA" sz="2400" b="0">
                <a:solidFill>
                  <a:schemeClr val="tx1"/>
                </a:solidFill>
                <a:latin typeface="+mn-lt"/>
              </a:rPr>
              <a:t>Quality Statement 2:</a:t>
            </a:r>
            <a:br>
              <a:rPr lang="en-CA" sz="2400">
                <a:solidFill>
                  <a:schemeClr val="tx1"/>
                </a:solidFill>
                <a:latin typeface="+mn-lt"/>
              </a:rPr>
            </a:br>
            <a:r>
              <a:rPr lang="en-CA">
                <a:solidFill>
                  <a:schemeClr val="tx1"/>
                </a:solidFill>
                <a:latin typeface="+mn-lt"/>
              </a:rPr>
              <a:t>Coordinated Interprofessional Care</a:t>
            </a:r>
            <a:br>
              <a:rPr lang="en-CA" sz="2400">
                <a:solidFill>
                  <a:schemeClr val="tx1"/>
                </a:solidFill>
              </a:rPr>
            </a:br>
            <a:br>
              <a:rPr lang="en-CA" sz="2625">
                <a:solidFill>
                  <a:schemeClr val="tx1"/>
                </a:solidFill>
              </a:rPr>
            </a:br>
            <a:endParaRPr lang="en-CA" sz="2625" b="0">
              <a:solidFill>
                <a:schemeClr val="tx1"/>
              </a:solidFill>
            </a:endParaRPr>
          </a:p>
        </p:txBody>
      </p:sp>
      <p:sp>
        <p:nvSpPr>
          <p:cNvPr id="3" name="Rectangle 2"/>
          <p:cNvSpPr/>
          <p:nvPr/>
        </p:nvSpPr>
        <p:spPr>
          <a:xfrm>
            <a:off x="1158657" y="1914295"/>
            <a:ext cx="6826685" cy="1805936"/>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108000" tIns="108000" rIns="108000" bIns="108000" anchor="ctr">
            <a:noAutofit/>
          </a:bodyPr>
          <a:lstStyle/>
          <a:p>
            <a:pPr defTabSz="342900"/>
            <a:r>
              <a:rPr lang="en-US" sz="2000" u="none">
                <a:solidFill>
                  <a:srgbClr val="000000"/>
                </a:solidFill>
                <a:latin typeface="+mn-lt"/>
              </a:rPr>
              <a:t>People with diabetes receive coordinated interprofessional care specific to their needs during preconception and throughout pregnancy. People with gestational diabetes receive interprofessional care at the time of diagnosis and throughout the remainder of their pregnancy.</a:t>
            </a:r>
            <a:endParaRPr lang="en-CA" sz="2000" u="none">
              <a:solidFill>
                <a:srgbClr val="000000"/>
              </a:solidFill>
              <a:latin typeface="+mn-lt"/>
            </a:endParaRPr>
          </a:p>
        </p:txBody>
      </p:sp>
    </p:spTree>
    <p:custDataLst>
      <p:tags r:id="rId1"/>
    </p:custDataLst>
    <p:extLst>
      <p:ext uri="{BB962C8B-B14F-4D97-AF65-F5344CB8AC3E}">
        <p14:creationId xmlns:p14="http://schemas.microsoft.com/office/powerpoint/2010/main" val="9775685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6067"/>
            <a:ext cx="8244584" cy="1165909"/>
          </a:xfrm>
        </p:spPr>
        <p:txBody>
          <a:bodyPr anchor="t"/>
          <a:lstStyle/>
          <a:p>
            <a:pPr>
              <a:lnSpc>
                <a:spcPct val="90000"/>
              </a:lnSpc>
            </a:pPr>
            <a:r>
              <a:rPr lang="en-CA" sz="2400" b="0">
                <a:solidFill>
                  <a:schemeClr val="tx1"/>
                </a:solidFill>
                <a:latin typeface="+mn-lt"/>
              </a:rPr>
              <a:t>Quality Statement 3:</a:t>
            </a:r>
            <a:br>
              <a:rPr lang="en-CA" sz="2400">
                <a:solidFill>
                  <a:schemeClr val="tx1"/>
                </a:solidFill>
                <a:latin typeface="+mn-lt"/>
              </a:rPr>
            </a:br>
            <a:r>
              <a:rPr lang="en-CA">
                <a:solidFill>
                  <a:schemeClr val="tx1"/>
                </a:solidFill>
                <a:latin typeface="+mn-lt"/>
              </a:rPr>
              <a:t>Self-Management Education and Support</a:t>
            </a:r>
            <a:br>
              <a:rPr lang="en-CA" sz="2625">
                <a:solidFill>
                  <a:schemeClr val="tx1"/>
                </a:solidFill>
              </a:rPr>
            </a:br>
            <a:endParaRPr lang="en-CA" sz="2625" b="0">
              <a:solidFill>
                <a:schemeClr val="tx1"/>
              </a:solidFill>
            </a:endParaRPr>
          </a:p>
        </p:txBody>
      </p:sp>
      <p:sp>
        <p:nvSpPr>
          <p:cNvPr id="3" name="Rectangle 2"/>
          <p:cNvSpPr/>
          <p:nvPr/>
        </p:nvSpPr>
        <p:spPr>
          <a:xfrm>
            <a:off x="1427967" y="2088737"/>
            <a:ext cx="5994067" cy="1968913"/>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108000" tIns="108000" rIns="108000" bIns="108000" anchor="ctr">
            <a:noAutofit/>
          </a:bodyPr>
          <a:lstStyle/>
          <a:p>
            <a:pPr defTabSz="342900"/>
            <a:r>
              <a:rPr lang="en-US" sz="2000" u="none">
                <a:solidFill>
                  <a:srgbClr val="000000"/>
                </a:solidFill>
                <a:latin typeface="+mn-lt"/>
              </a:rPr>
              <a:t>People with diabetes and their families are offered tailored self-management education and support at the beginning of pregnancy, or at the time of gestational diabetes diagnosis, and throughout their pregnancy as needed.</a:t>
            </a:r>
            <a:endParaRPr lang="en-CA" sz="2000" u="none">
              <a:solidFill>
                <a:srgbClr val="000000"/>
              </a:solidFill>
              <a:latin typeface="+mn-lt"/>
            </a:endParaRPr>
          </a:p>
        </p:txBody>
      </p:sp>
    </p:spTree>
    <p:custDataLst>
      <p:tags r:id="rId1"/>
    </p:custDataLst>
    <p:extLst>
      <p:ext uri="{BB962C8B-B14F-4D97-AF65-F5344CB8AC3E}">
        <p14:creationId xmlns:p14="http://schemas.microsoft.com/office/powerpoint/2010/main" val="42378907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989" y="414660"/>
            <a:ext cx="7515616" cy="874432"/>
          </a:xfrm>
        </p:spPr>
        <p:txBody>
          <a:bodyPr anchor="t"/>
          <a:lstStyle/>
          <a:p>
            <a:pPr>
              <a:lnSpc>
                <a:spcPct val="90000"/>
              </a:lnSpc>
            </a:pPr>
            <a:r>
              <a:rPr lang="en-CA" sz="2400" b="0">
                <a:solidFill>
                  <a:schemeClr val="tx1"/>
                </a:solidFill>
                <a:latin typeface="+mn-lt"/>
              </a:rPr>
              <a:t>Quality Statement 4:</a:t>
            </a:r>
            <a:br>
              <a:rPr lang="en-CA">
                <a:solidFill>
                  <a:schemeClr val="tx1"/>
                </a:solidFill>
                <a:latin typeface="+mn-lt"/>
              </a:rPr>
            </a:br>
            <a:r>
              <a:rPr lang="en-US">
                <a:solidFill>
                  <a:schemeClr val="tx1"/>
                </a:solidFill>
                <a:latin typeface="+mn-lt"/>
              </a:rPr>
              <a:t>Lifestyle Management During Pregnancy</a:t>
            </a:r>
            <a:br>
              <a:rPr lang="en-US" sz="2400">
                <a:solidFill>
                  <a:schemeClr val="tx1"/>
                </a:solidFill>
              </a:rPr>
            </a:br>
            <a:br>
              <a:rPr lang="en-US" sz="2400">
                <a:solidFill>
                  <a:schemeClr val="tx1"/>
                </a:solidFill>
              </a:rPr>
            </a:br>
            <a:br>
              <a:rPr lang="en-US" sz="2400">
                <a:solidFill>
                  <a:schemeClr val="tx1"/>
                </a:solidFill>
              </a:rPr>
            </a:br>
            <a:br>
              <a:rPr lang="en-US" sz="2400">
                <a:solidFill>
                  <a:schemeClr val="tx1"/>
                </a:solidFill>
              </a:rPr>
            </a:br>
            <a:endParaRPr lang="en-CA" sz="2625" b="0">
              <a:solidFill>
                <a:schemeClr val="tx1"/>
              </a:solidFill>
            </a:endParaRPr>
          </a:p>
        </p:txBody>
      </p:sp>
      <p:sp>
        <p:nvSpPr>
          <p:cNvPr id="3" name="Rectangle 2"/>
          <p:cNvSpPr/>
          <p:nvPr/>
        </p:nvSpPr>
        <p:spPr>
          <a:xfrm>
            <a:off x="1422565" y="2167207"/>
            <a:ext cx="5864355" cy="2091972"/>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108000" tIns="108000" rIns="108000" bIns="108000" anchor="ctr">
            <a:noAutofit/>
          </a:bodyPr>
          <a:lstStyle/>
          <a:p>
            <a:pPr defTabSz="342900"/>
            <a:r>
              <a:rPr lang="en-US" sz="2000" u="none">
                <a:solidFill>
                  <a:srgbClr val="000000"/>
                </a:solidFill>
                <a:latin typeface="+mn-lt"/>
              </a:rPr>
              <a:t>People with diabetes in pregnancy receive tailored information and support about gestational weight gain, diet, and physical activity to optimize blood glucose levels and maternal and fetal outcomes at the beginning of pregnancy, or at the time of gestational diabetes diagnosis, and throughout pregnancy. </a:t>
            </a:r>
            <a:endParaRPr lang="en-CA" sz="2000" b="1" u="none">
              <a:solidFill>
                <a:srgbClr val="000000"/>
              </a:solidFill>
              <a:latin typeface="+mn-lt"/>
            </a:endParaRPr>
          </a:p>
        </p:txBody>
      </p:sp>
    </p:spTree>
    <p:custDataLst>
      <p:tags r:id="rId1"/>
    </p:custDataLst>
    <p:extLst>
      <p:ext uri="{BB962C8B-B14F-4D97-AF65-F5344CB8AC3E}">
        <p14:creationId xmlns:p14="http://schemas.microsoft.com/office/powerpoint/2010/main" val="7101652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292" y="407491"/>
            <a:ext cx="6183438" cy="874432"/>
          </a:xfrm>
        </p:spPr>
        <p:txBody>
          <a:bodyPr anchor="t"/>
          <a:lstStyle/>
          <a:p>
            <a:pPr>
              <a:lnSpc>
                <a:spcPct val="90000"/>
              </a:lnSpc>
            </a:pPr>
            <a:r>
              <a:rPr lang="en-CA" sz="2400" b="0">
                <a:solidFill>
                  <a:schemeClr val="tx1"/>
                </a:solidFill>
                <a:latin typeface="+mn-lt"/>
              </a:rPr>
              <a:t>Quality Statement 5:</a:t>
            </a:r>
            <a:br>
              <a:rPr lang="en-CA">
                <a:solidFill>
                  <a:schemeClr val="tx1"/>
                </a:solidFill>
                <a:latin typeface="+mn-lt"/>
              </a:rPr>
            </a:br>
            <a:r>
              <a:rPr lang="en-CA">
                <a:solidFill>
                  <a:schemeClr val="tx1"/>
                </a:solidFill>
                <a:latin typeface="+mn-lt"/>
              </a:rPr>
              <a:t>Fetal Monitoring and Timing of Delivery</a:t>
            </a:r>
            <a:br>
              <a:rPr lang="en-CA" sz="2400">
                <a:solidFill>
                  <a:schemeClr val="tx1"/>
                </a:solidFill>
                <a:latin typeface="+mn-lt"/>
              </a:rPr>
            </a:br>
            <a:br>
              <a:rPr lang="en-US" sz="2400">
                <a:solidFill>
                  <a:schemeClr val="tx1"/>
                </a:solidFill>
                <a:latin typeface="+mn-lt"/>
              </a:rPr>
            </a:br>
            <a:br>
              <a:rPr lang="en-US" sz="2400">
                <a:solidFill>
                  <a:schemeClr val="tx1"/>
                </a:solidFill>
              </a:rPr>
            </a:br>
            <a:br>
              <a:rPr lang="en-CA" sz="2400">
                <a:solidFill>
                  <a:schemeClr val="tx1"/>
                </a:solidFill>
              </a:rPr>
            </a:br>
            <a:br>
              <a:rPr lang="en-CA" sz="2625">
                <a:solidFill>
                  <a:schemeClr val="tx1"/>
                </a:solidFill>
              </a:rPr>
            </a:br>
            <a:endParaRPr lang="en-CA" sz="2625" b="0">
              <a:solidFill>
                <a:schemeClr val="tx1"/>
              </a:solidFill>
            </a:endParaRPr>
          </a:p>
        </p:txBody>
      </p:sp>
      <p:sp>
        <p:nvSpPr>
          <p:cNvPr id="3" name="Rectangle 2"/>
          <p:cNvSpPr/>
          <p:nvPr/>
        </p:nvSpPr>
        <p:spPr>
          <a:xfrm>
            <a:off x="1077238" y="2254685"/>
            <a:ext cx="6588690" cy="1741118"/>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108000" tIns="108000" rIns="108000" bIns="108000" anchor="ctr">
            <a:noAutofit/>
          </a:bodyPr>
          <a:lstStyle/>
          <a:p>
            <a:pPr defTabSz="342900"/>
            <a:r>
              <a:rPr lang="en-US" sz="2000" u="none">
                <a:solidFill>
                  <a:srgbClr val="000000"/>
                </a:solidFill>
                <a:latin typeface="+mn-lt"/>
              </a:rPr>
              <a:t>People with diabetes in pregnancy receive increased fetal monitoring based on glucose control, maternal complications, comorbid complications, and/or fetal </a:t>
            </a:r>
            <a:br>
              <a:rPr lang="en-US" sz="2000" u="none">
                <a:solidFill>
                  <a:srgbClr val="000000"/>
                </a:solidFill>
                <a:latin typeface="+mn-lt"/>
              </a:rPr>
            </a:br>
            <a:r>
              <a:rPr lang="en-US" sz="2000" u="none">
                <a:solidFill>
                  <a:srgbClr val="000000"/>
                </a:solidFill>
                <a:latin typeface="+mn-lt"/>
              </a:rPr>
              <a:t>well-being. Induction of labour is considered before </a:t>
            </a:r>
            <a:br>
              <a:rPr lang="en-US" sz="2000" u="none">
                <a:solidFill>
                  <a:srgbClr val="000000"/>
                </a:solidFill>
                <a:latin typeface="+mn-lt"/>
              </a:rPr>
            </a:br>
            <a:r>
              <a:rPr lang="en-US" sz="2000" u="none">
                <a:solidFill>
                  <a:srgbClr val="000000"/>
                </a:solidFill>
                <a:latin typeface="+mn-lt"/>
              </a:rPr>
              <a:t>40 weeks’ gestation if maternal or fetal indications exist. </a:t>
            </a:r>
            <a:endParaRPr lang="en-CA" sz="2000" u="none">
              <a:solidFill>
                <a:srgbClr val="000000"/>
              </a:solidFill>
              <a:latin typeface="+mn-lt"/>
            </a:endParaRPr>
          </a:p>
        </p:txBody>
      </p:sp>
    </p:spTree>
    <p:custDataLst>
      <p:tags r:id="rId1"/>
    </p:custDataLst>
    <p:extLst>
      <p:ext uri="{BB962C8B-B14F-4D97-AF65-F5344CB8AC3E}">
        <p14:creationId xmlns:p14="http://schemas.microsoft.com/office/powerpoint/2010/main" val="4635976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4000">
                <a:solidFill>
                  <a:schemeClr val="tx1"/>
                </a:solidFill>
                <a:latin typeface="+mj-lt"/>
              </a:rPr>
              <a:t>Quality Standards</a:t>
            </a:r>
          </a:p>
        </p:txBody>
      </p:sp>
      <p:sp>
        <p:nvSpPr>
          <p:cNvPr id="3" name="Content Placeholder 2"/>
          <p:cNvSpPr>
            <a:spLocks noGrp="1"/>
          </p:cNvSpPr>
          <p:nvPr>
            <p:ph idx="1"/>
          </p:nvPr>
        </p:nvSpPr>
        <p:spPr>
          <a:xfrm>
            <a:off x="472184" y="1440547"/>
            <a:ext cx="8296035" cy="3143979"/>
          </a:xfrm>
        </p:spPr>
        <p:txBody>
          <a:bodyPr/>
          <a:lstStyle/>
          <a:p>
            <a:pPr>
              <a:lnSpc>
                <a:spcPct val="90000"/>
              </a:lnSpc>
              <a:spcAft>
                <a:spcPts val="1200"/>
              </a:spcAft>
              <a:buClr>
                <a:srgbClr val="00B2E3"/>
              </a:buClr>
            </a:pPr>
            <a:r>
              <a:rPr lang="en-CA">
                <a:latin typeface="+mn-lt"/>
              </a:rPr>
              <a:t>Inform clinicians and patients what quality care looks like</a:t>
            </a:r>
          </a:p>
          <a:p>
            <a:pPr>
              <a:lnSpc>
                <a:spcPct val="90000"/>
              </a:lnSpc>
              <a:spcAft>
                <a:spcPts val="1200"/>
              </a:spcAft>
              <a:buClr>
                <a:srgbClr val="00B2E3"/>
              </a:buClr>
            </a:pPr>
            <a:r>
              <a:rPr lang="en-CA">
                <a:latin typeface="+mn-lt"/>
              </a:rPr>
              <a:t>Focus on conditions or processes where there are large variations in how care is delivered, or where there are gaps between the care provided in Ontario and the care patients should receive</a:t>
            </a:r>
          </a:p>
          <a:p>
            <a:pPr>
              <a:lnSpc>
                <a:spcPct val="90000"/>
              </a:lnSpc>
              <a:spcAft>
                <a:spcPts val="1200"/>
              </a:spcAft>
              <a:buClr>
                <a:srgbClr val="00B2E3"/>
              </a:buClr>
            </a:pPr>
            <a:r>
              <a:rPr lang="en-CA">
                <a:latin typeface="+mn-lt"/>
              </a:rPr>
              <a:t>Are grounded in the best available evidence</a:t>
            </a:r>
          </a:p>
          <a:p>
            <a:pPr marL="360363" indent="-360363">
              <a:lnSpc>
                <a:spcPct val="90000"/>
              </a:lnSpc>
              <a:spcAft>
                <a:spcPts val="1200"/>
              </a:spcAft>
              <a:buClr>
                <a:srgbClr val="00B2E3"/>
              </a:buClr>
              <a:buFont typeface="Arial" panose="020B0604020202020204" pitchFamily="34" charset="0"/>
              <a:buChar char="•"/>
            </a:pPr>
            <a:endParaRPr lang="en-CA">
              <a:latin typeface="+mn-lt"/>
            </a:endParaRPr>
          </a:p>
          <a:p>
            <a:pPr>
              <a:buClr>
                <a:srgbClr val="00B2E3"/>
              </a:buClr>
            </a:pPr>
            <a:endParaRPr lang="en-CA">
              <a:latin typeface="+mn-lt"/>
            </a:endParaRPr>
          </a:p>
        </p:txBody>
      </p:sp>
    </p:spTree>
    <p:custDataLst>
      <p:tags r:id="rId1"/>
    </p:custDataLst>
    <p:extLst>
      <p:ext uri="{BB962C8B-B14F-4D97-AF65-F5344CB8AC3E}">
        <p14:creationId xmlns:p14="http://schemas.microsoft.com/office/powerpoint/2010/main" val="12917792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708" y="455470"/>
            <a:ext cx="8244584" cy="1165909"/>
          </a:xfrm>
        </p:spPr>
        <p:txBody>
          <a:bodyPr anchor="t"/>
          <a:lstStyle/>
          <a:p>
            <a:pPr>
              <a:lnSpc>
                <a:spcPct val="90000"/>
              </a:lnSpc>
            </a:pPr>
            <a:r>
              <a:rPr lang="en-CA" sz="2400" b="0">
                <a:solidFill>
                  <a:schemeClr val="tx1"/>
                </a:solidFill>
                <a:latin typeface="+mn-lt"/>
              </a:rPr>
              <a:t>Quality Statement 6:</a:t>
            </a:r>
            <a:br>
              <a:rPr lang="en-CA" sz="2400">
                <a:solidFill>
                  <a:schemeClr val="tx1"/>
                </a:solidFill>
                <a:latin typeface="+mn-lt"/>
              </a:rPr>
            </a:br>
            <a:r>
              <a:rPr lang="en-CA">
                <a:solidFill>
                  <a:schemeClr val="tx1"/>
                </a:solidFill>
                <a:latin typeface="+mn-lt"/>
                <a:ea typeface="Times New Roman" panose="02020603050405020304" pitchFamily="18" charset="0"/>
                <a:cs typeface="Times New Roman" panose="02020603050405020304" pitchFamily="18" charset="0"/>
              </a:rPr>
              <a:t>Postpartum Diabetes Screening for </a:t>
            </a:r>
            <a:br>
              <a:rPr lang="en-CA">
                <a:solidFill>
                  <a:schemeClr val="tx1"/>
                </a:solidFill>
                <a:latin typeface="+mn-lt"/>
                <a:ea typeface="Times New Roman" panose="02020603050405020304" pitchFamily="18" charset="0"/>
                <a:cs typeface="Times New Roman" panose="02020603050405020304" pitchFamily="18" charset="0"/>
              </a:rPr>
            </a:br>
            <a:r>
              <a:rPr lang="en-CA">
                <a:solidFill>
                  <a:schemeClr val="tx1"/>
                </a:solidFill>
                <a:latin typeface="+mn-lt"/>
                <a:ea typeface="Times New Roman" panose="02020603050405020304" pitchFamily="18" charset="0"/>
                <a:cs typeface="Times New Roman" panose="02020603050405020304" pitchFamily="18" charset="0"/>
              </a:rPr>
              <a:t>People With Gestational Diabetes</a:t>
            </a:r>
            <a:br>
              <a:rPr lang="en-CA" sz="2400">
                <a:solidFill>
                  <a:schemeClr val="tx1"/>
                </a:solidFill>
                <a:latin typeface="+mn-lt"/>
              </a:rPr>
            </a:br>
            <a:br>
              <a:rPr lang="en-CA" sz="2400">
                <a:solidFill>
                  <a:schemeClr val="tx1"/>
                </a:solidFill>
              </a:rPr>
            </a:br>
            <a:br>
              <a:rPr lang="en-US" sz="2400">
                <a:solidFill>
                  <a:schemeClr val="tx1"/>
                </a:solidFill>
              </a:rPr>
            </a:br>
            <a:br>
              <a:rPr lang="en-US" sz="2400">
                <a:solidFill>
                  <a:schemeClr val="tx1"/>
                </a:solidFill>
              </a:rPr>
            </a:br>
            <a:br>
              <a:rPr lang="en-CA" sz="2400">
                <a:solidFill>
                  <a:schemeClr val="tx1"/>
                </a:solidFill>
              </a:rPr>
            </a:br>
            <a:br>
              <a:rPr lang="en-CA" sz="2625">
                <a:solidFill>
                  <a:schemeClr val="tx1"/>
                </a:solidFill>
              </a:rPr>
            </a:br>
            <a:endParaRPr lang="en-CA" sz="2625" b="0">
              <a:solidFill>
                <a:schemeClr val="tx1"/>
              </a:solidFill>
            </a:endParaRPr>
          </a:p>
        </p:txBody>
      </p:sp>
      <p:sp>
        <p:nvSpPr>
          <p:cNvPr id="3" name="Rectangle 2"/>
          <p:cNvSpPr/>
          <p:nvPr/>
        </p:nvSpPr>
        <p:spPr>
          <a:xfrm>
            <a:off x="1409115" y="2776363"/>
            <a:ext cx="5710031" cy="1567038"/>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108000" tIns="108000" rIns="108000" bIns="108000" anchor="ctr">
            <a:noAutofit/>
          </a:bodyPr>
          <a:lstStyle/>
          <a:p>
            <a:pPr defTabSz="342900"/>
            <a:endParaRPr lang="en-CA" sz="2100" b="1">
              <a:solidFill>
                <a:srgbClr val="000000"/>
              </a:solidFill>
            </a:endParaRPr>
          </a:p>
        </p:txBody>
      </p:sp>
      <p:sp>
        <p:nvSpPr>
          <p:cNvPr id="5" name="Rectangle 4"/>
          <p:cNvSpPr/>
          <p:nvPr/>
        </p:nvSpPr>
        <p:spPr>
          <a:xfrm>
            <a:off x="1584095" y="2898162"/>
            <a:ext cx="5360069" cy="1323439"/>
          </a:xfrm>
          <a:prstGeom prst="rect">
            <a:avLst/>
          </a:prstGeom>
        </p:spPr>
        <p:txBody>
          <a:bodyPr wrap="square">
            <a:spAutoFit/>
          </a:bodyPr>
          <a:lstStyle/>
          <a:p>
            <a:pPr defTabSz="342900"/>
            <a:r>
              <a:rPr lang="en-US" sz="2000" u="none">
                <a:solidFill>
                  <a:srgbClr val="000000"/>
                </a:solidFill>
                <a:latin typeface="+mn-lt"/>
              </a:rPr>
              <a:t>People with gestational diabetes are screened for prediabetes and type 2 diabetes with a 75 g oral glucose tolerance test between 6 weeks and </a:t>
            </a:r>
            <a:br>
              <a:rPr lang="en-US" sz="2000" u="none">
                <a:solidFill>
                  <a:srgbClr val="000000"/>
                </a:solidFill>
                <a:latin typeface="+mn-lt"/>
              </a:rPr>
            </a:br>
            <a:r>
              <a:rPr lang="en-US" sz="2000" u="none">
                <a:solidFill>
                  <a:srgbClr val="000000"/>
                </a:solidFill>
                <a:latin typeface="+mn-lt"/>
              </a:rPr>
              <a:t>6 months postpartum.</a:t>
            </a:r>
          </a:p>
        </p:txBody>
      </p:sp>
    </p:spTree>
    <p:custDataLst>
      <p:tags r:id="rId1"/>
    </p:custDataLst>
    <p:extLst>
      <p:ext uri="{BB962C8B-B14F-4D97-AF65-F5344CB8AC3E}">
        <p14:creationId xmlns:p14="http://schemas.microsoft.com/office/powerpoint/2010/main" val="13445258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C73D60E-78B0-7E47-9D34-8EB811DA664E}"/>
              </a:ext>
            </a:extLst>
          </p:cNvPr>
          <p:cNvSpPr>
            <a:spLocks noGrp="1"/>
          </p:cNvSpPr>
          <p:nvPr>
            <p:ph type="title"/>
          </p:nvPr>
        </p:nvSpPr>
        <p:spPr>
          <a:xfrm>
            <a:off x="406429" y="1170739"/>
            <a:ext cx="6081935" cy="1969761"/>
          </a:xfrm>
        </p:spPr>
        <p:txBody>
          <a:bodyPr/>
          <a:lstStyle/>
          <a:p>
            <a:br>
              <a:rPr lang="en-CA" sz="4800">
                <a:solidFill>
                  <a:schemeClr val="tx1"/>
                </a:solidFill>
              </a:rPr>
            </a:br>
            <a:r>
              <a:rPr lang="en-US" sz="5000">
                <a:solidFill>
                  <a:schemeClr val="tx1"/>
                </a:solidFill>
                <a:latin typeface="+mn-lt"/>
              </a:rPr>
              <a:t>How to Measure Overall Success</a:t>
            </a:r>
            <a:br>
              <a:rPr lang="en-US" sz="4800">
                <a:solidFill>
                  <a:schemeClr val="tx1"/>
                </a:solidFill>
                <a:latin typeface="MS PGothic"/>
              </a:rPr>
            </a:br>
            <a:endParaRPr lang="en-US" sz="4800">
              <a:solidFill>
                <a:schemeClr val="tx1"/>
              </a:solidFill>
            </a:endParaRPr>
          </a:p>
        </p:txBody>
      </p:sp>
      <p:cxnSp>
        <p:nvCxnSpPr>
          <p:cNvPr id="6" name="Straight Connector 5">
            <a:extLst>
              <a:ext uri="{FF2B5EF4-FFF2-40B4-BE49-F238E27FC236}">
                <a16:creationId xmlns:a16="http://schemas.microsoft.com/office/drawing/2014/main" id="{62E9FA32-5791-764B-B79E-41FB9C62485C}"/>
              </a:ext>
            </a:extLst>
          </p:cNvPr>
          <p:cNvCxnSpPr>
            <a:cxnSpLocks/>
          </p:cNvCxnSpPr>
          <p:nvPr/>
        </p:nvCxnSpPr>
        <p:spPr bwMode="auto">
          <a:xfrm>
            <a:off x="464831" y="3593433"/>
            <a:ext cx="4863627" cy="0"/>
          </a:xfrm>
          <a:prstGeom prst="line">
            <a:avLst/>
          </a:prstGeom>
          <a:solidFill>
            <a:srgbClr val="FFFF00"/>
          </a:solidFill>
          <a:ln w="66675" cap="flat" cmpd="sng" algn="ctr">
            <a:solidFill>
              <a:srgbClr val="F15A22"/>
            </a:solidFill>
            <a:prstDash val="solid"/>
            <a:round/>
            <a:headEnd type="none" w="med" len="med"/>
            <a:tailEnd type="none" w="med" len="med"/>
          </a:ln>
          <a:effectLst/>
        </p:spPr>
      </p:cxnSp>
    </p:spTree>
    <p:custDataLst>
      <p:tags r:id="rId1"/>
    </p:custDataLst>
    <p:extLst>
      <p:ext uri="{BB962C8B-B14F-4D97-AF65-F5344CB8AC3E}">
        <p14:creationId xmlns:p14="http://schemas.microsoft.com/office/powerpoint/2010/main" val="14790027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11D4A-5A4B-42C8-B41D-A880D1F100FA}"/>
              </a:ext>
            </a:extLst>
          </p:cNvPr>
          <p:cNvSpPr>
            <a:spLocks noGrp="1"/>
          </p:cNvSpPr>
          <p:nvPr>
            <p:ph type="title"/>
          </p:nvPr>
        </p:nvSpPr>
        <p:spPr>
          <a:xfrm>
            <a:off x="346142" y="238539"/>
            <a:ext cx="8244584" cy="1165909"/>
          </a:xfrm>
        </p:spPr>
        <p:txBody>
          <a:bodyPr/>
          <a:lstStyle/>
          <a:p>
            <a:r>
              <a:rPr lang="en-US" sz="2800">
                <a:solidFill>
                  <a:schemeClr val="tx1"/>
                </a:solidFill>
                <a:latin typeface="+mn-lt"/>
              </a:rPr>
              <a:t>Indicators That Can Be Measured Using </a:t>
            </a:r>
            <a:br>
              <a:rPr lang="en-US" sz="2800">
                <a:solidFill>
                  <a:schemeClr val="tx1"/>
                </a:solidFill>
                <a:latin typeface="+mn-lt"/>
              </a:rPr>
            </a:br>
            <a:r>
              <a:rPr lang="en-US" sz="2800">
                <a:solidFill>
                  <a:schemeClr val="tx1"/>
                </a:solidFill>
                <a:latin typeface="+mn-lt"/>
              </a:rPr>
              <a:t>Provincial Data</a:t>
            </a:r>
          </a:p>
        </p:txBody>
      </p:sp>
      <p:sp>
        <p:nvSpPr>
          <p:cNvPr id="5" name="Content Placeholder 4">
            <a:extLst>
              <a:ext uri="{FF2B5EF4-FFF2-40B4-BE49-F238E27FC236}">
                <a16:creationId xmlns:a16="http://schemas.microsoft.com/office/drawing/2014/main" id="{4EF0EEC0-5334-49B7-B18E-C32A3037E22F}"/>
              </a:ext>
            </a:extLst>
          </p:cNvPr>
          <p:cNvSpPr>
            <a:spLocks noGrp="1"/>
          </p:cNvSpPr>
          <p:nvPr>
            <p:ph idx="1"/>
          </p:nvPr>
        </p:nvSpPr>
        <p:spPr>
          <a:xfrm>
            <a:off x="346142" y="1404448"/>
            <a:ext cx="8244584" cy="5161452"/>
          </a:xfrm>
        </p:spPr>
        <p:txBody>
          <a:bodyPr/>
          <a:lstStyle/>
          <a:p>
            <a:pPr lvl="0">
              <a:spcBef>
                <a:spcPts val="0"/>
              </a:spcBef>
              <a:spcAft>
                <a:spcPts val="600"/>
              </a:spcAft>
              <a:buClr>
                <a:srgbClr val="00B2E3"/>
              </a:buClr>
            </a:pPr>
            <a:r>
              <a:rPr lang="en-CA" sz="1600">
                <a:latin typeface="+mn-lt"/>
                <a:ea typeface="MS PGothic"/>
              </a:rPr>
              <a:t>Rate of all nonelective hospital visits for diabetes-specific reasons before delivery among people with diabetes in pregnancy (pre-existing diabetes or gestational diabetes) who deliver in hospital</a:t>
            </a:r>
          </a:p>
          <a:p>
            <a:pPr lvl="1">
              <a:spcBef>
                <a:spcPts val="0"/>
              </a:spcBef>
              <a:spcAft>
                <a:spcPts val="0"/>
              </a:spcAft>
              <a:buClr>
                <a:srgbClr val="00B2E3"/>
              </a:buClr>
            </a:pPr>
            <a:r>
              <a:rPr lang="en-CA" sz="1400">
                <a:latin typeface="+mn-lt"/>
                <a:ea typeface="MS PGothic"/>
              </a:rPr>
              <a:t>Reported by emergency department visits and hospitalizations</a:t>
            </a:r>
          </a:p>
          <a:p>
            <a:pPr lvl="1">
              <a:spcBef>
                <a:spcPts val="0"/>
              </a:spcBef>
              <a:spcAft>
                <a:spcPts val="0"/>
              </a:spcAft>
              <a:buClr>
                <a:srgbClr val="00B2E3"/>
              </a:buClr>
            </a:pPr>
            <a:r>
              <a:rPr lang="en-CA" sz="1400">
                <a:latin typeface="+mn-lt"/>
                <a:ea typeface="MS PGothic"/>
              </a:rPr>
              <a:t>Diabetes-specific reasons include diabetes with poor control, diabetes without complication, diabetes with hypoglycemia, diabetes with ketoacidosis, diabetes with hyperosmolarity, and a main diagnosis of diabetes with hyperglycemia or hypoglycemia </a:t>
            </a:r>
            <a:endParaRPr lang="en-CA" sz="1400">
              <a:latin typeface="+mn-lt"/>
            </a:endParaRPr>
          </a:p>
          <a:p>
            <a:pPr lvl="0">
              <a:spcBef>
                <a:spcPts val="1200"/>
              </a:spcBef>
              <a:spcAft>
                <a:spcPts val="600"/>
              </a:spcAft>
              <a:buClr>
                <a:srgbClr val="00B2E3"/>
              </a:buClr>
            </a:pPr>
            <a:r>
              <a:rPr lang="en-CA" sz="1600">
                <a:latin typeface="+mn-lt"/>
                <a:ea typeface="MS PGothic"/>
              </a:rPr>
              <a:t>Percentage of people with diabetes in pregnancy (pre-existing diabetes or gestational diabetes) who deliver in hospital who have an antepartum or intrapartum outcome</a:t>
            </a:r>
          </a:p>
          <a:p>
            <a:pPr lvl="1">
              <a:spcBef>
                <a:spcPts val="0"/>
              </a:spcBef>
              <a:spcAft>
                <a:spcPts val="0"/>
              </a:spcAft>
              <a:buClr>
                <a:srgbClr val="00B2E3"/>
              </a:buClr>
            </a:pPr>
            <a:r>
              <a:rPr lang="en-CA" sz="1400">
                <a:latin typeface="+mn-lt"/>
                <a:ea typeface="MS PGothic"/>
              </a:rPr>
              <a:t>Reported by pre-eclampsia, operative vaginal delivery, Caesarean section, and third- or </a:t>
            </a:r>
            <a:br>
              <a:rPr lang="en-CA" sz="1400">
                <a:latin typeface="+mn-lt"/>
                <a:ea typeface="MS PGothic"/>
              </a:rPr>
            </a:br>
            <a:r>
              <a:rPr lang="en-CA" sz="1400">
                <a:latin typeface="+mn-lt"/>
                <a:ea typeface="MS PGothic"/>
              </a:rPr>
              <a:t>fourth-degree lacerations</a:t>
            </a:r>
          </a:p>
          <a:p>
            <a:pPr>
              <a:spcBef>
                <a:spcPts val="1200"/>
              </a:spcBef>
              <a:spcAft>
                <a:spcPts val="600"/>
              </a:spcAft>
              <a:buClr>
                <a:srgbClr val="00B2E3"/>
              </a:buClr>
            </a:pPr>
            <a:r>
              <a:rPr lang="en-CA" sz="1600">
                <a:latin typeface="+mn-lt"/>
                <a:ea typeface="MS PGothic"/>
              </a:rPr>
              <a:t>Percentage of people with diabetes in pregnancy (pre-existing diabetes or gestational diabetes) who deliver in hospital whose infant has an adverse neonatal outcome</a:t>
            </a:r>
          </a:p>
          <a:p>
            <a:pPr lvl="1">
              <a:spcBef>
                <a:spcPts val="900"/>
              </a:spcBef>
              <a:spcAft>
                <a:spcPts val="0"/>
              </a:spcAft>
              <a:buClr>
                <a:srgbClr val="00B2E3"/>
              </a:buClr>
            </a:pPr>
            <a:r>
              <a:rPr lang="en-CA" sz="1400">
                <a:latin typeface="+mn-lt"/>
                <a:ea typeface="MS PGothic"/>
              </a:rPr>
              <a:t>Reported by neonatal hypoglycemia, macrosomia, shoulder dystocia, stillbirth, preterm birth, hyperbilirubinemia, respiratory distress, and neonatal mortality</a:t>
            </a:r>
          </a:p>
          <a:p>
            <a:pPr>
              <a:spcBef>
                <a:spcPts val="1200"/>
              </a:spcBef>
              <a:spcAft>
                <a:spcPts val="600"/>
              </a:spcAft>
              <a:buClr>
                <a:srgbClr val="00B2E3"/>
              </a:buClr>
            </a:pPr>
            <a:r>
              <a:rPr lang="en-CA" sz="1600">
                <a:latin typeface="+mn-lt"/>
                <a:ea typeface="MS PGothic"/>
              </a:rPr>
              <a:t>Percentage of people with diabetes in pregnancy (pre-existing diabetes or gestational diabetes) who deliver in hospital whose infant is admitted to a neonatal intensive care unit for 24 hours or more</a:t>
            </a:r>
          </a:p>
          <a:p>
            <a:pPr marL="0" indent="0">
              <a:buClr>
                <a:srgbClr val="00B2E3"/>
              </a:buClr>
              <a:buNone/>
            </a:pPr>
            <a:endParaRPr lang="en-US" sz="1800" b="1">
              <a:highlight>
                <a:srgbClr val="FFFF00"/>
              </a:highlight>
            </a:endParaRPr>
          </a:p>
        </p:txBody>
      </p:sp>
    </p:spTree>
    <p:custDataLst>
      <p:tags r:id="rId1"/>
    </p:custDataLst>
    <p:extLst>
      <p:ext uri="{BB962C8B-B14F-4D97-AF65-F5344CB8AC3E}">
        <p14:creationId xmlns:p14="http://schemas.microsoft.com/office/powerpoint/2010/main" val="31577824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11D4A-5A4B-42C8-B41D-A880D1F100FA}"/>
              </a:ext>
            </a:extLst>
          </p:cNvPr>
          <p:cNvSpPr>
            <a:spLocks noGrp="1"/>
          </p:cNvSpPr>
          <p:nvPr>
            <p:ph type="title"/>
          </p:nvPr>
        </p:nvSpPr>
        <p:spPr>
          <a:xfrm>
            <a:off x="358834" y="222213"/>
            <a:ext cx="8244584" cy="1165909"/>
          </a:xfrm>
        </p:spPr>
        <p:txBody>
          <a:bodyPr/>
          <a:lstStyle/>
          <a:p>
            <a:r>
              <a:rPr lang="en-US" sz="2800">
                <a:solidFill>
                  <a:schemeClr val="tx1"/>
                </a:solidFill>
                <a:latin typeface="+mn-lt"/>
                <a:ea typeface="MS PGothic"/>
              </a:rPr>
              <a:t>Indicators That Can Be Measured Using Only </a:t>
            </a:r>
            <a:br>
              <a:rPr lang="en-US" sz="2800">
                <a:solidFill>
                  <a:schemeClr val="tx1"/>
                </a:solidFill>
                <a:latin typeface="+mn-lt"/>
                <a:ea typeface="MS PGothic"/>
              </a:rPr>
            </a:br>
            <a:r>
              <a:rPr lang="en-US" sz="2800">
                <a:solidFill>
                  <a:schemeClr val="tx1"/>
                </a:solidFill>
                <a:latin typeface="+mn-lt"/>
                <a:ea typeface="MS PGothic"/>
              </a:rPr>
              <a:t>Local Data</a:t>
            </a:r>
            <a:endParaRPr lang="en-US" sz="2800">
              <a:solidFill>
                <a:schemeClr val="tx1"/>
              </a:solidFill>
              <a:latin typeface="+mn-lt"/>
            </a:endParaRPr>
          </a:p>
        </p:txBody>
      </p:sp>
      <p:sp>
        <p:nvSpPr>
          <p:cNvPr id="5" name="Content Placeholder 4">
            <a:extLst>
              <a:ext uri="{FF2B5EF4-FFF2-40B4-BE49-F238E27FC236}">
                <a16:creationId xmlns:a16="http://schemas.microsoft.com/office/drawing/2014/main" id="{4EF0EEC0-5334-49B7-B18E-C32A3037E22F}"/>
              </a:ext>
            </a:extLst>
          </p:cNvPr>
          <p:cNvSpPr>
            <a:spLocks noGrp="1"/>
          </p:cNvSpPr>
          <p:nvPr>
            <p:ph idx="1"/>
          </p:nvPr>
        </p:nvSpPr>
        <p:spPr>
          <a:xfrm>
            <a:off x="394459" y="1513719"/>
            <a:ext cx="8003969" cy="4838234"/>
          </a:xfrm>
        </p:spPr>
        <p:txBody>
          <a:bodyPr/>
          <a:lstStyle/>
          <a:p>
            <a:pPr lvl="0">
              <a:buClr>
                <a:srgbClr val="00B2E3"/>
              </a:buClr>
            </a:pPr>
            <a:r>
              <a:rPr lang="en-CA" sz="1800">
                <a:latin typeface="+mn-lt"/>
              </a:rPr>
              <a:t>Percentage of people with diabetes in pregnancy (pre-existing diabetes or gestational diabetes) who receive interprofessional care specific to their needs to manage their diabetes in pregnancy</a:t>
            </a:r>
          </a:p>
          <a:p>
            <a:pPr lvl="0">
              <a:buClr>
                <a:srgbClr val="00B2E3"/>
              </a:buClr>
            </a:pPr>
            <a:r>
              <a:rPr lang="en-CA" sz="1800">
                <a:latin typeface="+mn-lt"/>
              </a:rPr>
              <a:t>Percentage of people of reproductive age living with diabetes who are planning to get pregnant who receive preconception care from an interprofessional care team</a:t>
            </a:r>
          </a:p>
          <a:p>
            <a:pPr lvl="0">
              <a:buClr>
                <a:srgbClr val="00B2E3"/>
              </a:buClr>
            </a:pPr>
            <a:r>
              <a:rPr lang="en-CA" sz="1800">
                <a:latin typeface="+mn-lt"/>
              </a:rPr>
              <a:t>Percentage of people with diabetes in pregnancy (pre-existing diabetes or gestational diabetes) who receive care for their diabetes who feel involved in decisions about their care</a:t>
            </a:r>
          </a:p>
          <a:p>
            <a:pPr>
              <a:buClr>
                <a:srgbClr val="00B2E3"/>
              </a:buClr>
            </a:pPr>
            <a:r>
              <a:rPr lang="en-CA" sz="1800">
                <a:latin typeface="+mn-lt"/>
              </a:rPr>
              <a:t>Percentage of people with diabetes in pregnancy (pre-existing diabetes or gestational diabetes) who report feeling confident in knowing how to take care of and manage their diabetes during pregnancy</a:t>
            </a:r>
          </a:p>
          <a:p>
            <a:pPr marL="0" indent="0">
              <a:buClr>
                <a:srgbClr val="00B2E3"/>
              </a:buClr>
              <a:buNone/>
            </a:pPr>
            <a:endParaRPr lang="en-US" sz="2000" b="1">
              <a:highlight>
                <a:srgbClr val="FFFF00"/>
              </a:highlight>
            </a:endParaRPr>
          </a:p>
        </p:txBody>
      </p:sp>
    </p:spTree>
    <p:custDataLst>
      <p:tags r:id="rId1"/>
    </p:custDataLst>
    <p:extLst>
      <p:ext uri="{BB962C8B-B14F-4D97-AF65-F5344CB8AC3E}">
        <p14:creationId xmlns:p14="http://schemas.microsoft.com/office/powerpoint/2010/main" val="3141421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chemeClr val="tx1"/>
                </a:solidFill>
                <a:latin typeface="+mn-lt"/>
              </a:rPr>
              <a:t>Data Sources and Acknowledgement</a:t>
            </a:r>
            <a:endParaRPr lang="en-CA">
              <a:solidFill>
                <a:schemeClr val="tx1"/>
              </a:solidFill>
              <a:latin typeface="+mn-lt"/>
            </a:endParaRPr>
          </a:p>
        </p:txBody>
      </p:sp>
      <p:sp>
        <p:nvSpPr>
          <p:cNvPr id="3" name="Content Placeholder 2"/>
          <p:cNvSpPr>
            <a:spLocks noGrp="1"/>
          </p:cNvSpPr>
          <p:nvPr>
            <p:ph idx="1"/>
          </p:nvPr>
        </p:nvSpPr>
        <p:spPr/>
        <p:txBody>
          <a:bodyPr/>
          <a:lstStyle/>
          <a:p>
            <a:pPr marL="0" indent="0">
              <a:buNone/>
            </a:pPr>
            <a:r>
              <a:rPr lang="en-CA" sz="1800">
                <a:latin typeface="+mn-lt"/>
                <a:ea typeface="MS PGothic"/>
              </a:rPr>
              <a:t>The data used in this presentation were provided by the Institute for Clinical Evaluative Sciences (ICES), which is funded by an annual grant from the Ontario Ministry of Health (MOH) and the Ministry of Long-Term Care (MLTC). The opinions, results, and conclusions included in this presentation are those of the authors and are independent from the funding sources. No endorsement by ICES, the MOH, or the MLTC is intended or should be inferred. These datasets were linked using unique encoded identifiers and analyzed at ICES. Parts of this material are based on data and information compiled and provided by the Canadian Institute for Health Information (CIHI). However, the analyses, conclusions, opinions, and statements expressed herein are those of the authors, and not necessarily those of CIHI.</a:t>
            </a:r>
          </a:p>
          <a:p>
            <a:endParaRPr lang="en-CA"/>
          </a:p>
        </p:txBody>
      </p:sp>
    </p:spTree>
    <p:extLst>
      <p:ext uri="{BB962C8B-B14F-4D97-AF65-F5344CB8AC3E}">
        <p14:creationId xmlns:p14="http://schemas.microsoft.com/office/powerpoint/2010/main" val="35386926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B012AA5-F88B-A34C-A8BF-8576F08F6565}"/>
              </a:ext>
            </a:extLst>
          </p:cNvPr>
          <p:cNvPicPr>
            <a:picLocks noChangeAspect="1"/>
          </p:cNvPicPr>
          <p:nvPr/>
        </p:nvPicPr>
        <p:blipFill>
          <a:blip r:embed="rId2"/>
          <a:srcRect t="330" b="330"/>
          <a:stretch/>
        </p:blipFill>
        <p:spPr>
          <a:xfrm>
            <a:off x="20" y="1282"/>
            <a:ext cx="9143980" cy="6856718"/>
          </a:xfrm>
          <a:prstGeom prst="rect">
            <a:avLst/>
          </a:prstGeom>
        </p:spPr>
      </p:pic>
      <p:sp>
        <p:nvSpPr>
          <p:cNvPr id="6" name="TextBox 5">
            <a:extLst>
              <a:ext uri="{FF2B5EF4-FFF2-40B4-BE49-F238E27FC236}">
                <a16:creationId xmlns:a16="http://schemas.microsoft.com/office/drawing/2014/main" id="{39F7DEF2-E6D1-034D-89EF-AC7EAECC81E8}"/>
              </a:ext>
            </a:extLst>
          </p:cNvPr>
          <p:cNvSpPr txBox="1"/>
          <p:nvPr/>
        </p:nvSpPr>
        <p:spPr>
          <a:xfrm>
            <a:off x="647272" y="575353"/>
            <a:ext cx="3924728" cy="1107996"/>
          </a:xfrm>
          <a:prstGeom prst="rect">
            <a:avLst/>
          </a:prstGeom>
          <a:noFill/>
        </p:spPr>
        <p:txBody>
          <a:bodyPr wrap="square" rtlCol="0">
            <a:spAutoFit/>
          </a:bodyPr>
          <a:lstStyle/>
          <a:p>
            <a:r>
              <a:rPr lang="en-US" sz="6600" u="none">
                <a:solidFill>
                  <a:schemeClr val="bg1"/>
                </a:solidFill>
                <a:latin typeface="Calibri" panose="020F0502020204030204" pitchFamily="34" charset="0"/>
                <a:cs typeface="Calibri" panose="020F0502020204030204" pitchFamily="34" charset="0"/>
              </a:rPr>
              <a:t>Thank you.</a:t>
            </a:r>
          </a:p>
        </p:txBody>
      </p:sp>
      <p:sp>
        <p:nvSpPr>
          <p:cNvPr id="8" name="TextBox 7">
            <a:extLst>
              <a:ext uri="{FF2B5EF4-FFF2-40B4-BE49-F238E27FC236}">
                <a16:creationId xmlns:a16="http://schemas.microsoft.com/office/drawing/2014/main" id="{DDC75662-1920-A64B-BD35-F37518D39145}"/>
              </a:ext>
            </a:extLst>
          </p:cNvPr>
          <p:cNvSpPr txBox="1"/>
          <p:nvPr/>
        </p:nvSpPr>
        <p:spPr>
          <a:xfrm>
            <a:off x="647271" y="2424701"/>
            <a:ext cx="4787757" cy="292388"/>
          </a:xfrm>
          <a:prstGeom prst="rect">
            <a:avLst/>
          </a:prstGeom>
          <a:noFill/>
        </p:spPr>
        <p:txBody>
          <a:bodyPr wrap="square" lIns="91440" tIns="45720" rIns="91440" bIns="45720" rtlCol="0" anchor="t">
            <a:spAutoFit/>
          </a:bodyPr>
          <a:lstStyle/>
          <a:p>
            <a:r>
              <a:rPr lang="en-US" sz="1300" u="none" spc="300">
                <a:solidFill>
                  <a:schemeClr val="bg1"/>
                </a:solidFill>
                <a:latin typeface="Calibri"/>
                <a:ea typeface="MS PGothic"/>
                <a:cs typeface="Calibri"/>
              </a:rPr>
              <a:t>LET’S CONTINUE THE CONVERSATION</a:t>
            </a:r>
          </a:p>
        </p:txBody>
      </p:sp>
      <p:sp>
        <p:nvSpPr>
          <p:cNvPr id="9" name="TextBox 8">
            <a:extLst>
              <a:ext uri="{FF2B5EF4-FFF2-40B4-BE49-F238E27FC236}">
                <a16:creationId xmlns:a16="http://schemas.microsoft.com/office/drawing/2014/main" id="{FA829FEF-9234-4E4B-A150-1B43266607EB}"/>
              </a:ext>
            </a:extLst>
          </p:cNvPr>
          <p:cNvSpPr txBox="1"/>
          <p:nvPr/>
        </p:nvSpPr>
        <p:spPr>
          <a:xfrm>
            <a:off x="1208523" y="2948117"/>
            <a:ext cx="4787757" cy="292388"/>
          </a:xfrm>
          <a:prstGeom prst="rect">
            <a:avLst/>
          </a:prstGeom>
          <a:noFill/>
        </p:spPr>
        <p:txBody>
          <a:bodyPr wrap="square" rtlCol="0">
            <a:spAutoFit/>
          </a:bodyPr>
          <a:lstStyle/>
          <a:p>
            <a:r>
              <a:rPr lang="en-CA" sz="1300" u="none">
                <a:solidFill>
                  <a:schemeClr val="bg1"/>
                </a:solidFill>
                <a:latin typeface="Calibri" panose="020F0502020204030204" pitchFamily="34" charset="0"/>
              </a:rPr>
              <a:t>HQOntario.ca | OntarioHealth.ca</a:t>
            </a:r>
            <a:endParaRPr lang="en-US" sz="1300" u="none" spc="300">
              <a:solidFill>
                <a:schemeClr val="bg1"/>
              </a:solidFill>
            </a:endParaRPr>
          </a:p>
        </p:txBody>
      </p:sp>
      <p:sp>
        <p:nvSpPr>
          <p:cNvPr id="11" name="TextBox 10">
            <a:extLst>
              <a:ext uri="{FF2B5EF4-FFF2-40B4-BE49-F238E27FC236}">
                <a16:creationId xmlns:a16="http://schemas.microsoft.com/office/drawing/2014/main" id="{6C38B7F9-70B7-124C-BE68-9E43569FC114}"/>
              </a:ext>
            </a:extLst>
          </p:cNvPr>
          <p:cNvSpPr txBox="1"/>
          <p:nvPr/>
        </p:nvSpPr>
        <p:spPr>
          <a:xfrm>
            <a:off x="1208523" y="3490451"/>
            <a:ext cx="4787757" cy="292388"/>
          </a:xfrm>
          <a:prstGeom prst="rect">
            <a:avLst/>
          </a:prstGeom>
          <a:noFill/>
        </p:spPr>
        <p:txBody>
          <a:bodyPr wrap="square" rtlCol="0">
            <a:spAutoFit/>
          </a:bodyPr>
          <a:lstStyle/>
          <a:p>
            <a:r>
              <a:rPr lang="en-US" sz="1300" u="none">
                <a:solidFill>
                  <a:schemeClr val="bg1"/>
                </a:solidFill>
                <a:latin typeface="Calibri" panose="020F0502020204030204" pitchFamily="34" charset="0"/>
                <a:cs typeface="Calibri" panose="020F0502020204030204" pitchFamily="34" charset="0"/>
              </a:rPr>
              <a:t>@OntarioHealthOH</a:t>
            </a:r>
          </a:p>
        </p:txBody>
      </p:sp>
      <p:sp>
        <p:nvSpPr>
          <p:cNvPr id="12" name="TextBox 11">
            <a:extLst>
              <a:ext uri="{FF2B5EF4-FFF2-40B4-BE49-F238E27FC236}">
                <a16:creationId xmlns:a16="http://schemas.microsoft.com/office/drawing/2014/main" id="{6705E6EC-0BC7-6543-9790-AED13F82237A}"/>
              </a:ext>
            </a:extLst>
          </p:cNvPr>
          <p:cNvSpPr txBox="1"/>
          <p:nvPr/>
        </p:nvSpPr>
        <p:spPr>
          <a:xfrm>
            <a:off x="1208523" y="4007560"/>
            <a:ext cx="4787757" cy="292388"/>
          </a:xfrm>
          <a:prstGeom prst="rect">
            <a:avLst/>
          </a:prstGeom>
          <a:noFill/>
        </p:spPr>
        <p:txBody>
          <a:bodyPr wrap="square" rtlCol="0">
            <a:spAutoFit/>
          </a:bodyPr>
          <a:lstStyle/>
          <a:p>
            <a:r>
              <a:rPr lang="en-US" sz="1300" u="none">
                <a:solidFill>
                  <a:schemeClr val="bg1"/>
                </a:solidFill>
                <a:latin typeface="Calibri" panose="020F0502020204030204" pitchFamily="34" charset="0"/>
                <a:cs typeface="Calibri" panose="020F0502020204030204" pitchFamily="34" charset="0"/>
              </a:rPr>
              <a:t>Ontario Health</a:t>
            </a:r>
          </a:p>
        </p:txBody>
      </p:sp>
      <p:sp>
        <p:nvSpPr>
          <p:cNvPr id="13" name="TextBox 12">
            <a:extLst>
              <a:ext uri="{FF2B5EF4-FFF2-40B4-BE49-F238E27FC236}">
                <a16:creationId xmlns:a16="http://schemas.microsoft.com/office/drawing/2014/main" id="{6E3FF7C7-6D21-954E-B75B-B4DC421E4031}"/>
              </a:ext>
            </a:extLst>
          </p:cNvPr>
          <p:cNvSpPr txBox="1"/>
          <p:nvPr/>
        </p:nvSpPr>
        <p:spPr>
          <a:xfrm>
            <a:off x="1208523" y="4549894"/>
            <a:ext cx="4787757" cy="292388"/>
          </a:xfrm>
          <a:prstGeom prst="rect">
            <a:avLst/>
          </a:prstGeom>
          <a:noFill/>
        </p:spPr>
        <p:txBody>
          <a:bodyPr wrap="square" rtlCol="0">
            <a:spAutoFit/>
          </a:bodyPr>
          <a:lstStyle/>
          <a:p>
            <a:r>
              <a:rPr lang="en-US" sz="1300" u="none">
                <a:solidFill>
                  <a:schemeClr val="bg1"/>
                </a:solidFill>
                <a:latin typeface="Calibri" panose="020F0502020204030204" pitchFamily="34" charset="0"/>
                <a:cs typeface="Calibri" panose="020F0502020204030204" pitchFamily="34" charset="0"/>
              </a:rPr>
              <a:t>@OntarioHealthOH</a:t>
            </a:r>
          </a:p>
        </p:txBody>
      </p:sp>
      <p:sp>
        <p:nvSpPr>
          <p:cNvPr id="14" name="TextBox 13">
            <a:extLst>
              <a:ext uri="{FF2B5EF4-FFF2-40B4-BE49-F238E27FC236}">
                <a16:creationId xmlns:a16="http://schemas.microsoft.com/office/drawing/2014/main" id="{884D50C7-CBE9-8D44-9BD0-B755856F0FB4}"/>
              </a:ext>
            </a:extLst>
          </p:cNvPr>
          <p:cNvSpPr txBox="1"/>
          <p:nvPr/>
        </p:nvSpPr>
        <p:spPr>
          <a:xfrm>
            <a:off x="1208523" y="5073309"/>
            <a:ext cx="4787757" cy="292388"/>
          </a:xfrm>
          <a:prstGeom prst="rect">
            <a:avLst/>
          </a:prstGeom>
          <a:noFill/>
        </p:spPr>
        <p:txBody>
          <a:bodyPr wrap="square" rtlCol="0">
            <a:spAutoFit/>
          </a:bodyPr>
          <a:lstStyle/>
          <a:p>
            <a:r>
              <a:rPr lang="en-US" sz="1300" u="none">
                <a:solidFill>
                  <a:schemeClr val="bg1"/>
                </a:solidFill>
                <a:latin typeface="Calibri" panose="020F0502020204030204" pitchFamily="34" charset="0"/>
                <a:cs typeface="Calibri" panose="020F0502020204030204" pitchFamily="34" charset="0"/>
              </a:rPr>
              <a:t>Ontario Health</a:t>
            </a:r>
          </a:p>
        </p:txBody>
      </p:sp>
    </p:spTree>
    <p:extLst>
      <p:ext uri="{BB962C8B-B14F-4D97-AF65-F5344CB8AC3E}">
        <p14:creationId xmlns:p14="http://schemas.microsoft.com/office/powerpoint/2010/main" val="29966751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0872"/>
            <a:ext cx="7139136" cy="706437"/>
          </a:xfrm>
        </p:spPr>
        <p:txBody>
          <a:bodyPr/>
          <a:lstStyle/>
          <a:p>
            <a:r>
              <a:rPr lang="en-CA" sz="4000">
                <a:solidFill>
                  <a:schemeClr val="tx1"/>
                </a:solidFill>
                <a:latin typeface="+mn-lt"/>
              </a:rPr>
              <a:t>Quality Standards</a:t>
            </a:r>
          </a:p>
        </p:txBody>
      </p:sp>
      <p:graphicFrame>
        <p:nvGraphicFramePr>
          <p:cNvPr id="4" name="Diagram 3"/>
          <p:cNvGraphicFramePr/>
          <p:nvPr>
            <p:extLst>
              <p:ext uri="{D42A27DB-BD31-4B8C-83A1-F6EECF244321}">
                <p14:modId xmlns:p14="http://schemas.microsoft.com/office/powerpoint/2010/main" val="1440409911"/>
              </p:ext>
            </p:extLst>
          </p:nvPr>
        </p:nvGraphicFramePr>
        <p:xfrm>
          <a:off x="552450" y="1536526"/>
          <a:ext cx="8039100" cy="45339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619141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CABDF39F-A1CE-4AA4-A1F7-D22609C9C169}"/>
              </a:ext>
            </a:extLst>
          </p:cNvPr>
          <p:cNvPicPr/>
          <p:nvPr/>
        </p:nvPicPr>
        <p:blipFill rotWithShape="1">
          <a:blip r:embed="rId4"/>
          <a:srcRect l="41941" t="18147" r="24224" b="4569"/>
          <a:stretch/>
        </p:blipFill>
        <p:spPr>
          <a:xfrm>
            <a:off x="2009079" y="1121001"/>
            <a:ext cx="1717570" cy="2205088"/>
          </a:xfrm>
          <a:prstGeom prst="rect">
            <a:avLst/>
          </a:prstGeom>
          <a:effectLst>
            <a:outerShdw blurRad="50800" dist="38100" dir="2700000" algn="tl" rotWithShape="0">
              <a:prstClr val="black">
                <a:alpha val="40000"/>
              </a:prstClr>
            </a:outerShdw>
          </a:effectLst>
        </p:spPr>
      </p:pic>
      <p:pic>
        <p:nvPicPr>
          <p:cNvPr id="16" name="Picture 15">
            <a:extLst>
              <a:ext uri="{FF2B5EF4-FFF2-40B4-BE49-F238E27FC236}">
                <a16:creationId xmlns:a16="http://schemas.microsoft.com/office/drawing/2014/main" id="{68D8F28E-1CAA-4828-B9E3-A00122972582}"/>
              </a:ext>
            </a:extLst>
          </p:cNvPr>
          <p:cNvPicPr/>
          <p:nvPr/>
        </p:nvPicPr>
        <p:blipFill rotWithShape="1">
          <a:blip r:embed="rId5"/>
          <a:srcRect l="41910" t="18584" r="24269" b="4657"/>
          <a:stretch/>
        </p:blipFill>
        <p:spPr>
          <a:xfrm>
            <a:off x="4800192" y="1113029"/>
            <a:ext cx="1717570" cy="2213060"/>
          </a:xfrm>
          <a:prstGeom prst="rect">
            <a:avLst/>
          </a:prstGeom>
          <a:effectLst>
            <a:outerShdw blurRad="50800" dist="38100" dir="2700000" algn="tl" rotWithShape="0">
              <a:prstClr val="black">
                <a:alpha val="40000"/>
              </a:prstClr>
            </a:outerShdw>
          </a:effectLst>
        </p:spPr>
      </p:pic>
      <p:sp>
        <p:nvSpPr>
          <p:cNvPr id="13" name="Content Placeholder 4"/>
          <p:cNvSpPr txBox="1">
            <a:spLocks/>
          </p:cNvSpPr>
          <p:nvPr/>
        </p:nvSpPr>
        <p:spPr>
          <a:xfrm>
            <a:off x="219289" y="251754"/>
            <a:ext cx="8434383" cy="778712"/>
          </a:xfrm>
          <a:prstGeom prst="rect">
            <a:avLst/>
          </a:prstGeom>
        </p:spPr>
        <p:txBody>
          <a:bodyPr/>
          <a:lstStyle>
            <a:lvl1pPr marL="342900" indent="-342900" algn="l" rtl="0" eaLnBrk="0" fontAlgn="base" hangingPunct="0">
              <a:spcBef>
                <a:spcPct val="20000"/>
              </a:spcBef>
              <a:spcAft>
                <a:spcPct val="0"/>
              </a:spcAft>
              <a:buClr>
                <a:srgbClr val="00858F"/>
              </a:buClr>
              <a:buChar char="•"/>
              <a:defRPr sz="2400">
                <a:solidFill>
                  <a:schemeClr val="tx1"/>
                </a:solidFill>
                <a:latin typeface="Arial"/>
                <a:ea typeface="MS PGothic" panose="020B0600070205080204" pitchFamily="34" charset="-128"/>
                <a:cs typeface="Arial"/>
              </a:defRPr>
            </a:lvl1pPr>
            <a:lvl2pPr marL="742950" indent="-285750" algn="l" rtl="0" eaLnBrk="0" fontAlgn="base" hangingPunct="0">
              <a:spcBef>
                <a:spcPct val="20000"/>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0" fontAlgn="base" hangingPunct="0">
              <a:spcBef>
                <a:spcPct val="20000"/>
              </a:spcBef>
              <a:spcAft>
                <a:spcPct val="0"/>
              </a:spcAft>
              <a:buChar char="–"/>
              <a:defRPr>
                <a:solidFill>
                  <a:schemeClr val="tx1"/>
                </a:solidFill>
                <a:latin typeface="Arial"/>
                <a:ea typeface="MS PGothic" panose="020B0600070205080204" pitchFamily="34" charset="-128"/>
                <a:cs typeface="Arial"/>
              </a:defRPr>
            </a:lvl4pPr>
            <a:lvl5pPr marL="2057400" indent="-228600" algn="l" rtl="0" eaLnBrk="0" fontAlgn="base" hangingPunct="0">
              <a:spcBef>
                <a:spcPct val="20000"/>
              </a:spcBef>
              <a:spcAft>
                <a:spcPct val="0"/>
              </a:spcAft>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marL="0" indent="0" defTabSz="914400">
              <a:buClr>
                <a:srgbClr val="00788A"/>
              </a:buClr>
              <a:buFontTx/>
              <a:buNone/>
            </a:pPr>
            <a:endParaRPr lang="en-CA" sz="3600" b="1" u="none">
              <a:solidFill>
                <a:srgbClr val="0C6577"/>
              </a:solidFill>
            </a:endParaRPr>
          </a:p>
        </p:txBody>
      </p:sp>
      <p:sp>
        <p:nvSpPr>
          <p:cNvPr id="14" name="TextBox 13"/>
          <p:cNvSpPr txBox="1"/>
          <p:nvPr/>
        </p:nvSpPr>
        <p:spPr>
          <a:xfrm>
            <a:off x="-1608667" y="677333"/>
            <a:ext cx="184666" cy="307777"/>
          </a:xfrm>
          <a:prstGeom prst="rect">
            <a:avLst/>
          </a:prstGeom>
          <a:noFill/>
        </p:spPr>
        <p:txBody>
          <a:bodyPr wrap="none" rtlCol="0">
            <a:spAutoFit/>
          </a:bodyPr>
          <a:lstStyle/>
          <a:p>
            <a:endParaRPr lang="en-US">
              <a:solidFill>
                <a:srgbClr val="000000"/>
              </a:solidFill>
            </a:endParaRPr>
          </a:p>
        </p:txBody>
      </p:sp>
      <p:sp>
        <p:nvSpPr>
          <p:cNvPr id="2" name="Rectangle 1"/>
          <p:cNvSpPr/>
          <p:nvPr/>
        </p:nvSpPr>
        <p:spPr>
          <a:xfrm>
            <a:off x="1398" y="6427113"/>
            <a:ext cx="8921937" cy="430887"/>
          </a:xfrm>
          <a:prstGeom prst="rect">
            <a:avLst/>
          </a:prstGeom>
        </p:spPr>
        <p:txBody>
          <a:bodyPr wrap="square" anchor="t">
            <a:spAutoFit/>
          </a:bodyPr>
          <a:lstStyle/>
          <a:p>
            <a:r>
              <a:rPr lang="en-US" sz="1100" b="1" u="none">
                <a:latin typeface="+mn-lt"/>
              </a:rPr>
              <a:t>Find these resources here:</a:t>
            </a:r>
            <a:br>
              <a:rPr lang="en-US" sz="1100" u="none">
                <a:highlight>
                  <a:srgbClr val="FFFF00"/>
                </a:highlight>
                <a:latin typeface="+mn-lt"/>
                <a:cs typeface="Arial"/>
              </a:rPr>
            </a:br>
            <a:r>
              <a:rPr lang="en-CA" sz="1100" u="none">
                <a:solidFill>
                  <a:srgbClr val="00B0F0"/>
                </a:solidFill>
                <a:latin typeface="+mn-lt"/>
                <a:hlinkClick r:id="rId6">
                  <a:extLst>
                    <a:ext uri="{A12FA001-AC4F-418D-AE19-62706E023703}">
                      <ahyp:hlinkClr xmlns:ahyp="http://schemas.microsoft.com/office/drawing/2018/hyperlinkcolor" val="tx"/>
                    </a:ext>
                  </a:extLst>
                </a:hlinkClick>
              </a:rPr>
              <a:t>https://www.hqontario.ca/evidence-to-improve-care/quality-standards/view-all-quality-standards/diabetes-in-pregnancy</a:t>
            </a:r>
            <a:endParaRPr lang="en-CA" sz="1100" u="none">
              <a:solidFill>
                <a:srgbClr val="00B0F0"/>
              </a:solidFill>
              <a:latin typeface="+mn-lt"/>
            </a:endParaRPr>
          </a:p>
        </p:txBody>
      </p:sp>
      <p:sp>
        <p:nvSpPr>
          <p:cNvPr id="22" name="TextBox 21"/>
          <p:cNvSpPr txBox="1"/>
          <p:nvPr/>
        </p:nvSpPr>
        <p:spPr>
          <a:xfrm>
            <a:off x="828504" y="5854055"/>
            <a:ext cx="2262414" cy="369332"/>
          </a:xfrm>
          <a:prstGeom prst="rect">
            <a:avLst/>
          </a:prstGeom>
          <a:noFill/>
        </p:spPr>
        <p:txBody>
          <a:bodyPr wrap="none" rtlCol="0">
            <a:spAutoFit/>
          </a:bodyPr>
          <a:lstStyle/>
          <a:p>
            <a:r>
              <a:rPr lang="en-US" sz="1800" b="1" u="none">
                <a:solidFill>
                  <a:srgbClr val="000000"/>
                </a:solidFill>
                <a:latin typeface="+mn-lt"/>
              </a:rPr>
              <a:t>Getting Started Guide</a:t>
            </a:r>
          </a:p>
        </p:txBody>
      </p:sp>
      <p:sp>
        <p:nvSpPr>
          <p:cNvPr id="7" name="Title 6"/>
          <p:cNvSpPr>
            <a:spLocks noGrp="1"/>
          </p:cNvSpPr>
          <p:nvPr>
            <p:ph type="title"/>
          </p:nvPr>
        </p:nvSpPr>
        <p:spPr>
          <a:xfrm>
            <a:off x="436829" y="118737"/>
            <a:ext cx="8244584" cy="1165909"/>
          </a:xfrm>
        </p:spPr>
        <p:txBody>
          <a:bodyPr/>
          <a:lstStyle/>
          <a:p>
            <a:r>
              <a:rPr lang="en-US" sz="4000">
                <a:solidFill>
                  <a:schemeClr val="tx1"/>
                </a:solidFill>
                <a:latin typeface="+mj-lt"/>
              </a:rPr>
              <a:t>Quality Standard Resources</a:t>
            </a:r>
          </a:p>
        </p:txBody>
      </p:sp>
      <p:sp>
        <p:nvSpPr>
          <p:cNvPr id="23" name="TextBox 22"/>
          <p:cNvSpPr txBox="1"/>
          <p:nvPr/>
        </p:nvSpPr>
        <p:spPr>
          <a:xfrm>
            <a:off x="4118087" y="5854055"/>
            <a:ext cx="1283365" cy="369332"/>
          </a:xfrm>
          <a:prstGeom prst="rect">
            <a:avLst/>
          </a:prstGeom>
          <a:noFill/>
        </p:spPr>
        <p:txBody>
          <a:bodyPr wrap="none" rtlCol="0" anchor="t">
            <a:spAutoFit/>
          </a:bodyPr>
          <a:lstStyle/>
          <a:p>
            <a:r>
              <a:rPr lang="en-US" sz="1800" b="1" u="none">
                <a:solidFill>
                  <a:srgbClr val="000000"/>
                </a:solidFill>
                <a:latin typeface="+mn-lt"/>
              </a:rPr>
              <a:t>Data </a:t>
            </a:r>
            <a:r>
              <a:rPr lang="en-US" sz="1800" b="1" u="none">
                <a:solidFill>
                  <a:srgbClr val="000000"/>
                </a:solidFill>
                <a:latin typeface="+mn-lt"/>
                <a:cs typeface="Arial"/>
              </a:rPr>
              <a:t>Tables</a:t>
            </a:r>
            <a:endParaRPr lang="en-US" sz="1800" b="1" u="none">
              <a:solidFill>
                <a:srgbClr val="000000"/>
              </a:solidFill>
              <a:latin typeface="+mn-lt"/>
            </a:endParaRPr>
          </a:p>
        </p:txBody>
      </p:sp>
      <p:sp>
        <p:nvSpPr>
          <p:cNvPr id="24" name="TextBox 23">
            <a:extLst>
              <a:ext uri="{FF2B5EF4-FFF2-40B4-BE49-F238E27FC236}">
                <a16:creationId xmlns:a16="http://schemas.microsoft.com/office/drawing/2014/main" id="{4853A873-C959-4D38-8278-FD7FE247F985}"/>
              </a:ext>
            </a:extLst>
          </p:cNvPr>
          <p:cNvSpPr txBox="1"/>
          <p:nvPr/>
        </p:nvSpPr>
        <p:spPr>
          <a:xfrm>
            <a:off x="4970875" y="3504440"/>
            <a:ext cx="1487202" cy="369332"/>
          </a:xfrm>
          <a:prstGeom prst="rect">
            <a:avLst/>
          </a:prstGeom>
          <a:noFill/>
        </p:spPr>
        <p:txBody>
          <a:bodyPr wrap="none" rtlCol="0">
            <a:spAutoFit/>
          </a:bodyPr>
          <a:lstStyle/>
          <a:p>
            <a:r>
              <a:rPr lang="en-US" sz="1800" b="1" u="none">
                <a:solidFill>
                  <a:srgbClr val="000000"/>
                </a:solidFill>
                <a:latin typeface="+mn-lt"/>
              </a:rPr>
              <a:t>Patient Guide</a:t>
            </a:r>
          </a:p>
        </p:txBody>
      </p:sp>
      <p:sp>
        <p:nvSpPr>
          <p:cNvPr id="25" name="TextBox 24">
            <a:extLst>
              <a:ext uri="{FF2B5EF4-FFF2-40B4-BE49-F238E27FC236}">
                <a16:creationId xmlns:a16="http://schemas.microsoft.com/office/drawing/2014/main" id="{03E716EF-89B3-412B-9FC8-3C5BA1689C25}"/>
              </a:ext>
            </a:extLst>
          </p:cNvPr>
          <p:cNvSpPr txBox="1"/>
          <p:nvPr/>
        </p:nvSpPr>
        <p:spPr>
          <a:xfrm>
            <a:off x="2097181" y="3504441"/>
            <a:ext cx="1798634" cy="369332"/>
          </a:xfrm>
          <a:prstGeom prst="rect">
            <a:avLst/>
          </a:prstGeom>
          <a:noFill/>
        </p:spPr>
        <p:txBody>
          <a:bodyPr wrap="none" rtlCol="0">
            <a:spAutoFit/>
          </a:bodyPr>
          <a:lstStyle/>
          <a:p>
            <a:r>
              <a:rPr lang="en-US" sz="1800" b="1" u="none">
                <a:solidFill>
                  <a:srgbClr val="000000"/>
                </a:solidFill>
                <a:latin typeface="+mn-lt"/>
              </a:rPr>
              <a:t>Quality Standard</a:t>
            </a:r>
          </a:p>
        </p:txBody>
      </p:sp>
      <p:sp>
        <p:nvSpPr>
          <p:cNvPr id="12" name="TextBox 11">
            <a:extLst>
              <a:ext uri="{FF2B5EF4-FFF2-40B4-BE49-F238E27FC236}">
                <a16:creationId xmlns:a16="http://schemas.microsoft.com/office/drawing/2014/main" id="{F0F35BBD-54CB-4390-9756-E2365E67CCA5}"/>
              </a:ext>
            </a:extLst>
          </p:cNvPr>
          <p:cNvSpPr txBox="1"/>
          <p:nvPr/>
        </p:nvSpPr>
        <p:spPr>
          <a:xfrm>
            <a:off x="6537273" y="6161832"/>
            <a:ext cx="2148473" cy="369332"/>
          </a:xfrm>
          <a:prstGeom prst="rect">
            <a:avLst/>
          </a:prstGeom>
          <a:noFill/>
        </p:spPr>
        <p:txBody>
          <a:bodyPr wrap="none" rtlCol="0" anchor="t">
            <a:spAutoFit/>
          </a:bodyPr>
          <a:lstStyle/>
          <a:p>
            <a:r>
              <a:rPr lang="en-US" sz="1800" b="1" u="none">
                <a:solidFill>
                  <a:srgbClr val="000000"/>
                </a:solidFill>
                <a:latin typeface="+mn-lt"/>
              </a:rPr>
              <a:t>Measurement Guide</a:t>
            </a:r>
          </a:p>
        </p:txBody>
      </p:sp>
      <p:pic>
        <p:nvPicPr>
          <p:cNvPr id="18" name="Picture 17">
            <a:extLst>
              <a:ext uri="{FF2B5EF4-FFF2-40B4-BE49-F238E27FC236}">
                <a16:creationId xmlns:a16="http://schemas.microsoft.com/office/drawing/2014/main" id="{BE42839A-FF49-D945-9D05-B3048EDD402C}"/>
              </a:ext>
            </a:extLst>
          </p:cNvPr>
          <p:cNvPicPr>
            <a:picLocks noChangeAspect="1"/>
          </p:cNvPicPr>
          <p:nvPr/>
        </p:nvPicPr>
        <p:blipFill>
          <a:blip r:embed="rId7"/>
          <a:srcRect/>
          <a:stretch/>
        </p:blipFill>
        <p:spPr>
          <a:xfrm>
            <a:off x="696723" y="4074495"/>
            <a:ext cx="2164710" cy="1624278"/>
          </a:xfrm>
          <a:prstGeom prst="rect">
            <a:avLst/>
          </a:prstGeom>
          <a:effectLst>
            <a:outerShdw blurRad="76200" algn="ctr" rotWithShape="0">
              <a:prstClr val="black">
                <a:alpha val="40000"/>
              </a:prstClr>
            </a:outerShdw>
          </a:effectLst>
        </p:spPr>
      </p:pic>
      <p:pic>
        <p:nvPicPr>
          <p:cNvPr id="20" name="Picture 19">
            <a:extLst>
              <a:ext uri="{FF2B5EF4-FFF2-40B4-BE49-F238E27FC236}">
                <a16:creationId xmlns:a16="http://schemas.microsoft.com/office/drawing/2014/main" id="{49821DFE-EBB5-4D29-BC8C-C8B3274E3264}"/>
              </a:ext>
            </a:extLst>
          </p:cNvPr>
          <p:cNvPicPr>
            <a:picLocks noChangeAspect="1"/>
          </p:cNvPicPr>
          <p:nvPr/>
        </p:nvPicPr>
        <p:blipFill>
          <a:blip r:embed="rId8"/>
          <a:stretch>
            <a:fillRect/>
          </a:stretch>
        </p:blipFill>
        <p:spPr>
          <a:xfrm>
            <a:off x="6673818" y="4000285"/>
            <a:ext cx="1621979" cy="2085401"/>
          </a:xfrm>
          <a:prstGeom prst="rect">
            <a:avLst/>
          </a:prstGeom>
          <a:effectLst>
            <a:outerShdw blurRad="63500" sx="102000" sy="102000" algn="ctr" rotWithShape="0">
              <a:prstClr val="black">
                <a:alpha val="40000"/>
              </a:prstClr>
            </a:outerShdw>
          </a:effectLst>
        </p:spPr>
      </p:pic>
      <p:pic>
        <p:nvPicPr>
          <p:cNvPr id="31" name="Picture 30">
            <a:extLst>
              <a:ext uri="{FF2B5EF4-FFF2-40B4-BE49-F238E27FC236}">
                <a16:creationId xmlns:a16="http://schemas.microsoft.com/office/drawing/2014/main" id="{5114D9F6-D305-4B9D-B6C0-22836F2A0E29}"/>
              </a:ext>
            </a:extLst>
          </p:cNvPr>
          <p:cNvPicPr>
            <a:picLocks noChangeAspect="1"/>
          </p:cNvPicPr>
          <p:nvPr/>
        </p:nvPicPr>
        <p:blipFill>
          <a:blip r:embed="rId9"/>
          <a:stretch>
            <a:fillRect/>
          </a:stretch>
        </p:blipFill>
        <p:spPr>
          <a:xfrm>
            <a:off x="3737079" y="4074820"/>
            <a:ext cx="2031619" cy="1743053"/>
          </a:xfrm>
          <a:prstGeom prst="rect">
            <a:avLst/>
          </a:prstGeom>
          <a:effectLst>
            <a:outerShdw blurRad="63500" sx="102000" sy="102000" algn="ctr" rotWithShape="0">
              <a:prstClr val="black">
                <a:alpha val="40000"/>
              </a:prstClr>
            </a:outerShdw>
          </a:effectLst>
        </p:spPr>
      </p:pic>
    </p:spTree>
    <p:custDataLst>
      <p:tags r:id="rId1"/>
    </p:custDataLst>
    <p:extLst>
      <p:ext uri="{BB962C8B-B14F-4D97-AF65-F5344CB8AC3E}">
        <p14:creationId xmlns:p14="http://schemas.microsoft.com/office/powerpoint/2010/main" val="19531396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EFEE603-8032-4CCD-A313-3346FE40AE05}"/>
              </a:ext>
            </a:extLst>
          </p:cNvPr>
          <p:cNvPicPr>
            <a:picLocks noChangeAspect="1"/>
          </p:cNvPicPr>
          <p:nvPr/>
        </p:nvPicPr>
        <p:blipFill>
          <a:blip r:embed="rId4"/>
          <a:stretch>
            <a:fillRect/>
          </a:stretch>
        </p:blipFill>
        <p:spPr>
          <a:xfrm>
            <a:off x="401821" y="1855951"/>
            <a:ext cx="3839284" cy="2200449"/>
          </a:xfrm>
          <a:prstGeom prst="rect">
            <a:avLst/>
          </a:prstGeom>
          <a:effectLst>
            <a:outerShdw blurRad="50800" dist="38100" dir="2700000" algn="tl" rotWithShape="0">
              <a:prstClr val="black">
                <a:alpha val="40000"/>
              </a:prstClr>
            </a:outerShdw>
          </a:effectLst>
        </p:spPr>
      </p:pic>
      <p:sp>
        <p:nvSpPr>
          <p:cNvPr id="16" name="TextBox 15">
            <a:extLst>
              <a:ext uri="{FF2B5EF4-FFF2-40B4-BE49-F238E27FC236}">
                <a16:creationId xmlns:a16="http://schemas.microsoft.com/office/drawing/2014/main" id="{86B6670D-E67D-AC44-98C1-39CEF062E68F}"/>
              </a:ext>
            </a:extLst>
          </p:cNvPr>
          <p:cNvSpPr txBox="1"/>
          <p:nvPr/>
        </p:nvSpPr>
        <p:spPr>
          <a:xfrm>
            <a:off x="1455451" y="922895"/>
            <a:ext cx="1586012" cy="369332"/>
          </a:xfrm>
          <a:prstGeom prst="rect">
            <a:avLst/>
          </a:prstGeom>
          <a:solidFill>
            <a:srgbClr val="047BC1"/>
          </a:solidFill>
          <a:ln>
            <a:noFill/>
          </a:ln>
        </p:spPr>
        <p:txBody>
          <a:bodyPr wrap="none" rtlCol="0">
            <a:spAutoFit/>
          </a:bodyPr>
          <a:lstStyle/>
          <a:p>
            <a:r>
              <a:rPr lang="en-CA" sz="1800" b="1" u="none">
                <a:solidFill>
                  <a:schemeClr val="bg1"/>
                </a:solidFill>
                <a:latin typeface="+mn-lt"/>
              </a:rPr>
              <a:t>The Statement</a:t>
            </a:r>
          </a:p>
        </p:txBody>
      </p:sp>
      <p:sp>
        <p:nvSpPr>
          <p:cNvPr id="17" name="TextBox 16">
            <a:extLst>
              <a:ext uri="{FF2B5EF4-FFF2-40B4-BE49-F238E27FC236}">
                <a16:creationId xmlns:a16="http://schemas.microsoft.com/office/drawing/2014/main" id="{E1BA80DA-2E42-A247-901F-49003CF0B24E}"/>
              </a:ext>
            </a:extLst>
          </p:cNvPr>
          <p:cNvSpPr txBox="1"/>
          <p:nvPr/>
        </p:nvSpPr>
        <p:spPr>
          <a:xfrm>
            <a:off x="5705236" y="916755"/>
            <a:ext cx="1483098" cy="369332"/>
          </a:xfrm>
          <a:prstGeom prst="rect">
            <a:avLst/>
          </a:prstGeom>
          <a:solidFill>
            <a:srgbClr val="047BC1"/>
          </a:solidFill>
          <a:ln>
            <a:noFill/>
          </a:ln>
        </p:spPr>
        <p:txBody>
          <a:bodyPr wrap="none" rtlCol="0">
            <a:spAutoFit/>
          </a:bodyPr>
          <a:lstStyle/>
          <a:p>
            <a:r>
              <a:rPr lang="en-CA" sz="1800" b="1" u="none">
                <a:solidFill>
                  <a:schemeClr val="bg1"/>
                </a:solidFill>
                <a:latin typeface="+mn-lt"/>
              </a:rPr>
              <a:t>The Audience</a:t>
            </a:r>
          </a:p>
        </p:txBody>
      </p:sp>
      <p:sp>
        <p:nvSpPr>
          <p:cNvPr id="18" name="TextBox 17">
            <a:extLst>
              <a:ext uri="{FF2B5EF4-FFF2-40B4-BE49-F238E27FC236}">
                <a16:creationId xmlns:a16="http://schemas.microsoft.com/office/drawing/2014/main" id="{E36393B9-558E-0242-9948-3BD695AD8D63}"/>
              </a:ext>
            </a:extLst>
          </p:cNvPr>
          <p:cNvSpPr txBox="1"/>
          <p:nvPr/>
        </p:nvSpPr>
        <p:spPr>
          <a:xfrm>
            <a:off x="3957771" y="5062166"/>
            <a:ext cx="1532279" cy="369332"/>
          </a:xfrm>
          <a:prstGeom prst="rect">
            <a:avLst/>
          </a:prstGeom>
          <a:solidFill>
            <a:srgbClr val="047BC1"/>
          </a:solidFill>
          <a:ln>
            <a:solidFill>
              <a:srgbClr val="FFFFFF"/>
            </a:solidFill>
          </a:ln>
        </p:spPr>
        <p:txBody>
          <a:bodyPr wrap="none" rtlCol="0">
            <a:spAutoFit/>
          </a:bodyPr>
          <a:lstStyle/>
          <a:p>
            <a:r>
              <a:rPr lang="en-CA" sz="1800" b="1" u="none">
                <a:solidFill>
                  <a:schemeClr val="bg1"/>
                </a:solidFill>
                <a:latin typeface="+mn-lt"/>
              </a:rPr>
              <a:t>The Indicators</a:t>
            </a:r>
          </a:p>
        </p:txBody>
      </p:sp>
      <p:sp>
        <p:nvSpPr>
          <p:cNvPr id="20" name="TextBox 19">
            <a:extLst>
              <a:ext uri="{FF2B5EF4-FFF2-40B4-BE49-F238E27FC236}">
                <a16:creationId xmlns:a16="http://schemas.microsoft.com/office/drawing/2014/main" id="{DE05E8AF-D01F-A847-BF76-EA1A662E57A1}"/>
              </a:ext>
            </a:extLst>
          </p:cNvPr>
          <p:cNvSpPr txBox="1"/>
          <p:nvPr/>
        </p:nvSpPr>
        <p:spPr>
          <a:xfrm>
            <a:off x="1715431" y="4194459"/>
            <a:ext cx="1228157" cy="369332"/>
          </a:xfrm>
          <a:prstGeom prst="rect">
            <a:avLst/>
          </a:prstGeom>
          <a:solidFill>
            <a:srgbClr val="047BC1"/>
          </a:solidFill>
          <a:ln>
            <a:solidFill>
              <a:srgbClr val="FFFFFF"/>
            </a:solidFill>
          </a:ln>
        </p:spPr>
        <p:txBody>
          <a:bodyPr wrap="none" rtlCol="0">
            <a:spAutoFit/>
          </a:bodyPr>
          <a:lstStyle/>
          <a:p>
            <a:r>
              <a:rPr lang="en-CA" sz="1800" b="1" u="none">
                <a:solidFill>
                  <a:schemeClr val="bg1"/>
                </a:solidFill>
                <a:latin typeface="+mn-lt"/>
              </a:rPr>
              <a:t>Definitions</a:t>
            </a:r>
          </a:p>
        </p:txBody>
      </p:sp>
      <p:sp>
        <p:nvSpPr>
          <p:cNvPr id="21" name="Title 3">
            <a:extLst>
              <a:ext uri="{FF2B5EF4-FFF2-40B4-BE49-F238E27FC236}">
                <a16:creationId xmlns:a16="http://schemas.microsoft.com/office/drawing/2014/main" id="{A11A7FE2-EFE2-A447-9265-66E2636CB5FE}"/>
              </a:ext>
            </a:extLst>
          </p:cNvPr>
          <p:cNvSpPr txBox="1">
            <a:spLocks/>
          </p:cNvSpPr>
          <p:nvPr/>
        </p:nvSpPr>
        <p:spPr>
          <a:xfrm>
            <a:off x="401821" y="238344"/>
            <a:ext cx="8495044" cy="706437"/>
          </a:xfrm>
          <a:prstGeom prst="rect">
            <a:avLst/>
          </a:prstGeom>
        </p:spPr>
        <p:txBody>
          <a:bodyPr/>
          <a:lstStyle>
            <a:lvl1pPr algn="l" rtl="0" eaLnBrk="0" fontAlgn="base" hangingPunct="0">
              <a:spcBef>
                <a:spcPct val="0"/>
              </a:spcBef>
              <a:spcAft>
                <a:spcPct val="0"/>
              </a:spcAft>
              <a:defRPr sz="3600" b="1">
                <a:solidFill>
                  <a:srgbClr val="00788A"/>
                </a:solidFill>
                <a:latin typeface="Arial"/>
                <a:ea typeface="MS PGothic" panose="020B0600070205080204" pitchFamily="34" charset="-128"/>
                <a:cs typeface="Arial"/>
              </a:defRPr>
            </a:lvl1pPr>
            <a:lvl2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a:lstStyle>
          <a:p>
            <a:pPr defTabSz="914400"/>
            <a:r>
              <a:rPr lang="en-US" sz="4000" b="0" u="none" kern="0">
                <a:solidFill>
                  <a:schemeClr val="tx1"/>
                </a:solidFill>
                <a:latin typeface="+mn-lt"/>
              </a:rPr>
              <a:t>Inside the </a:t>
            </a:r>
            <a:r>
              <a:rPr lang="en-US" sz="4000" u="none" kern="0">
                <a:solidFill>
                  <a:schemeClr val="tx1"/>
                </a:solidFill>
                <a:latin typeface="+mn-lt"/>
              </a:rPr>
              <a:t>Quality Standard</a:t>
            </a:r>
          </a:p>
        </p:txBody>
      </p:sp>
      <p:cxnSp>
        <p:nvCxnSpPr>
          <p:cNvPr id="22" name="Straight Arrow Connector 21">
            <a:extLst>
              <a:ext uri="{FF2B5EF4-FFF2-40B4-BE49-F238E27FC236}">
                <a16:creationId xmlns:a16="http://schemas.microsoft.com/office/drawing/2014/main" id="{70435A9E-EF36-D344-B731-732BBB69199D}"/>
              </a:ext>
            </a:extLst>
          </p:cNvPr>
          <p:cNvCxnSpPr>
            <a:cxnSpLocks/>
          </p:cNvCxnSpPr>
          <p:nvPr/>
        </p:nvCxnSpPr>
        <p:spPr bwMode="auto">
          <a:xfrm>
            <a:off x="2257329" y="1261250"/>
            <a:ext cx="1" cy="436422"/>
          </a:xfrm>
          <a:prstGeom prst="straightConnector1">
            <a:avLst/>
          </a:prstGeom>
          <a:solidFill>
            <a:srgbClr val="FFFF00"/>
          </a:solidFill>
          <a:ln w="19050" cap="flat" cmpd="sng" algn="ctr">
            <a:solidFill>
              <a:srgbClr val="047BC1"/>
            </a:solidFill>
            <a:prstDash val="solid"/>
            <a:round/>
            <a:headEnd type="none" w="med" len="med"/>
            <a:tailEnd type="arrow"/>
          </a:ln>
          <a:effectLst/>
        </p:spPr>
      </p:cxnSp>
      <p:cxnSp>
        <p:nvCxnSpPr>
          <p:cNvPr id="23" name="Straight Arrow Connector 22">
            <a:extLst>
              <a:ext uri="{FF2B5EF4-FFF2-40B4-BE49-F238E27FC236}">
                <a16:creationId xmlns:a16="http://schemas.microsoft.com/office/drawing/2014/main" id="{DA4006C9-9AAE-A340-B924-AAE17E55DA5C}"/>
              </a:ext>
            </a:extLst>
          </p:cNvPr>
          <p:cNvCxnSpPr>
            <a:cxnSpLocks/>
          </p:cNvCxnSpPr>
          <p:nvPr/>
        </p:nvCxnSpPr>
        <p:spPr bwMode="auto">
          <a:xfrm>
            <a:off x="6487022" y="1234987"/>
            <a:ext cx="1" cy="436422"/>
          </a:xfrm>
          <a:prstGeom prst="straightConnector1">
            <a:avLst/>
          </a:prstGeom>
          <a:solidFill>
            <a:srgbClr val="FFFF00"/>
          </a:solidFill>
          <a:ln w="19050" cap="flat" cmpd="sng" algn="ctr">
            <a:solidFill>
              <a:srgbClr val="047BC1"/>
            </a:solidFill>
            <a:prstDash val="solid"/>
            <a:round/>
            <a:headEnd type="none" w="med" len="med"/>
            <a:tailEnd type="arrow"/>
          </a:ln>
          <a:effectLst/>
        </p:spPr>
      </p:cxnSp>
      <p:cxnSp>
        <p:nvCxnSpPr>
          <p:cNvPr id="24" name="Straight Arrow Connector 23">
            <a:extLst>
              <a:ext uri="{FF2B5EF4-FFF2-40B4-BE49-F238E27FC236}">
                <a16:creationId xmlns:a16="http://schemas.microsoft.com/office/drawing/2014/main" id="{2B1AFB89-A1B5-D241-87A6-958BE267059A}"/>
              </a:ext>
            </a:extLst>
          </p:cNvPr>
          <p:cNvCxnSpPr>
            <a:cxnSpLocks/>
          </p:cNvCxnSpPr>
          <p:nvPr/>
        </p:nvCxnSpPr>
        <p:spPr bwMode="auto">
          <a:xfrm>
            <a:off x="2313124" y="4517945"/>
            <a:ext cx="1" cy="436422"/>
          </a:xfrm>
          <a:prstGeom prst="straightConnector1">
            <a:avLst/>
          </a:prstGeom>
          <a:solidFill>
            <a:srgbClr val="FFFF00"/>
          </a:solidFill>
          <a:ln w="19050" cap="flat" cmpd="sng" algn="ctr">
            <a:solidFill>
              <a:srgbClr val="047BC1"/>
            </a:solidFill>
            <a:prstDash val="solid"/>
            <a:round/>
            <a:headEnd type="none" w="med" len="med"/>
            <a:tailEnd type="arrow"/>
          </a:ln>
          <a:effectLst/>
        </p:spPr>
      </p:cxnSp>
      <p:cxnSp>
        <p:nvCxnSpPr>
          <p:cNvPr id="25" name="Straight Arrow Connector 24">
            <a:extLst>
              <a:ext uri="{FF2B5EF4-FFF2-40B4-BE49-F238E27FC236}">
                <a16:creationId xmlns:a16="http://schemas.microsoft.com/office/drawing/2014/main" id="{F736C12B-5523-0B4C-A29D-21271DA5935B}"/>
              </a:ext>
            </a:extLst>
          </p:cNvPr>
          <p:cNvCxnSpPr>
            <a:cxnSpLocks/>
          </p:cNvCxnSpPr>
          <p:nvPr/>
        </p:nvCxnSpPr>
        <p:spPr bwMode="auto">
          <a:xfrm>
            <a:off x="5545543" y="5233272"/>
            <a:ext cx="365022" cy="0"/>
          </a:xfrm>
          <a:prstGeom prst="straightConnector1">
            <a:avLst/>
          </a:prstGeom>
          <a:solidFill>
            <a:srgbClr val="FFFF00"/>
          </a:solidFill>
          <a:ln w="19050" cap="flat" cmpd="sng" algn="ctr">
            <a:solidFill>
              <a:srgbClr val="047BC1"/>
            </a:solidFill>
            <a:prstDash val="solid"/>
            <a:round/>
            <a:headEnd type="none" w="med" len="med"/>
            <a:tailEnd type="arrow"/>
          </a:ln>
          <a:effectLst/>
        </p:spPr>
      </p:cxnSp>
      <p:pic>
        <p:nvPicPr>
          <p:cNvPr id="5" name="Picture 4">
            <a:extLst>
              <a:ext uri="{FF2B5EF4-FFF2-40B4-BE49-F238E27FC236}">
                <a16:creationId xmlns:a16="http://schemas.microsoft.com/office/drawing/2014/main" id="{AC01EBD9-30EF-47D0-9872-394D9054877E}"/>
              </a:ext>
            </a:extLst>
          </p:cNvPr>
          <p:cNvPicPr>
            <a:picLocks noChangeAspect="1"/>
          </p:cNvPicPr>
          <p:nvPr/>
        </p:nvPicPr>
        <p:blipFill>
          <a:blip r:embed="rId5"/>
          <a:stretch>
            <a:fillRect/>
          </a:stretch>
        </p:blipFill>
        <p:spPr>
          <a:xfrm>
            <a:off x="1043540" y="5013909"/>
            <a:ext cx="2589633" cy="1411727"/>
          </a:xfrm>
          <a:prstGeom prst="rect">
            <a:avLst/>
          </a:prstGeom>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B39AB3CD-63CB-4C28-853C-23EF47FE7D16}"/>
              </a:ext>
            </a:extLst>
          </p:cNvPr>
          <p:cNvPicPr>
            <a:picLocks noChangeAspect="1"/>
          </p:cNvPicPr>
          <p:nvPr/>
        </p:nvPicPr>
        <p:blipFill>
          <a:blip r:embed="rId6"/>
          <a:stretch>
            <a:fillRect/>
          </a:stretch>
        </p:blipFill>
        <p:spPr>
          <a:xfrm>
            <a:off x="6072650" y="4480062"/>
            <a:ext cx="2740251" cy="1733470"/>
          </a:xfrm>
          <a:prstGeom prst="rect">
            <a:avLst/>
          </a:prstGeom>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9FCB3ADC-039F-4F99-BB5C-30240982124E}"/>
              </a:ext>
            </a:extLst>
          </p:cNvPr>
          <p:cNvPicPr>
            <a:picLocks noChangeAspect="1"/>
          </p:cNvPicPr>
          <p:nvPr/>
        </p:nvPicPr>
        <p:blipFill>
          <a:blip r:embed="rId7"/>
          <a:stretch>
            <a:fillRect/>
          </a:stretch>
        </p:blipFill>
        <p:spPr>
          <a:xfrm>
            <a:off x="4902897" y="1828407"/>
            <a:ext cx="3764257" cy="2193560"/>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24803124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D035BF7-46CF-48B4-B766-93AF2C3E0002}"/>
              </a:ext>
            </a:extLst>
          </p:cNvPr>
          <p:cNvPicPr/>
          <p:nvPr/>
        </p:nvPicPr>
        <p:blipFill rotWithShape="1">
          <a:blip r:embed="rId4"/>
          <a:srcRect l="41910" t="18584" r="24269" b="4657"/>
          <a:stretch/>
        </p:blipFill>
        <p:spPr>
          <a:xfrm>
            <a:off x="4420777" y="1381328"/>
            <a:ext cx="3733799" cy="4828768"/>
          </a:xfrm>
          <a:prstGeom prst="rect">
            <a:avLst/>
          </a:prstGeom>
          <a:effectLst>
            <a:glow rad="63500">
              <a:schemeClr val="accent4">
                <a:satMod val="175000"/>
                <a:alpha val="40000"/>
              </a:schemeClr>
            </a:glow>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US" sz="2400" b="0">
                <a:solidFill>
                  <a:schemeClr val="tx1"/>
                </a:solidFill>
                <a:latin typeface="+mn-lt"/>
              </a:rPr>
              <a:t>Quality Standards: </a:t>
            </a:r>
            <a:br>
              <a:rPr lang="en-US" sz="2800" b="0">
                <a:solidFill>
                  <a:schemeClr val="tx1"/>
                </a:solidFill>
                <a:latin typeface="+mn-lt"/>
              </a:rPr>
            </a:br>
            <a:r>
              <a:rPr lang="en-US">
                <a:solidFill>
                  <a:schemeClr val="tx1"/>
                </a:solidFill>
                <a:latin typeface="+mn-lt"/>
              </a:rPr>
              <a:t>Patient Guide</a:t>
            </a:r>
          </a:p>
        </p:txBody>
      </p:sp>
      <p:sp>
        <p:nvSpPr>
          <p:cNvPr id="5" name="Content Placeholder 4"/>
          <p:cNvSpPr>
            <a:spLocks noGrp="1"/>
          </p:cNvSpPr>
          <p:nvPr>
            <p:ph idx="4294967295"/>
          </p:nvPr>
        </p:nvSpPr>
        <p:spPr>
          <a:xfrm>
            <a:off x="473272" y="2549525"/>
            <a:ext cx="3273462" cy="2492375"/>
          </a:xfrm>
        </p:spPr>
        <p:txBody>
          <a:bodyPr/>
          <a:lstStyle/>
          <a:p>
            <a:pPr marL="0" indent="0">
              <a:buNone/>
            </a:pPr>
            <a:r>
              <a:rPr lang="en-US" sz="2000">
                <a:latin typeface="+mn-lt"/>
              </a:rPr>
              <a:t>The </a:t>
            </a:r>
            <a:r>
              <a:rPr lang="en-US" sz="2000" b="1">
                <a:latin typeface="+mn-lt"/>
              </a:rPr>
              <a:t>patient guide </a:t>
            </a:r>
            <a:r>
              <a:rPr lang="en-US" sz="2000">
                <a:latin typeface="+mn-lt"/>
              </a:rPr>
              <a:t>is designed to give patients information about what quality care looks like for various conditions based on the best evidence, so they can ask informed questions of their health care providers. </a:t>
            </a:r>
          </a:p>
        </p:txBody>
      </p:sp>
    </p:spTree>
    <p:custDataLst>
      <p:tags r:id="rId1"/>
    </p:custDataLst>
    <p:extLst>
      <p:ext uri="{BB962C8B-B14F-4D97-AF65-F5344CB8AC3E}">
        <p14:creationId xmlns:p14="http://schemas.microsoft.com/office/powerpoint/2010/main" val="386164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49708" y="661499"/>
            <a:ext cx="8244584" cy="1165909"/>
          </a:xfrm>
        </p:spPr>
        <p:txBody>
          <a:bodyPr/>
          <a:lstStyle/>
          <a:p>
            <a:r>
              <a:rPr lang="en-US" sz="2400" b="0">
                <a:solidFill>
                  <a:schemeClr val="tx1"/>
                </a:solidFill>
                <a:latin typeface="Calibri" panose="020F0502020204030204" pitchFamily="34" charset="0"/>
                <a:cs typeface="Calibri" panose="020F0502020204030204" pitchFamily="34" charset="0"/>
              </a:rPr>
              <a:t>Quality Standards:</a:t>
            </a:r>
            <a:br>
              <a:rPr lang="en-US" sz="2400">
                <a:solidFill>
                  <a:schemeClr val="tx1"/>
                </a:solidFill>
                <a:latin typeface="Calibri" panose="020F0502020204030204" pitchFamily="34" charset="0"/>
                <a:cs typeface="Calibri" panose="020F0502020204030204" pitchFamily="34" charset="0"/>
              </a:rPr>
            </a:br>
            <a:r>
              <a:rPr lang="en-CA">
                <a:solidFill>
                  <a:schemeClr val="tx1"/>
                </a:solidFill>
                <a:latin typeface="Calibri" panose="020F0502020204030204" pitchFamily="34" charset="0"/>
                <a:cs typeface="Calibri" panose="020F0502020204030204" pitchFamily="34" charset="0"/>
              </a:rPr>
              <a:t>How the Health Care System Can Support Implementation</a:t>
            </a:r>
            <a:br>
              <a:rPr lang="en-CA"/>
            </a:br>
            <a:endParaRPr lang="en-US">
              <a:solidFill>
                <a:schemeClr val="tx1"/>
              </a:solidFill>
              <a:latin typeface="Calibri" panose="020F0502020204030204" pitchFamily="34" charset="0"/>
              <a:cs typeface="Calibri" panose="020F0502020204030204" pitchFamily="34" charset="0"/>
            </a:endParaRPr>
          </a:p>
        </p:txBody>
      </p:sp>
      <p:sp>
        <p:nvSpPr>
          <p:cNvPr id="5" name="Content Placeholder 4"/>
          <p:cNvSpPr>
            <a:spLocks noGrp="1"/>
          </p:cNvSpPr>
          <p:nvPr>
            <p:ph idx="4294967295"/>
          </p:nvPr>
        </p:nvSpPr>
        <p:spPr>
          <a:xfrm>
            <a:off x="571761" y="2378075"/>
            <a:ext cx="7212361" cy="1050925"/>
          </a:xfrm>
        </p:spPr>
        <p:txBody>
          <a:bodyPr/>
          <a:lstStyle/>
          <a:p>
            <a:pPr marL="0" indent="0">
              <a:buNone/>
            </a:pPr>
            <a:r>
              <a:rPr lang="en-US" sz="2200">
                <a:latin typeface="Calibri" panose="020F0502020204030204" pitchFamily="34" charset="0"/>
                <a:cs typeface="Calibri" panose="020F0502020204030204" pitchFamily="34" charset="0"/>
              </a:rPr>
              <a:t>Implementing quality standards can be challenging due to system-level barriers or gaps, many of which have been identified throughout the development of this standard. Ontario Health will work with and support other provincial partners, including Ministry of Health, to bridge system-level gaps to support the implementation of quality standards.</a:t>
            </a:r>
          </a:p>
        </p:txBody>
      </p:sp>
    </p:spTree>
    <p:custDataLst>
      <p:tags r:id="rId1"/>
    </p:custDataLst>
    <p:extLst>
      <p:ext uri="{BB962C8B-B14F-4D97-AF65-F5344CB8AC3E}">
        <p14:creationId xmlns:p14="http://schemas.microsoft.com/office/powerpoint/2010/main" val="33637512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0">
                <a:solidFill>
                  <a:schemeClr val="tx1"/>
                </a:solidFill>
                <a:latin typeface="+mn-lt"/>
              </a:rPr>
              <a:t>Quality Standards:</a:t>
            </a:r>
            <a:br>
              <a:rPr lang="en-US">
                <a:solidFill>
                  <a:schemeClr val="tx1"/>
                </a:solidFill>
              </a:rPr>
            </a:br>
            <a:r>
              <a:rPr lang="en-US">
                <a:solidFill>
                  <a:schemeClr val="tx1"/>
                </a:solidFill>
                <a:latin typeface="+mn-lt"/>
              </a:rPr>
              <a:t>Implementation Tools</a:t>
            </a:r>
          </a:p>
        </p:txBody>
      </p:sp>
      <p:sp>
        <p:nvSpPr>
          <p:cNvPr id="5" name="Content Placeholder 4"/>
          <p:cNvSpPr>
            <a:spLocks noGrp="1"/>
          </p:cNvSpPr>
          <p:nvPr>
            <p:ph idx="4294967295"/>
          </p:nvPr>
        </p:nvSpPr>
        <p:spPr>
          <a:xfrm>
            <a:off x="496935" y="2173288"/>
            <a:ext cx="3354340" cy="4248150"/>
          </a:xfrm>
        </p:spPr>
        <p:txBody>
          <a:bodyPr/>
          <a:lstStyle/>
          <a:p>
            <a:pPr marL="0" indent="0">
              <a:buClr>
                <a:srgbClr val="00B2E3"/>
              </a:buClr>
              <a:buNone/>
            </a:pPr>
            <a:r>
              <a:rPr lang="en-US" sz="2000">
                <a:latin typeface="+mn-lt"/>
              </a:rPr>
              <a:t>The </a:t>
            </a:r>
            <a:r>
              <a:rPr lang="en-US" sz="2000" b="1" i="1">
                <a:latin typeface="+mn-lt"/>
              </a:rPr>
              <a:t>Getting Started Guide:</a:t>
            </a:r>
          </a:p>
          <a:p>
            <a:pPr>
              <a:buClr>
                <a:srgbClr val="00B2E3"/>
              </a:buClr>
            </a:pPr>
            <a:r>
              <a:rPr lang="en-US" sz="2000">
                <a:latin typeface="+mn-lt"/>
              </a:rPr>
              <a:t>Outlines the process for using the quality standard as a resource to deliver high-quality care</a:t>
            </a:r>
          </a:p>
          <a:p>
            <a:pPr>
              <a:buClr>
                <a:srgbClr val="00B2E3"/>
              </a:buClr>
            </a:pPr>
            <a:r>
              <a:rPr lang="en-US" sz="2000">
                <a:latin typeface="+mn-lt"/>
              </a:rPr>
              <a:t>Contains evidence-based approaches, as well as useful tools and templates for implementing change ideas at the practice level</a:t>
            </a:r>
          </a:p>
        </p:txBody>
      </p:sp>
      <p:pic>
        <p:nvPicPr>
          <p:cNvPr id="6" name="Picture 5">
            <a:extLst>
              <a:ext uri="{FF2B5EF4-FFF2-40B4-BE49-F238E27FC236}">
                <a16:creationId xmlns:a16="http://schemas.microsoft.com/office/drawing/2014/main" id="{9A6DF3E4-916A-BA4A-901C-704C23049548}"/>
              </a:ext>
            </a:extLst>
          </p:cNvPr>
          <p:cNvPicPr>
            <a:picLocks noChangeAspect="1"/>
          </p:cNvPicPr>
          <p:nvPr/>
        </p:nvPicPr>
        <p:blipFill>
          <a:blip r:embed="rId4"/>
          <a:srcRect/>
          <a:stretch/>
        </p:blipFill>
        <p:spPr>
          <a:xfrm>
            <a:off x="4187114" y="2053947"/>
            <a:ext cx="4419771" cy="3316353"/>
          </a:xfrm>
          <a:prstGeom prst="rect">
            <a:avLst/>
          </a:prstGeom>
          <a:ln>
            <a:noFill/>
          </a:ln>
          <a:effectLst>
            <a:outerShdw blurRad="76200" algn="ctr" rotWithShape="0">
              <a:prstClr val="black">
                <a:alpha val="40000"/>
              </a:prstClr>
            </a:outerShdw>
          </a:effectLst>
        </p:spPr>
      </p:pic>
    </p:spTree>
    <p:custDataLst>
      <p:tags r:id="rId1"/>
    </p:custDataLst>
    <p:extLst>
      <p:ext uri="{BB962C8B-B14F-4D97-AF65-F5344CB8AC3E}">
        <p14:creationId xmlns:p14="http://schemas.microsoft.com/office/powerpoint/2010/main" val="250158291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43"/>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HQO Draft Template_4-3">
  <a:themeElements>
    <a:clrScheme name="HQO">
      <a:dk1>
        <a:srgbClr val="000000"/>
      </a:dk1>
      <a:lt1>
        <a:srgbClr val="FFFFFF"/>
      </a:lt1>
      <a:dk2>
        <a:srgbClr val="000000"/>
      </a:dk2>
      <a:lt2>
        <a:srgbClr val="808080"/>
      </a:lt2>
      <a:accent1>
        <a:srgbClr val="BBE0E3"/>
      </a:accent1>
      <a:accent2>
        <a:srgbClr val="00A0AF"/>
      </a:accent2>
      <a:accent3>
        <a:srgbClr val="FFFFFF"/>
      </a:accent3>
      <a:accent4>
        <a:srgbClr val="000000"/>
      </a:accent4>
      <a:accent5>
        <a:srgbClr val="00788A"/>
      </a:accent5>
      <a:accent6>
        <a:srgbClr val="D2492A"/>
      </a:accent6>
      <a:hlink>
        <a:srgbClr val="00788A"/>
      </a:hlink>
      <a:folHlink>
        <a:srgbClr val="92929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spDef>
    <a:ln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HQO_Slide">
  <a:themeElements>
    <a:clrScheme name="HQO">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00A0A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spDef>
    <a:ln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HQO_Slide">
  <a:themeElements>
    <a:clrScheme name="HQO">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00A0A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spDef>
    <a:ln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HQO Draft Template_4-3">
  <a:themeElements>
    <a:clrScheme name="HQO">
      <a:dk1>
        <a:srgbClr val="000000"/>
      </a:dk1>
      <a:lt1>
        <a:srgbClr val="FFFFFF"/>
      </a:lt1>
      <a:dk2>
        <a:srgbClr val="000000"/>
      </a:dk2>
      <a:lt2>
        <a:srgbClr val="808080"/>
      </a:lt2>
      <a:accent1>
        <a:srgbClr val="BBE0E3"/>
      </a:accent1>
      <a:accent2>
        <a:srgbClr val="00A0AF"/>
      </a:accent2>
      <a:accent3>
        <a:srgbClr val="FFFFFF"/>
      </a:accent3>
      <a:accent4>
        <a:srgbClr val="000000"/>
      </a:accent4>
      <a:accent5>
        <a:srgbClr val="00788A"/>
      </a:accent5>
      <a:accent6>
        <a:srgbClr val="D2492A"/>
      </a:accent6>
      <a:hlink>
        <a:srgbClr val="00788A"/>
      </a:hlink>
      <a:folHlink>
        <a:srgbClr val="929292"/>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spDef>
    <a:ln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87C881337BA634CB24E3F47CE2BD802" ma:contentTypeVersion="17" ma:contentTypeDescription="Create a new document." ma:contentTypeScope="" ma:versionID="43125e167fc83124e5f7b2e104ff2bf6">
  <xsd:schema xmlns:xsd="http://www.w3.org/2001/XMLSchema" xmlns:xs="http://www.w3.org/2001/XMLSchema" xmlns:p="http://schemas.microsoft.com/office/2006/metadata/properties" xmlns:ns2="623dabe2-7971-4695-be10-17b1dbde532f" xmlns:ns3="6c5f5d2b-f1b1-4c45-8a52-a91f711c4b1e" targetNamespace="http://schemas.microsoft.com/office/2006/metadata/properties" ma:root="true" ma:fieldsID="d8a80d3d112cf10badd2fed2926e278e" ns2:_="" ns3:_="">
    <xsd:import namespace="623dabe2-7971-4695-be10-17b1dbde532f"/>
    <xsd:import namespace="6c5f5d2b-f1b1-4c45-8a52-a91f711c4b1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GenerationTime" minOccurs="0"/>
                <xsd:element ref="ns3:MediaServiceEventHashCode"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3dabe2-7971-4695-be10-17b1dbde532f" elementFormDefault="qualified">
    <xsd:import namespace="http://schemas.microsoft.com/office/2006/documentManagement/types"/>
    <xsd:import namespace="http://schemas.microsoft.com/office/infopath/2007/PartnerControls"/>
    <xsd:element name="SharedWithUsers" ma:index="8"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c5f5d2b-f1b1-4c45-8a52-a91f711c4b1e"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623dabe2-7971-4695-be10-17b1dbde532f">
      <UserInfo>
        <DisplayName>Adatia, Tasleen</DisplayName>
        <AccountId>219</AccountId>
        <AccountType/>
      </UserInfo>
      <UserInfo>
        <DisplayName>Willson, Vanessa</DisplayName>
        <AccountId>192</AccountId>
        <AccountType/>
      </UserInfo>
      <UserInfo>
        <DisplayName>Ginieniewicz, Jorge</DisplayName>
        <AccountId>343</AccountId>
        <AccountType/>
      </UserInfo>
      <UserInfo>
        <DisplayName>Zago, Dave</DisplayName>
        <AccountId>215</AccountId>
        <AccountType/>
      </UserInfo>
      <UserInfo>
        <DisplayName>Aytona-Arena, Loren</DisplayName>
        <AccountId>667</AccountId>
        <AccountType/>
      </UserInfo>
      <UserInfo>
        <DisplayName>Mohamed, Merissa</DisplayName>
        <AccountId>79</AccountId>
        <AccountType/>
      </UserInfo>
      <UserInfo>
        <DisplayName>Abdolzahraei, Saleemeh</DisplayName>
        <AccountId>935</AccountId>
        <AccountType/>
      </UserInfo>
      <UserInfo>
        <DisplayName>Jeria, Sabrina</DisplayName>
        <AccountId>3763</AccountId>
        <AccountType/>
      </UserInfo>
      <UserInfo>
        <DisplayName>Maguire, Timothy</DisplayName>
        <AccountId>78</AccountId>
        <AccountType/>
      </UserInfo>
      <UserInfo>
        <DisplayName>Singh, Hasmita</DisplayName>
        <AccountId>394</AccountId>
        <AccountType/>
      </UserInfo>
      <UserInfo>
        <DisplayName>Irwin, Terri</DisplayName>
        <AccountId>202</AccountId>
        <AccountType/>
      </UserInfo>
      <UserInfo>
        <DisplayName>Harrison, Susan</DisplayName>
        <AccountId>76</AccountId>
        <AccountType/>
      </UserInfo>
      <UserInfo>
        <DisplayName>Degani, Naushaba</DisplayName>
        <AccountId>421</AccountId>
        <AccountType/>
      </UserInfo>
      <UserInfo>
        <DisplayName>Phillips, Lacey</DisplayName>
        <AccountId>195</AccountId>
        <AccountType/>
      </UserInfo>
      <UserInfo>
        <DisplayName>Wong, Steven</DisplayName>
        <AccountId>455</AccountId>
        <AccountType/>
      </UserInfo>
    </SharedWithUsers>
  </documentManagement>
</p:properties>
</file>

<file path=customXml/itemProps1.xml><?xml version="1.0" encoding="utf-8"?>
<ds:datastoreItem xmlns:ds="http://schemas.openxmlformats.org/officeDocument/2006/customXml" ds:itemID="{FFC83200-B4A9-4E85-A462-4BA4209A9561}"/>
</file>

<file path=customXml/itemProps2.xml><?xml version="1.0" encoding="utf-8"?>
<ds:datastoreItem xmlns:ds="http://schemas.openxmlformats.org/officeDocument/2006/customXml" ds:itemID="{149A68B3-4EDB-43A9-80F7-657163E4435D}">
  <ds:schemaRefs>
    <ds:schemaRef ds:uri="http://schemas.microsoft.com/sharepoint/v3/contenttype/forms"/>
  </ds:schemaRefs>
</ds:datastoreItem>
</file>

<file path=customXml/itemProps3.xml><?xml version="1.0" encoding="utf-8"?>
<ds:datastoreItem xmlns:ds="http://schemas.openxmlformats.org/officeDocument/2006/customXml" ds:itemID="{077211F7-2DF1-4B68-8B60-CC913EB92E33}">
  <ds:schemaRefs>
    <ds:schemaRef ds:uri="623dabe2-7971-4695-be10-17b1dbde532f"/>
    <ds:schemaRef ds:uri="f4a9ebb6-6bae-4df8-b4d9-b705f0eb6b4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4367</Words>
  <Application>Microsoft Office PowerPoint</Application>
  <PresentationFormat>On-screen Show (4:3)</PresentationFormat>
  <Paragraphs>269</Paragraphs>
  <Slides>35</Slides>
  <Notes>30</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35</vt:i4>
      </vt:variant>
    </vt:vector>
  </HeadingPairs>
  <TitlesOfParts>
    <vt:vector size="47" baseType="lpstr">
      <vt:lpstr>MS PGothic</vt:lpstr>
      <vt:lpstr>Arial</vt:lpstr>
      <vt:lpstr>Arial Narrow</vt:lpstr>
      <vt:lpstr>Calibri</vt:lpstr>
      <vt:lpstr>Helvetica Neue</vt:lpstr>
      <vt:lpstr>Helvetica Neue Light</vt:lpstr>
      <vt:lpstr>ITC Century Std Book</vt:lpstr>
      <vt:lpstr>Open Sans</vt:lpstr>
      <vt:lpstr>HQO Draft Template_4-3</vt:lpstr>
      <vt:lpstr>HQO_Slide</vt:lpstr>
      <vt:lpstr>1_HQO_Slide</vt:lpstr>
      <vt:lpstr>1_HQO Draft Template_4-3</vt:lpstr>
      <vt:lpstr>PowerPoint Presentation</vt:lpstr>
      <vt:lpstr>Objectives</vt:lpstr>
      <vt:lpstr>Quality Standards</vt:lpstr>
      <vt:lpstr>Quality Standards</vt:lpstr>
      <vt:lpstr>Quality Standard Resources</vt:lpstr>
      <vt:lpstr>PowerPoint Presentation</vt:lpstr>
      <vt:lpstr>Quality Standards:  Patient Guide</vt:lpstr>
      <vt:lpstr>Quality Standards: How the Health Care System Can Support Implementation </vt:lpstr>
      <vt:lpstr>Quality Standards: Implementation Tools</vt:lpstr>
      <vt:lpstr>Quality Standard Adoption Tools: Quorum</vt:lpstr>
      <vt:lpstr>Quality Standards: Measurement Guide</vt:lpstr>
      <vt:lpstr>Quality Standards: Data Tables</vt:lpstr>
      <vt:lpstr>PowerPoint Presentation</vt:lpstr>
      <vt:lpstr>PowerPoint Presentation</vt:lpstr>
      <vt:lpstr>People with diabetes in pregnancy have higher rates of pregnancy complications – including various maternal and perinatal outcomes – compared with the general population.1,2</vt:lpstr>
      <vt:lpstr>PowerPoint Presentation</vt:lpstr>
      <vt:lpstr>PowerPoint Presentation</vt:lpstr>
      <vt:lpstr>PowerPoint Presentation</vt:lpstr>
      <vt:lpstr>PowerPoint Presentation</vt:lpstr>
      <vt:lpstr>Preconception care can improve maternal and fetal outcomes for people with type 1 or type 2 diabetes.1   However, about 40% of people do not receive preconception care.1,2   Further, the rate of preconception care in people with type 2 diabetes is lower than in people with type 1 diabetes.3</vt:lpstr>
      <vt:lpstr>Postpartum diabetes screening for people with gestational diabetes is important to identify those at risk for diabetes after pregnancy and for those who continue to have diabetes.  However, only about 1 in 6 people with gestational diabetes are screened within 6 months after delivery.1</vt:lpstr>
      <vt:lpstr> Quality Statements  to Improve Care</vt:lpstr>
      <vt:lpstr>Scope of the Diabetes in Pregnancy Quality Standard</vt:lpstr>
      <vt:lpstr>Quality Statement Topics</vt:lpstr>
      <vt:lpstr>Quality Statement 1: Preconception Care for People Diabetes</vt:lpstr>
      <vt:lpstr>Quality Statement 2: Coordinated Interprofessional Care  </vt:lpstr>
      <vt:lpstr>Quality Statement 3: Self-Management Education and Support </vt:lpstr>
      <vt:lpstr>Quality Statement 4: Lifestyle Management During Pregnancy    </vt:lpstr>
      <vt:lpstr>Quality Statement 5: Fetal Monitoring and Timing of Delivery     </vt:lpstr>
      <vt:lpstr>Quality Statement 6: Postpartum Diabetes Screening for  People With Gestational Diabetes      </vt:lpstr>
      <vt:lpstr> How to Measure Overall Success </vt:lpstr>
      <vt:lpstr>Indicators That Can Be Measured Using  Provincial Data</vt:lpstr>
      <vt:lpstr>Indicators That Can Be Measured Using Only  Local Data</vt:lpstr>
      <vt:lpstr>Data Sources and Acknowledgement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Ginieniewicz, Jorge</dc:creator>
  <cp:lastModifiedBy>Harrison, Susan</cp:lastModifiedBy>
  <cp:revision>2</cp:revision>
  <dcterms:modified xsi:type="dcterms:W3CDTF">2021-04-16T17:00:37Z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0x010100F87C881337BA634CB24E3F47CE2BD802</vt:lpwstr>
  </property>
  <property fmtid="{D5CDD505-2E9C-101B-9397-08002B2CF9AE}" pid="3" name="ArticulateGUID">
    <vt:lpwstr>A2B460D2-FA6A-48B5-B38D-25ED4533D0C7</vt:lpwstr>
  </property>
  <property fmtid="{D5CDD505-2E9C-101B-9397-08002B2CF9AE}" pid="4" name="ArticulatePath">
    <vt:lpwstr>Opioid Use Disorder Quality Standard Slides</vt:lpwstr>
  </property>
  <property fmtid="{D5CDD505-2E9C-101B-9397-08002B2CF9AE}" pid="5" name="AuthorIds_UIVersion_7680">
    <vt:lpwstr>192</vt:lpwstr>
  </property>
  <property fmtid="{D5CDD505-2E9C-101B-9397-08002B2CF9AE}" pid="6" name="AuthorIds_UIVersion_1536">
    <vt:lpwstr>76</vt:lpwstr>
  </property>
</Properties>
</file>