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harts/chart4.xml" ContentType="application/vnd.openxmlformats-officedocument.drawingml.chart+xml"/>
  <Override PartName="/ppt/charts/style4.xml" ContentType="application/vnd.ms-office.chartstyle+xml"/>
  <Override PartName="/ppt/theme/theme1.xml" ContentType="application/vnd.openxmlformats-officedocument.theme+xml"/>
  <Override PartName="/ppt/authors.xml" ContentType="application/vnd.ms-powerpoint.authors+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chart3.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3.xml" ContentType="application/vnd.ms-office.chartstyle+xml"/>
  <Override PartName="/ppt/charts/style10.xml" ContentType="application/vnd.ms-office.chartstyle+xml"/>
  <Override PartName="/ppt/charts/colors10.xml" ContentType="application/vnd.ms-office.chartcolorstyle+xml"/>
  <Override PartName="/ppt/charts/colors3.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Metadata/LabelInfo.xml" ContentType="application/vnd.ms-office.classificationlabel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10" r:id="rId1"/>
  </p:sldMasterIdLst>
  <p:notesMasterIdLst>
    <p:notesMasterId r:id="rId44"/>
  </p:notesMasterIdLst>
  <p:handoutMasterIdLst>
    <p:handoutMasterId r:id="rId45"/>
  </p:handoutMasterIdLst>
  <p:sldIdLst>
    <p:sldId id="322" r:id="rId2"/>
    <p:sldId id="356" r:id="rId3"/>
    <p:sldId id="357" r:id="rId4"/>
    <p:sldId id="358" r:id="rId5"/>
    <p:sldId id="359" r:id="rId6"/>
    <p:sldId id="360" r:id="rId7"/>
    <p:sldId id="361" r:id="rId8"/>
    <p:sldId id="367" r:id="rId9"/>
    <p:sldId id="395" r:id="rId10"/>
    <p:sldId id="362" r:id="rId11"/>
    <p:sldId id="363" r:id="rId12"/>
    <p:sldId id="364" r:id="rId13"/>
    <p:sldId id="365" r:id="rId14"/>
    <p:sldId id="366" r:id="rId15"/>
    <p:sldId id="382" r:id="rId16"/>
    <p:sldId id="383" r:id="rId17"/>
    <p:sldId id="350" r:id="rId18"/>
    <p:sldId id="1632" r:id="rId19"/>
    <p:sldId id="1597" r:id="rId20"/>
    <p:sldId id="1621" r:id="rId21"/>
    <p:sldId id="1622" r:id="rId22"/>
    <p:sldId id="1624" r:id="rId23"/>
    <p:sldId id="1596" r:id="rId24"/>
    <p:sldId id="1600" r:id="rId25"/>
    <p:sldId id="1625" r:id="rId26"/>
    <p:sldId id="1627" r:id="rId27"/>
    <p:sldId id="379" r:id="rId28"/>
    <p:sldId id="381" r:id="rId29"/>
    <p:sldId id="384" r:id="rId30"/>
    <p:sldId id="385" r:id="rId31"/>
    <p:sldId id="386" r:id="rId32"/>
    <p:sldId id="1603" r:id="rId33"/>
    <p:sldId id="1604" r:id="rId34"/>
    <p:sldId id="1605" r:id="rId35"/>
    <p:sldId id="1606" r:id="rId36"/>
    <p:sldId id="1607" r:id="rId37"/>
    <p:sldId id="1608" r:id="rId38"/>
    <p:sldId id="387" r:id="rId39"/>
    <p:sldId id="392" r:id="rId40"/>
    <p:sldId id="391" r:id="rId41"/>
    <p:sldId id="390" r:id="rId42"/>
    <p:sldId id="39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4615CA01-8072-48A9-A852-450096771252}">
          <p14:sldIdLst>
            <p14:sldId id="322"/>
          </p14:sldIdLst>
        </p14:section>
        <p14:section name="About quality standards" id="{4D8FB51E-D27D-4475-AA8E-0AEC538A162F}">
          <p14:sldIdLst>
            <p14:sldId id="356"/>
            <p14:sldId id="357"/>
            <p14:sldId id="358"/>
          </p14:sldIdLst>
        </p14:section>
        <p14:section name="Quality standard resources" id="{1906956E-665C-405C-8022-DBBB70E4F606}">
          <p14:sldIdLst>
            <p14:sldId id="359"/>
            <p14:sldId id="360"/>
            <p14:sldId id="361"/>
            <p14:sldId id="367"/>
            <p14:sldId id="395"/>
            <p14:sldId id="362"/>
            <p14:sldId id="363"/>
            <p14:sldId id="364"/>
            <p14:sldId id="365"/>
            <p14:sldId id="366"/>
          </p14:sldIdLst>
        </p14:section>
        <p14:section name="Evidence" id="{347DB9C4-4425-48D4-A5DF-53A444153EA3}">
          <p14:sldIdLst>
            <p14:sldId id="382"/>
            <p14:sldId id="383"/>
            <p14:sldId id="350"/>
            <p14:sldId id="1632"/>
            <p14:sldId id="1597"/>
            <p14:sldId id="1621"/>
            <p14:sldId id="1622"/>
            <p14:sldId id="1624"/>
            <p14:sldId id="1596"/>
            <p14:sldId id="1600"/>
            <p14:sldId id="1625"/>
            <p14:sldId id="1627"/>
            <p14:sldId id="379"/>
          </p14:sldIdLst>
        </p14:section>
        <p14:section name="Quality statements" id="{A6461C32-4B68-49C1-967E-6A1DB54E25B4}">
          <p14:sldIdLst>
            <p14:sldId id="381"/>
            <p14:sldId id="384"/>
            <p14:sldId id="385"/>
            <p14:sldId id="386"/>
            <p14:sldId id="1603"/>
            <p14:sldId id="1604"/>
            <p14:sldId id="1605"/>
            <p14:sldId id="1606"/>
            <p14:sldId id="1607"/>
            <p14:sldId id="1608"/>
          </p14:sldIdLst>
        </p14:section>
        <p14:section name="Measures to support improvement" id="{FF7406B7-E75D-4F60-B080-11B67BB86744}">
          <p14:sldIdLst>
            <p14:sldId id="387"/>
            <p14:sldId id="392"/>
            <p14:sldId id="391"/>
          </p14:sldIdLst>
        </p14:section>
        <p14:section name="Closing" id="{E30E9001-97C6-498E-A886-D211F99D14C2}">
          <p14:sldIdLst>
            <p14:sldId id="390"/>
            <p14:sldId id="394"/>
          </p14:sldIdLst>
        </p14:section>
      </p14:sectionLst>
    </p:ex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37EAE"/>
    <a:srgbClr val="18B9E6"/>
    <a:srgbClr val="F0F0F0"/>
    <a:srgbClr val="FCAF22"/>
    <a:srgbClr val="FEECCA"/>
    <a:srgbClr val="92278F"/>
    <a:srgbClr val="00B2E3"/>
    <a:srgbClr val="C6F3FF"/>
    <a:srgbClr val="FCAF17"/>
    <a:srgbClr val="E8F3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2F3C4B-402E-4D58-845C-8A47EA6F7157}" v="45" dt="2025-07-30T18:43:50.4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44" autoAdjust="0"/>
    <p:restoredTop sz="86382" autoAdjust="0"/>
  </p:normalViewPr>
  <p:slideViewPr>
    <p:cSldViewPr snapToGrid="0">
      <p:cViewPr varScale="1">
        <p:scale>
          <a:sx n="72" d="100"/>
          <a:sy n="72" d="100"/>
        </p:scale>
        <p:origin x="864" y="72"/>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outlineViewPr>
    <p:cViewPr>
      <p:scale>
        <a:sx n="33" d="100"/>
        <a:sy n="33" d="100"/>
      </p:scale>
      <p:origin x="0" y="-19194"/>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solidFill>
                <a:latin typeface="+mn-lt"/>
                <a:ea typeface="+mn-ea"/>
                <a:cs typeface="+mn-cs"/>
              </a:defRPr>
            </a:pPr>
            <a:r>
              <a:rPr lang="en-CA" sz="1400" b="0" i="0" u="none" strike="noStrike" kern="1200" spc="0" baseline="0" dirty="0">
                <a:solidFill>
                  <a:schemeClr val="tx1"/>
                </a:solidFill>
              </a:rPr>
              <a:t>Percentage of people who seek physician or ED care for a first episode of acute low back pain in Ontario by Ontario Health Region, FY 2019/20 to FY 2024/25*</a:t>
            </a:r>
            <a:endParaRPr lang="en-US" sz="1400" dirty="0">
              <a:solidFill>
                <a:schemeClr val="tx1"/>
              </a:solidFill>
            </a:endParaRPr>
          </a:p>
        </c:rich>
      </c:tx>
      <c:layout>
        <c:manualLayout>
          <c:xMode val="edge"/>
          <c:yMode val="edge"/>
          <c:x val="7.0636275962020059E-2"/>
          <c:y val="3.2805199008744339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5.5044862110505847E-2"/>
          <c:y val="0.24530545233093692"/>
          <c:w val="0.69650528431675518"/>
          <c:h val="0.60586045161513724"/>
        </c:manualLayout>
      </c:layout>
      <c:lineChart>
        <c:grouping val="standard"/>
        <c:varyColors val="0"/>
        <c:ser>
          <c:idx val="0"/>
          <c:order val="0"/>
          <c:spPr>
            <a:ln w="28575" cap="rnd">
              <a:solidFill>
                <a:schemeClr val="accent1"/>
              </a:solidFill>
              <a:round/>
            </a:ln>
            <a:effectLst/>
          </c:spPr>
          <c:marker>
            <c:symbol val="none"/>
          </c:marker>
          <c:val>
            <c:numRef>
              <c:f>Sheet1!$B$2:$B$7</c:f>
            </c:numRef>
          </c:val>
          <c:smooth val="0"/>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Missing</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0-FEF5-4C5D-BC2F-CFB2DF8574D9}"/>
            </c:ext>
          </c:extLst>
        </c:ser>
        <c:ser>
          <c:idx val="1"/>
          <c:order val="1"/>
          <c:spPr>
            <a:ln w="28575" cap="rnd">
              <a:solidFill>
                <a:schemeClr val="accent2"/>
              </a:solidFill>
              <a:round/>
            </a:ln>
            <a:effectLst/>
          </c:spPr>
          <c:marker>
            <c:symbol val="none"/>
          </c:marker>
          <c:val>
            <c:numRef>
              <c:f>Sheet1!$C$2:$C$7</c:f>
              <c:numCache>
                <c:formatCode>General</c:formatCode>
                <c:ptCount val="6"/>
                <c:pt idx="0">
                  <c:v>0.27036707601668003</c:v>
                </c:pt>
                <c:pt idx="1">
                  <c:v>0.26619245067200459</c:v>
                </c:pt>
                <c:pt idx="2">
                  <c:v>0.27084685732684527</c:v>
                </c:pt>
                <c:pt idx="3">
                  <c:v>0.2808332162501106</c:v>
                </c:pt>
                <c:pt idx="4">
                  <c:v>0.28555909289798875</c:v>
                </c:pt>
                <c:pt idx="5">
                  <c:v>0.28647348129825206</c:v>
                </c:pt>
              </c:numCache>
            </c:numRef>
          </c:val>
          <c:smooth val="0"/>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Central</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1-FEF5-4C5D-BC2F-CFB2DF8574D9}"/>
            </c:ext>
          </c:extLst>
        </c:ser>
        <c:ser>
          <c:idx val="2"/>
          <c:order val="2"/>
          <c:spPr>
            <a:ln w="28575" cap="rnd">
              <a:solidFill>
                <a:schemeClr val="accent3"/>
              </a:solidFill>
              <a:round/>
            </a:ln>
            <a:effectLst/>
          </c:spPr>
          <c:marker>
            <c:symbol val="none"/>
          </c:marker>
          <c:val>
            <c:numRef>
              <c:f>Sheet1!$D$2:$D$7</c:f>
              <c:numCache>
                <c:formatCode>General</c:formatCode>
                <c:ptCount val="6"/>
                <c:pt idx="0">
                  <c:v>0.20525364398025939</c:v>
                </c:pt>
                <c:pt idx="1">
                  <c:v>0.2104184539128777</c:v>
                </c:pt>
                <c:pt idx="2">
                  <c:v>0.20326237672609435</c:v>
                </c:pt>
                <c:pt idx="3">
                  <c:v>0.19344750248476617</c:v>
                </c:pt>
                <c:pt idx="4">
                  <c:v>0.18581609507571756</c:v>
                </c:pt>
                <c:pt idx="5">
                  <c:v>0.1864039113756486</c:v>
                </c:pt>
              </c:numCache>
            </c:numRef>
          </c:val>
          <c:smooth val="0"/>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East</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2-FEF5-4C5D-BC2F-CFB2DF8574D9}"/>
            </c:ext>
          </c:extLst>
        </c:ser>
        <c:ser>
          <c:idx val="3"/>
          <c:order val="3"/>
          <c:spPr>
            <a:ln w="28575" cap="rnd">
              <a:solidFill>
                <a:schemeClr val="accent4"/>
              </a:solidFill>
              <a:round/>
            </a:ln>
            <a:effectLst/>
          </c:spPr>
          <c:marker>
            <c:symbol val="none"/>
          </c:marker>
          <c:val>
            <c:numRef>
              <c:f>Sheet1!$E$2:$E$7</c:f>
              <c:numCache>
                <c:formatCode>General</c:formatCode>
                <c:ptCount val="6"/>
                <c:pt idx="0">
                  <c:v>4.1102375760358086E-2</c:v>
                </c:pt>
                <c:pt idx="1">
                  <c:v>4.3024973787055575E-2</c:v>
                </c:pt>
                <c:pt idx="2">
                  <c:v>3.9556707294907019E-2</c:v>
                </c:pt>
                <c:pt idx="3">
                  <c:v>3.8913259544884504E-2</c:v>
                </c:pt>
                <c:pt idx="4">
                  <c:v>3.8706237960881351E-2</c:v>
                </c:pt>
                <c:pt idx="5">
                  <c:v>3.7925270308136784E-2</c:v>
                </c:pt>
              </c:numCache>
            </c:numRef>
          </c:val>
          <c:smooth val="0"/>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North East</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3-FEF5-4C5D-BC2F-CFB2DF8574D9}"/>
            </c:ext>
          </c:extLst>
        </c:ser>
        <c:ser>
          <c:idx val="4"/>
          <c:order val="4"/>
          <c:spPr>
            <a:ln w="28575" cap="rnd">
              <a:solidFill>
                <a:schemeClr val="accent5"/>
              </a:solidFill>
              <a:round/>
            </a:ln>
            <a:effectLst/>
          </c:spPr>
          <c:marker>
            <c:symbol val="none"/>
          </c:marker>
          <c:val>
            <c:numRef>
              <c:f>Sheet1!$F$2:$F$7</c:f>
              <c:numCache>
                <c:formatCode>General</c:formatCode>
                <c:ptCount val="6"/>
                <c:pt idx="0">
                  <c:v>1.5283675733578177E-2</c:v>
                </c:pt>
                <c:pt idx="1">
                  <c:v>1.518563530645315E-2</c:v>
                </c:pt>
                <c:pt idx="2">
                  <c:v>1.6010677246973654E-2</c:v>
                </c:pt>
                <c:pt idx="3">
                  <c:v>1.5314485536319216E-2</c:v>
                </c:pt>
                <c:pt idx="4">
                  <c:v>1.5767159044615779E-2</c:v>
                </c:pt>
                <c:pt idx="5">
                  <c:v>1.5653232585778748E-2</c:v>
                </c:pt>
              </c:numCache>
            </c:numRef>
          </c:val>
          <c:smooth val="0"/>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North West</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4-FEF5-4C5D-BC2F-CFB2DF8574D9}"/>
            </c:ext>
          </c:extLst>
        </c:ser>
        <c:ser>
          <c:idx val="5"/>
          <c:order val="5"/>
          <c:spPr>
            <a:ln w="28575" cap="rnd">
              <a:solidFill>
                <a:schemeClr val="accent6"/>
              </a:solidFill>
              <a:round/>
            </a:ln>
            <a:effectLst/>
          </c:spPr>
          <c:marker>
            <c:symbol val="none"/>
          </c:marker>
          <c:val>
            <c:numRef>
              <c:f>Sheet1!$G$2:$G$7</c:f>
              <c:numCache>
                <c:formatCode>General</c:formatCode>
                <c:ptCount val="6"/>
                <c:pt idx="0">
                  <c:v>0.17920540188989631</c:v>
                </c:pt>
                <c:pt idx="1">
                  <c:v>0.17332713754646839</c:v>
                </c:pt>
                <c:pt idx="2">
                  <c:v>0.18539252904304654</c:v>
                </c:pt>
                <c:pt idx="3">
                  <c:v>0.18680758282987547</c:v>
                </c:pt>
                <c:pt idx="4">
                  <c:v>0.1914791959000357</c:v>
                </c:pt>
                <c:pt idx="5">
                  <c:v>0.19127380595789087</c:v>
                </c:pt>
              </c:numCache>
            </c:numRef>
          </c:val>
          <c:smooth val="0"/>
          <c:extLst>
            <c:ext xmlns:c15="http://schemas.microsoft.com/office/drawing/2012/chart" uri="{02D57815-91ED-43cb-92C2-25804820EDAC}">
              <c15:filteredSeriesTitle>
                <c15:tx>
                  <c:strRef>
                    <c:extLst>
                      <c:ext uri="{02D57815-91ED-43cb-92C2-25804820EDAC}">
                        <c15:formulaRef>
                          <c15:sqref>Sheet1!$G$1</c15:sqref>
                        </c15:formulaRef>
                      </c:ext>
                    </c:extLst>
                    <c:strCache>
                      <c:ptCount val="1"/>
                      <c:pt idx="0">
                        <c:v>Toronto</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5-FEF5-4C5D-BC2F-CFB2DF8574D9}"/>
            </c:ext>
          </c:extLst>
        </c:ser>
        <c:ser>
          <c:idx val="6"/>
          <c:order val="6"/>
          <c:spPr>
            <a:ln w="28575" cap="rnd">
              <a:solidFill>
                <a:schemeClr val="accent1">
                  <a:lumMod val="60000"/>
                </a:schemeClr>
              </a:solidFill>
              <a:round/>
            </a:ln>
            <a:effectLst/>
          </c:spPr>
          <c:marker>
            <c:symbol val="none"/>
          </c:marker>
          <c:val>
            <c:numRef>
              <c:f>Sheet1!$H$2:$H$7</c:f>
              <c:numCache>
                <c:formatCode>General</c:formatCode>
                <c:ptCount val="6"/>
                <c:pt idx="0">
                  <c:v>0.28207850338574542</c:v>
                </c:pt>
                <c:pt idx="1">
                  <c:v>0.28562577447335813</c:v>
                </c:pt>
                <c:pt idx="2">
                  <c:v>0.28080744083631509</c:v>
                </c:pt>
                <c:pt idx="3">
                  <c:v>0.28293551056090671</c:v>
                </c:pt>
                <c:pt idx="4">
                  <c:v>0.28134948775593344</c:v>
                </c:pt>
                <c:pt idx="5">
                  <c:v>0.28086440628834802</c:v>
                </c:pt>
              </c:numCache>
            </c:numRef>
          </c:val>
          <c:smooth val="0"/>
          <c:extLst>
            <c:ext xmlns:c15="http://schemas.microsoft.com/office/drawing/2012/chart" uri="{02D57815-91ED-43cb-92C2-25804820EDAC}">
              <c15:filteredSeriesTitle>
                <c15:tx>
                  <c:strRef>
                    <c:extLst>
                      <c:ext uri="{02D57815-91ED-43cb-92C2-25804820EDAC}">
                        <c15:formulaRef>
                          <c15:sqref>Sheet1!$H$1</c15:sqref>
                        </c15:formulaRef>
                      </c:ext>
                    </c:extLst>
                    <c:strCache>
                      <c:ptCount val="1"/>
                      <c:pt idx="0">
                        <c:v>West</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6-FEF5-4C5D-BC2F-CFB2DF8574D9}"/>
            </c:ext>
          </c:extLst>
        </c:ser>
        <c:ser>
          <c:idx val="7"/>
          <c:order val="7"/>
          <c:spPr>
            <a:ln w="28575" cap="rnd">
              <a:solidFill>
                <a:srgbClr val="18B9E6"/>
              </a:solidFill>
              <a:round/>
            </a:ln>
            <a:effectLst/>
          </c:spPr>
          <c:marker>
            <c:symbol val="none"/>
          </c:marker>
          <c:val>
            <c:numRef>
              <c:f>Sheet1!$I$2:$I$7</c:f>
              <c:numCache>
                <c:formatCode>General</c:formatCode>
                <c:ptCount val="6"/>
                <c:pt idx="0">
                  <c:v>1.7259667149375869E-2</c:v>
                </c:pt>
                <c:pt idx="1">
                  <c:v>1.3658353365140116E-2</c:v>
                </c:pt>
                <c:pt idx="2">
                  <c:v>1.5560955730160184E-2</c:v>
                </c:pt>
                <c:pt idx="3">
                  <c:v>1.5176494837870516E-2</c:v>
                </c:pt>
                <c:pt idx="4">
                  <c:v>1.5153444718175011E-2</c:v>
                </c:pt>
                <c:pt idx="5">
                  <c:v>1.5233094996546563E-2</c:v>
                </c:pt>
              </c:numCache>
            </c:numRef>
          </c:val>
          <c:smooth val="0"/>
          <c:extLst>
            <c:ext xmlns:c15="http://schemas.microsoft.com/office/drawing/2012/chart" uri="{02D57815-91ED-43cb-92C2-25804820EDAC}">
              <c15:filteredSeriesTitle>
                <c15:tx>
                  <c:strRef>
                    <c:extLst>
                      <c:ext uri="{02D57815-91ED-43cb-92C2-25804820EDAC}">
                        <c15:formulaRef>
                          <c15:sqref>Sheet1!$I$1</c15:sqref>
                        </c15:formulaRef>
                      </c:ext>
                    </c:extLst>
                    <c:strCache>
                      <c:ptCount val="1"/>
                      <c:pt idx="0">
                        <c:v>Ontario</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7-FEF5-4C5D-BC2F-CFB2DF8574D9}"/>
            </c:ext>
          </c:extLst>
        </c:ser>
        <c:dLbls>
          <c:showLegendKey val="0"/>
          <c:showVal val="0"/>
          <c:showCatName val="0"/>
          <c:showSerName val="0"/>
          <c:showPercent val="0"/>
          <c:showBubbleSize val="0"/>
        </c:dLbls>
        <c:smooth val="0"/>
        <c:axId val="735769904"/>
        <c:axId val="735770264"/>
      </c:lineChart>
      <c:catAx>
        <c:axId val="73576990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Fiscal year</a:t>
                </a:r>
              </a:p>
            </c:rich>
          </c:tx>
          <c:layout>
            <c:manualLayout>
              <c:xMode val="edge"/>
              <c:yMode val="edge"/>
              <c:x val="0.35508757020002346"/>
              <c:y val="0.92793529087744675"/>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35770264"/>
        <c:crosses val="autoZero"/>
        <c:auto val="1"/>
        <c:lblAlgn val="ctr"/>
        <c:lblOffset val="100"/>
        <c:noMultiLvlLbl val="0"/>
      </c:catAx>
      <c:valAx>
        <c:axId val="735770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35769904"/>
        <c:crosses val="autoZero"/>
        <c:crossBetween val="between"/>
      </c:valAx>
      <c:spPr>
        <a:noFill/>
        <a:ln>
          <a:noFill/>
        </a:ln>
        <a:effectLst/>
      </c:spPr>
    </c:plotArea>
    <c:legend>
      <c:legendPos val="r"/>
      <c:layout>
        <c:manualLayout>
          <c:xMode val="edge"/>
          <c:yMode val="edge"/>
          <c:x val="0.78359710514817937"/>
          <c:y val="0.31030619544612764"/>
          <c:w val="0.18293949610503096"/>
          <c:h val="0.5105924424982569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62" b="0" i="0" u="none" strike="noStrike" kern="1200" spc="0" baseline="0">
                <a:solidFill>
                  <a:schemeClr val="tx1"/>
                </a:solidFill>
                <a:latin typeface="+mn-lt"/>
                <a:ea typeface="+mn-ea"/>
                <a:cs typeface="+mn-cs"/>
              </a:defRPr>
            </a:pPr>
            <a:r>
              <a:rPr lang="en-US" sz="1400" b="0" i="0" u="none" strike="noStrike" kern="1200" spc="0" baseline="0" dirty="0">
                <a:solidFill>
                  <a:schemeClr val="tx1"/>
                </a:solidFill>
              </a:rPr>
              <a:t>Percentage of people who seek physician or ED care for a first episode of acute low back pain who are prescribed an opioid medication within 90 days of the date of the index visit</a:t>
            </a:r>
            <a:r>
              <a:rPr lang="en-CA" sz="1400" b="0" i="0" u="none" strike="noStrike" kern="1200" spc="0" baseline="0" dirty="0">
                <a:solidFill>
                  <a:schemeClr val="tx1"/>
                </a:solidFill>
              </a:rPr>
              <a:t> in FY 2024/25,* by neighbourhood income quintile</a:t>
            </a:r>
          </a:p>
          <a:p>
            <a:pPr algn="l">
              <a:defRPr/>
            </a:pPr>
            <a:endParaRPr lang="en-US" sz="2000" b="0" i="0" u="none" strike="noStrike" kern="1200" spc="0" baseline="0" dirty="0">
              <a:solidFill>
                <a:schemeClr val="tx1"/>
              </a:solidFill>
            </a:endParaRPr>
          </a:p>
        </c:rich>
      </c:tx>
      <c:layout>
        <c:manualLayout>
          <c:xMode val="edge"/>
          <c:yMode val="edge"/>
          <c:x val="0.12257502034929309"/>
          <c:y val="2.0829710584655655E-2"/>
        </c:manualLayout>
      </c:layout>
      <c:overlay val="0"/>
      <c:spPr>
        <a:noFill/>
        <a:ln>
          <a:noFill/>
        </a:ln>
        <a:effectLst/>
      </c:spPr>
      <c:txPr>
        <a:bodyPr rot="0" spcFirstLastPara="1" vertOverflow="ellipsis" vert="horz" wrap="square" anchor="ctr" anchorCtr="1"/>
        <a:lstStyle/>
        <a:p>
          <a:pPr algn="l">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4.0614130819373311E-2"/>
          <c:y val="0.18086254270926957"/>
          <c:w val="0.94513531879847956"/>
          <c:h val="0.64434841530260101"/>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4A5E-4E07-BF2E-DC5BD56F467C}"/>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B92D-4C12-9F07-9F81C9F8A0EA}"/>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Sheet1!$B$2:$B$8</c:f>
              <c:numCache>
                <c:formatCode>General</c:formatCode>
                <c:ptCount val="6"/>
                <c:pt idx="0">
                  <c:v>7.0560578477417243E-2</c:v>
                </c:pt>
                <c:pt idx="1">
                  <c:v>6.5025326893627042E-2</c:v>
                </c:pt>
                <c:pt idx="2">
                  <c:v>6.6888358633294412E-2</c:v>
                </c:pt>
                <c:pt idx="3">
                  <c:v>7.0193960225877733E-2</c:v>
                </c:pt>
                <c:pt idx="4">
                  <c:v>7.3306486777643828E-2</c:v>
                </c:pt>
                <c:pt idx="5">
                  <c:v>7.6440238712285127E-2</c:v>
                </c:pt>
              </c:numCache>
            </c:numRef>
          </c:val>
          <c:extLst xmlns:c15="http://schemas.microsoft.com/office/drawing/2012/char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Sheet1!$A$2:$A$8</c15:sqref>
                        </c15:formulaRef>
                      </c:ext>
                    </c:extLst>
                    <c:strCache>
                      <c:ptCount val="6"/>
                      <c:pt idx="0">
                        <c:v>Ontario</c:v>
                      </c:pt>
                      <c:pt idx="1">
                        <c:v>1 (lowest income)</c:v>
                      </c:pt>
                      <c:pt idx="2">
                        <c:v>2</c:v>
                      </c:pt>
                      <c:pt idx="3">
                        <c:v>3</c:v>
                      </c:pt>
                      <c:pt idx="4">
                        <c:v>4</c:v>
                      </c:pt>
                      <c:pt idx="5">
                        <c:v>5 (highest income)</c:v>
                      </c:pt>
                    </c:strCache>
                  </c:strRef>
                </c15:cat>
              </c15:filteredCategoryTitle>
            </c:ext>
            <c:ext xmlns:c16="http://schemas.microsoft.com/office/drawing/2014/chart" uri="{C3380CC4-5D6E-409C-BE32-E72D297353CC}">
              <c16:uniqueId val="{00000005-1F63-4123-845B-F39BEADF6222}"/>
            </c:ext>
          </c:extLst>
        </c:ser>
        <c:dLbls>
          <c:dLblPos val="outEnd"/>
          <c:showLegendKey val="0"/>
          <c:showVal val="1"/>
          <c:showCatName val="0"/>
          <c:showSerName val="0"/>
          <c:showPercent val="0"/>
          <c:showBubbleSize val="0"/>
        </c:dLbls>
        <c:gapWidth val="219"/>
        <c:axId val="73413296"/>
        <c:axId val="115496960"/>
        <c:extLst/>
      </c:barChart>
      <c:catAx>
        <c:axId val="7341329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dirty="0">
                    <a:solidFill>
                      <a:schemeClr val="tx1"/>
                    </a:solidFill>
                  </a:rPr>
                  <a:t>Neighbourhood Income Quintile</a:t>
                </a:r>
              </a:p>
            </c:rich>
          </c:tx>
          <c:layout>
            <c:manualLayout>
              <c:xMode val="edge"/>
              <c:yMode val="edge"/>
              <c:x val="0.40948858465999344"/>
              <c:y val="0.9083976535370422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5496960"/>
        <c:crosses val="autoZero"/>
        <c:auto val="1"/>
        <c:lblAlgn val="ctr"/>
        <c:lblOffset val="100"/>
        <c:noMultiLvlLbl val="0"/>
      </c:catAx>
      <c:valAx>
        <c:axId val="11549696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3413296"/>
        <c:crosses val="autoZero"/>
        <c:crossBetween val="between"/>
        <c:majorUnit val="2.0000000000000004E-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n-lt"/>
                <a:ea typeface="+mn-ea"/>
                <a:cs typeface="+mn-cs"/>
              </a:defRPr>
            </a:pPr>
            <a:r>
              <a:rPr lang="en-CA" sz="1400" b="0" i="0" u="none" strike="noStrike" kern="1200" spc="0" baseline="0" dirty="0">
                <a:solidFill>
                  <a:schemeClr val="tx1"/>
                </a:solidFill>
              </a:rPr>
              <a:t>Percentage of people who seek physician or ED care for a first episode of acute low back pain in Ontario, by age group, </a:t>
            </a:r>
            <a:br>
              <a:rPr lang="en-CA" sz="1400" b="0" i="0" u="none" strike="noStrike" kern="1200" spc="0" baseline="0" dirty="0">
                <a:solidFill>
                  <a:schemeClr val="tx1"/>
                </a:solidFill>
              </a:rPr>
            </a:br>
            <a:r>
              <a:rPr lang="en-CA" sz="1400" b="0" i="0" u="none" strike="noStrike" kern="1200" spc="0" baseline="0" dirty="0">
                <a:solidFill>
                  <a:schemeClr val="tx1"/>
                </a:solidFill>
              </a:rPr>
              <a:t>FY 2024/25*</a:t>
            </a:r>
            <a:endParaRPr lang="en-US" sz="1400" b="0" i="0" u="none" strike="noStrike" kern="1200" spc="0" baseline="0" dirty="0">
              <a:solidFill>
                <a:schemeClr val="tx1"/>
              </a:solidFill>
            </a:endParaRPr>
          </a:p>
        </c:rich>
      </c:tx>
      <c:layout>
        <c:manualLayout>
          <c:xMode val="edge"/>
          <c:yMode val="edge"/>
          <c:x val="9.7425696502808593E-2"/>
          <c:y val="0"/>
        </c:manualLayout>
      </c:layout>
      <c:overlay val="0"/>
      <c:spPr>
        <a:noFill/>
        <a:ln>
          <a:noFill/>
        </a:ln>
        <a:effectLst/>
      </c:spPr>
      <c:txPr>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5399835458168219E-2"/>
          <c:y val="0.23789263619032777"/>
          <c:w val="0.79615271404541976"/>
          <c:h val="0.67281722867810334"/>
        </c:manualLayout>
      </c:layout>
      <c:barChart>
        <c:barDir val="col"/>
        <c:grouping val="stacked"/>
        <c:varyColors val="0"/>
        <c:ser>
          <c:idx val="6"/>
          <c:order val="0"/>
          <c:spPr>
            <a:solidFill>
              <a:schemeClr val="accent1">
                <a:lumMod val="6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Sheet1!$H$2:$H$2</c:f>
              <c:numCache>
                <c:formatCode>General</c:formatCode>
                <c:ptCount val="1"/>
                <c:pt idx="0">
                  <c:v>0.13469026890707583</c:v>
                </c:pt>
              </c:numCache>
            </c:numRef>
          </c:val>
          <c:extLst>
            <c:ext xmlns:c15="http://schemas.microsoft.com/office/drawing/2012/chart" uri="{02D57815-91ED-43cb-92C2-25804820EDAC}">
              <c15:filteredSeriesTitle>
                <c15:tx>
                  <c:strRef>
                    <c:extLst>
                      <c:ext uri="{02D57815-91ED-43cb-92C2-25804820EDAC}">
                        <c15:formulaRef>
                          <c15:sqref>Sheet1!$H$1</c15:sqref>
                        </c15:formulaRef>
                      </c:ext>
                    </c:extLst>
                    <c:strCache>
                      <c:ptCount val="1"/>
                      <c:pt idx="0">
                        <c:v>16-25</c:v>
                      </c:pt>
                    </c:strCache>
                  </c:strRef>
                </c15:tx>
              </c15:filteredSeriesTitle>
            </c:ext>
            <c:ext xmlns:c15="http://schemas.microsoft.com/office/drawing/2012/chart" uri="{02D57815-91ED-43cb-92C2-25804820EDAC}">
              <c15:filteredCategoryTitle>
                <c15:cat>
                  <c:strRef>
                    <c:extLst>
                      <c:ext uri="{02D57815-91ED-43cb-92C2-25804820EDAC}">
                        <c15:formulaRef>
                          <c15:sqref>Sheet1!$A$2:$A$2</c15:sqref>
                        </c15:formulaRef>
                      </c:ext>
                    </c:extLst>
                    <c:strCache>
                      <c:ptCount val="1"/>
                      <c:pt idx="0">
                        <c:v>2024/25</c:v>
                      </c:pt>
                    </c:strCache>
                  </c:strRef>
                </c15:cat>
              </c15:filteredCategoryTitle>
            </c:ext>
            <c:ext xmlns:c16="http://schemas.microsoft.com/office/drawing/2014/chart" uri="{C3380CC4-5D6E-409C-BE32-E72D297353CC}">
              <c16:uniqueId val="{00000000-F7AC-459F-8578-9DAAF7AFD308}"/>
            </c:ext>
          </c:extLst>
        </c:ser>
        <c:ser>
          <c:idx val="5"/>
          <c:order val="1"/>
          <c:spPr>
            <a:solidFill>
              <a:schemeClr val="accent6"/>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Sheet1!$G$2:$G$2</c:f>
              <c:numCache>
                <c:formatCode>General</c:formatCode>
                <c:ptCount val="1"/>
                <c:pt idx="0">
                  <c:v>0.21322698153498304</c:v>
                </c:pt>
              </c:numCache>
            </c:numRef>
          </c:val>
          <c:extLst>
            <c:ext xmlns:c15="http://schemas.microsoft.com/office/drawing/2012/chart" uri="{02D57815-91ED-43cb-92C2-25804820EDAC}">
              <c15:filteredSeriesTitle>
                <c15:tx>
                  <c:strRef>
                    <c:extLst>
                      <c:ext uri="{02D57815-91ED-43cb-92C2-25804820EDAC}">
                        <c15:formulaRef>
                          <c15:sqref>Sheet1!$G$1</c15:sqref>
                        </c15:formulaRef>
                      </c:ext>
                    </c:extLst>
                    <c:strCache>
                      <c:ptCount val="1"/>
                      <c:pt idx="0">
                        <c:v>26-34</c:v>
                      </c:pt>
                    </c:strCache>
                  </c:strRef>
                </c15:tx>
              </c15:filteredSeriesTitle>
            </c:ext>
            <c:ext xmlns:c15="http://schemas.microsoft.com/office/drawing/2012/chart" uri="{02D57815-91ED-43cb-92C2-25804820EDAC}">
              <c15:filteredCategoryTitle>
                <c15:cat>
                  <c:strRef>
                    <c:extLst>
                      <c:ext uri="{02D57815-91ED-43cb-92C2-25804820EDAC}">
                        <c15:formulaRef>
                          <c15:sqref>Sheet1!$A$2:$A$2</c15:sqref>
                        </c15:formulaRef>
                      </c:ext>
                    </c:extLst>
                    <c:strCache>
                      <c:ptCount val="1"/>
                      <c:pt idx="0">
                        <c:v>2024/25</c:v>
                      </c:pt>
                    </c:strCache>
                  </c:strRef>
                </c15:cat>
              </c15:filteredCategoryTitle>
            </c:ext>
            <c:ext xmlns:c16="http://schemas.microsoft.com/office/drawing/2014/chart" uri="{C3380CC4-5D6E-409C-BE32-E72D297353CC}">
              <c16:uniqueId val="{00000001-F7AC-459F-8578-9DAAF7AFD308}"/>
            </c:ext>
          </c:extLst>
        </c:ser>
        <c:ser>
          <c:idx val="4"/>
          <c:order val="2"/>
          <c:spPr>
            <a:solidFill>
              <a:schemeClr val="accent5"/>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Sheet1!$F$2:$F$2</c:f>
              <c:numCache>
                <c:formatCode>General</c:formatCode>
                <c:ptCount val="1"/>
                <c:pt idx="0">
                  <c:v>0.18388200168127314</c:v>
                </c:pt>
              </c:numCache>
            </c:numRef>
          </c:val>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35-43</c:v>
                      </c:pt>
                    </c:strCache>
                  </c:strRef>
                </c15:tx>
              </c15:filteredSeriesTitle>
            </c:ext>
            <c:ext xmlns:c15="http://schemas.microsoft.com/office/drawing/2012/chart" uri="{02D57815-91ED-43cb-92C2-25804820EDAC}">
              <c15:filteredCategoryTitle>
                <c15:cat>
                  <c:strRef>
                    <c:extLst>
                      <c:ext uri="{02D57815-91ED-43cb-92C2-25804820EDAC}">
                        <c15:formulaRef>
                          <c15:sqref>Sheet1!$A$2:$A$2</c15:sqref>
                        </c15:formulaRef>
                      </c:ext>
                    </c:extLst>
                    <c:strCache>
                      <c:ptCount val="1"/>
                      <c:pt idx="0">
                        <c:v>2024/25</c:v>
                      </c:pt>
                    </c:strCache>
                  </c:strRef>
                </c15:cat>
              </c15:filteredCategoryTitle>
            </c:ext>
            <c:ext xmlns:c16="http://schemas.microsoft.com/office/drawing/2014/chart" uri="{C3380CC4-5D6E-409C-BE32-E72D297353CC}">
              <c16:uniqueId val="{00000002-F7AC-459F-8578-9DAAF7AFD308}"/>
            </c:ext>
          </c:extLst>
        </c:ser>
        <c:ser>
          <c:idx val="3"/>
          <c:order val="3"/>
          <c:spPr>
            <a:solidFill>
              <a:schemeClr val="accent4"/>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Sheet1!$E$2:$E$2</c:f>
              <c:numCache>
                <c:formatCode>General</c:formatCode>
                <c:ptCount val="1"/>
                <c:pt idx="0">
                  <c:v>0.14466678905819716</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44-52</c:v>
                      </c:pt>
                    </c:strCache>
                  </c:strRef>
                </c15:tx>
              </c15:filteredSeriesTitle>
            </c:ext>
            <c:ext xmlns:c15="http://schemas.microsoft.com/office/drawing/2012/chart" uri="{02D57815-91ED-43cb-92C2-25804820EDAC}">
              <c15:filteredCategoryTitle>
                <c15:cat>
                  <c:strRef>
                    <c:extLst>
                      <c:ext uri="{02D57815-91ED-43cb-92C2-25804820EDAC}">
                        <c15:formulaRef>
                          <c15:sqref>Sheet1!$A$2:$A$2</c15:sqref>
                        </c15:formulaRef>
                      </c:ext>
                    </c:extLst>
                    <c:strCache>
                      <c:ptCount val="1"/>
                      <c:pt idx="0">
                        <c:v>2024/25</c:v>
                      </c:pt>
                    </c:strCache>
                  </c:strRef>
                </c15:cat>
              </c15:filteredCategoryTitle>
            </c:ext>
            <c:ext xmlns:c16="http://schemas.microsoft.com/office/drawing/2014/chart" uri="{C3380CC4-5D6E-409C-BE32-E72D297353CC}">
              <c16:uniqueId val="{00000003-F7AC-459F-8578-9DAAF7AFD308}"/>
            </c:ext>
          </c:extLst>
        </c:ser>
        <c:ser>
          <c:idx val="2"/>
          <c:order val="4"/>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Sheet1!$D$2:$D$2</c:f>
              <c:numCache>
                <c:formatCode>General</c:formatCode>
                <c:ptCount val="1"/>
                <c:pt idx="0">
                  <c:v>0.13554539920574338</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53-61</c:v>
                      </c:pt>
                    </c:strCache>
                  </c:strRef>
                </c15:tx>
              </c15:filteredSeriesTitle>
            </c:ext>
            <c:ext xmlns:c15="http://schemas.microsoft.com/office/drawing/2012/chart" uri="{02D57815-91ED-43cb-92C2-25804820EDAC}">
              <c15:filteredCategoryTitle>
                <c15:cat>
                  <c:strRef>
                    <c:extLst>
                      <c:ext uri="{02D57815-91ED-43cb-92C2-25804820EDAC}">
                        <c15:formulaRef>
                          <c15:sqref>Sheet1!$A$2:$A$2</c15:sqref>
                        </c15:formulaRef>
                      </c:ext>
                    </c:extLst>
                    <c:strCache>
                      <c:ptCount val="1"/>
                      <c:pt idx="0">
                        <c:v>2024/25</c:v>
                      </c:pt>
                    </c:strCache>
                  </c:strRef>
                </c15:cat>
              </c15:filteredCategoryTitle>
            </c:ext>
            <c:ext xmlns:c16="http://schemas.microsoft.com/office/drawing/2014/chart" uri="{C3380CC4-5D6E-409C-BE32-E72D297353CC}">
              <c16:uniqueId val="{00000004-F7AC-459F-8578-9DAAF7AFD308}"/>
            </c:ext>
          </c:extLst>
        </c:ser>
        <c:ser>
          <c:idx val="1"/>
          <c:order val="5"/>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Sheet1!$C$2:$C$2</c:f>
              <c:numCache>
                <c:formatCode>General</c:formatCode>
                <c:ptCount val="1"/>
                <c:pt idx="0">
                  <c:v>0.10300696665474959</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62-70</c:v>
                      </c:pt>
                    </c:strCache>
                  </c:strRef>
                </c15:tx>
              </c15:filteredSeriesTitle>
            </c:ext>
            <c:ext xmlns:c15="http://schemas.microsoft.com/office/drawing/2012/chart" uri="{02D57815-91ED-43cb-92C2-25804820EDAC}">
              <c15:filteredCategoryTitle>
                <c15:cat>
                  <c:strRef>
                    <c:extLst>
                      <c:ext uri="{02D57815-91ED-43cb-92C2-25804820EDAC}">
                        <c15:formulaRef>
                          <c15:sqref>Sheet1!$A$2:$A$2</c15:sqref>
                        </c15:formulaRef>
                      </c:ext>
                    </c:extLst>
                    <c:strCache>
                      <c:ptCount val="1"/>
                      <c:pt idx="0">
                        <c:v>2024/25</c:v>
                      </c:pt>
                    </c:strCache>
                  </c:strRef>
                </c15:cat>
              </c15:filteredCategoryTitle>
            </c:ext>
            <c:ext xmlns:c16="http://schemas.microsoft.com/office/drawing/2014/chart" uri="{C3380CC4-5D6E-409C-BE32-E72D297353CC}">
              <c16:uniqueId val="{00000005-F7AC-459F-8578-9DAAF7AFD308}"/>
            </c:ext>
          </c:extLst>
        </c:ser>
        <c:ser>
          <c:idx val="0"/>
          <c:order val="6"/>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Sheet1!$B$2:$B$2</c:f>
              <c:numCache>
                <c:formatCode>General</c:formatCode>
                <c:ptCount val="1"/>
                <c:pt idx="0">
                  <c:v>8.4981592957977831E-2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over 70</c:v>
                      </c:pt>
                    </c:strCache>
                  </c:strRef>
                </c15:tx>
              </c15:filteredSeriesTitle>
            </c:ext>
            <c:ext xmlns:c15="http://schemas.microsoft.com/office/drawing/2012/chart" uri="{02D57815-91ED-43cb-92C2-25804820EDAC}">
              <c15:filteredCategoryTitle>
                <c15:cat>
                  <c:strRef>
                    <c:extLst>
                      <c:ext uri="{02D57815-91ED-43cb-92C2-25804820EDAC}">
                        <c15:formulaRef>
                          <c15:sqref>Sheet1!$A$2:$A$2</c15:sqref>
                        </c15:formulaRef>
                      </c:ext>
                    </c:extLst>
                    <c:strCache>
                      <c:ptCount val="1"/>
                      <c:pt idx="0">
                        <c:v>2024/25</c:v>
                      </c:pt>
                    </c:strCache>
                  </c:strRef>
                </c15:cat>
              </c15:filteredCategoryTitle>
            </c:ext>
            <c:ext xmlns:c16="http://schemas.microsoft.com/office/drawing/2014/chart" uri="{C3380CC4-5D6E-409C-BE32-E72D297353CC}">
              <c16:uniqueId val="{00000006-F7AC-459F-8578-9DAAF7AFD308}"/>
            </c:ext>
          </c:extLst>
        </c:ser>
        <c:dLbls>
          <c:dLblPos val="ctr"/>
          <c:showLegendKey val="0"/>
          <c:showVal val="1"/>
          <c:showCatName val="0"/>
          <c:showSerName val="0"/>
          <c:showPercent val="0"/>
          <c:showBubbleSize val="0"/>
        </c:dLbls>
        <c:gapWidth val="150"/>
        <c:overlap val="100"/>
        <c:axId val="882997544"/>
        <c:axId val="882996104"/>
      </c:barChart>
      <c:catAx>
        <c:axId val="882997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882996104"/>
        <c:crosses val="autoZero"/>
        <c:auto val="1"/>
        <c:lblAlgn val="ctr"/>
        <c:lblOffset val="100"/>
        <c:noMultiLvlLbl val="0"/>
      </c:catAx>
      <c:valAx>
        <c:axId val="88299610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82997544"/>
        <c:crosses val="autoZero"/>
        <c:crossBetween val="between"/>
        <c:majorUnit val="0.2"/>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n-lt"/>
                <a:ea typeface="+mn-ea"/>
                <a:cs typeface="+mn-cs"/>
              </a:defRPr>
            </a:pPr>
            <a:r>
              <a:rPr lang="en-CA" sz="1400" b="0" i="0" u="none" strike="noStrike" kern="1200" spc="0" baseline="0" dirty="0">
                <a:solidFill>
                  <a:schemeClr val="tx1"/>
                </a:solidFill>
              </a:rPr>
              <a:t>Percentage of people who seek physician or ED care for a </a:t>
            </a:r>
            <a:br>
              <a:rPr lang="en-CA" sz="1400" b="0" i="0" u="none" strike="noStrike" kern="1200" spc="0" baseline="0" dirty="0">
                <a:solidFill>
                  <a:schemeClr val="tx1"/>
                </a:solidFill>
              </a:rPr>
            </a:br>
            <a:r>
              <a:rPr lang="en-CA" sz="1400" b="0" i="0" u="none" strike="noStrike" kern="1200" spc="0" baseline="0" dirty="0">
                <a:solidFill>
                  <a:schemeClr val="tx1"/>
                </a:solidFill>
              </a:rPr>
              <a:t>first episode of acute low back pain in Ontario, by sex, </a:t>
            </a:r>
            <a:br>
              <a:rPr lang="en-CA" sz="1400" b="0" i="0" u="none" strike="noStrike" kern="1200" spc="0" baseline="0" dirty="0">
                <a:solidFill>
                  <a:schemeClr val="tx1"/>
                </a:solidFill>
              </a:rPr>
            </a:br>
            <a:r>
              <a:rPr lang="en-CA" sz="1400" b="0" i="0" u="none" strike="noStrike" kern="1200" spc="0" baseline="0" dirty="0">
                <a:solidFill>
                  <a:schemeClr val="tx1"/>
                </a:solidFill>
              </a:rPr>
              <a:t>FY 2024/25*</a:t>
            </a:r>
            <a:endParaRPr lang="en-US" sz="1400" b="0" i="0" u="none" strike="noStrike" kern="1200" spc="0" baseline="0" dirty="0">
              <a:solidFill>
                <a:schemeClr val="tx1"/>
              </a:solidFill>
            </a:endParaRPr>
          </a:p>
        </c:rich>
      </c:tx>
      <c:layout>
        <c:manualLayout>
          <c:xMode val="edge"/>
          <c:yMode val="edge"/>
          <c:x val="9.1869344195069494E-2"/>
          <c:y val="0"/>
        </c:manualLayout>
      </c:layout>
      <c:overlay val="0"/>
      <c:spPr>
        <a:noFill/>
        <a:ln>
          <a:noFill/>
        </a:ln>
        <a:effectLst/>
      </c:spPr>
      <c:txPr>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924176728192721"/>
          <c:y val="0.21606262743733828"/>
          <c:w val="0.55060563425533993"/>
          <c:h val="0.74846440387891966"/>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4-23FD-48EE-97F9-E2619992EF5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3FD-48EE-97F9-E2619992EF54}"/>
              </c:ext>
            </c:extLst>
          </c:dPt>
          <c:val>
            <c:numRef>
              <c:f>Sheet1!$B$2:$B$3</c:f>
              <c:numCache>
                <c:formatCode>General</c:formatCode>
                <c:ptCount val="2"/>
                <c:pt idx="0">
                  <c:v>0.44590455400000001</c:v>
                </c:pt>
                <c:pt idx="1">
                  <c:v>0.55409544600000005</c:v>
                </c:pt>
              </c:numCache>
            </c:numRef>
          </c:val>
          <c:extLst>
            <c:ext xmlns:c15="http://schemas.microsoft.com/office/drawing/2012/chart" uri="{02D57815-91ED-43cb-92C2-25804820EDAC}">
              <c15:filteredSeriesTitle>
                <c15:tx>
                  <c:strRef>
                    <c:extLst>
                      <c:ext uri="{02D57815-91ED-43cb-92C2-25804820EDAC}">
                        <c15:formulaRef>
                          <c15:sqref>Sheet1!$B$2:$B$3</c15:sqref>
                        </c15:formulaRef>
                      </c:ext>
                    </c:extLst>
                    <c:strCache>
                      <c:ptCount val="2"/>
                      <c:pt idx="0">
                        <c:v>0.445904554</c:v>
                      </c:pt>
                      <c:pt idx="1">
                        <c:v>0.554095446</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Female</c:v>
                      </c:pt>
                      <c:pt idx="1">
                        <c:v>Male</c:v>
                      </c:pt>
                    </c:strCache>
                  </c:strRef>
                </c15:cat>
              </c15:filteredCategoryTitle>
            </c:ext>
            <c:ext xmlns:c16="http://schemas.microsoft.com/office/drawing/2014/chart" uri="{C3380CC4-5D6E-409C-BE32-E72D297353CC}">
              <c16:uniqueId val="{00000000-23FD-48EE-97F9-E2619992EF54}"/>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5-D814-4A0D-9C89-36A20E0E9465}"/>
              </c:ext>
            </c:extLst>
          </c:dPt>
          <c:val>
            <c:numRef>
              <c:f>Sheet1!$C$2</c:f>
              <c:numCache>
                <c:formatCode>General</c:formatCode>
                <c:ptCount val="1"/>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Female</c:v>
                      </c:pt>
                      <c:pt idx="1">
                        <c:v>Male</c:v>
                      </c:pt>
                    </c:strCache>
                  </c:strRef>
                </c15:cat>
              </c15:filteredCategoryTitle>
            </c:ext>
            <c:ext xmlns:c16="http://schemas.microsoft.com/office/drawing/2014/chart" uri="{C3380CC4-5D6E-409C-BE32-E72D297353CC}">
              <c16:uniqueId val="{00000002-23FD-48EE-97F9-E2619992EF54}"/>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Sheet1!$B$2:$B$7</c:f>
              <c:numCache>
                <c:formatCode>General</c:formatCode>
                <c:ptCount val="6"/>
                <c:pt idx="0">
                  <c:v>0.12402357789811665</c:v>
                </c:pt>
                <c:pt idx="1">
                  <c:v>0.15738024698600803</c:v>
                </c:pt>
                <c:pt idx="2">
                  <c:v>0.16376078050537338</c:v>
                </c:pt>
                <c:pt idx="3">
                  <c:v>0.16667102476270168</c:v>
                </c:pt>
                <c:pt idx="4">
                  <c:v>0.1726745074079731</c:v>
                </c:pt>
                <c:pt idx="5">
                  <c:v>0.16818592784335096</c:v>
                </c:pt>
              </c:numCache>
            </c:numRef>
          </c:val>
          <c:smooth val="0"/>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Any Spinal Imaging</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0-E22C-43B0-AB6F-9A4E926D9476}"/>
            </c:ext>
          </c:extLst>
        </c:ser>
        <c:ser>
          <c:idx val="1"/>
          <c:order val="1"/>
          <c:spPr>
            <a:ln w="28575" cap="rnd">
              <a:solidFill>
                <a:schemeClr val="accent2"/>
              </a:solidFill>
              <a:round/>
            </a:ln>
            <a:effectLst/>
          </c:spPr>
          <c:marker>
            <c:symbol val="none"/>
          </c:marker>
          <c:val>
            <c:numRef>
              <c:f>Sheet1!$C$2:$C$7</c:f>
              <c:numCache>
                <c:formatCode>General</c:formatCode>
                <c:ptCount val="6"/>
                <c:pt idx="0">
                  <c:v>9.0951023146595103E-2</c:v>
                </c:pt>
                <c:pt idx="1">
                  <c:v>0.11767768619283682</c:v>
                </c:pt>
                <c:pt idx="2">
                  <c:v>0.12412453614082025</c:v>
                </c:pt>
                <c:pt idx="3">
                  <c:v>0.1270167089401982</c:v>
                </c:pt>
                <c:pt idx="4">
                  <c:v>0.13201339035690648</c:v>
                </c:pt>
                <c:pt idx="5">
                  <c:v>0.13296218773609442</c:v>
                </c:pt>
              </c:numCache>
            </c:numRef>
          </c:val>
          <c:smooth val="0"/>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X ray</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1-E22C-43B0-AB6F-9A4E926D9476}"/>
            </c:ext>
          </c:extLst>
        </c:ser>
        <c:ser>
          <c:idx val="2"/>
          <c:order val="2"/>
          <c:spPr>
            <a:ln w="28575" cap="rnd">
              <a:solidFill>
                <a:schemeClr val="accent3"/>
              </a:solidFill>
              <a:round/>
            </a:ln>
            <a:effectLst/>
          </c:spPr>
          <c:marker>
            <c:symbol val="none"/>
          </c:marker>
          <c:val>
            <c:numRef>
              <c:f>Sheet1!$D$2:$D$7</c:f>
              <c:numCache>
                <c:formatCode>General</c:formatCode>
                <c:ptCount val="6"/>
                <c:pt idx="0">
                  <c:v>9.3209373652178087E-3</c:v>
                </c:pt>
                <c:pt idx="1">
                  <c:v>1.1491302689859494E-2</c:v>
                </c:pt>
                <c:pt idx="2">
                  <c:v>1.1325560007460335E-2</c:v>
                </c:pt>
                <c:pt idx="3">
                  <c:v>1.1492299244306147E-2</c:v>
                </c:pt>
                <c:pt idx="4">
                  <c:v>1.1449264294078713E-2</c:v>
                </c:pt>
                <c:pt idx="5">
                  <c:v>1.0347902552606482E-2</c:v>
                </c:pt>
              </c:numCache>
            </c:numRef>
          </c:val>
          <c:smooth val="0"/>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CT</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2-E22C-43B0-AB6F-9A4E926D9476}"/>
            </c:ext>
          </c:extLst>
        </c:ser>
        <c:ser>
          <c:idx val="3"/>
          <c:order val="3"/>
          <c:spPr>
            <a:ln w="28575" cap="rnd">
              <a:solidFill>
                <a:schemeClr val="accent4"/>
              </a:solidFill>
              <a:round/>
            </a:ln>
            <a:effectLst/>
          </c:spPr>
          <c:marker>
            <c:symbol val="none"/>
          </c:marker>
          <c:val>
            <c:numRef>
              <c:f>Sheet1!$E$2:$E$7</c:f>
              <c:numCache>
                <c:formatCode>General</c:formatCode>
                <c:ptCount val="6"/>
                <c:pt idx="0">
                  <c:v>3.7062107634063354E-2</c:v>
                </c:pt>
                <c:pt idx="1">
                  <c:v>4.9001202663459566E-2</c:v>
                </c:pt>
                <c:pt idx="2">
                  <c:v>4.824135469390118E-2</c:v>
                </c:pt>
                <c:pt idx="3">
                  <c:v>4.8283345971811838E-2</c:v>
                </c:pt>
                <c:pt idx="4">
                  <c:v>4.8902805356142762E-2</c:v>
                </c:pt>
                <c:pt idx="5">
                  <c:v>4.2134727090325855E-2</c:v>
                </c:pt>
              </c:numCache>
            </c:numRef>
          </c:val>
          <c:smooth val="0"/>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MRI</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3-E22C-43B0-AB6F-9A4E926D9476}"/>
            </c:ext>
          </c:extLst>
        </c:ser>
        <c:ser>
          <c:idx val="4"/>
          <c:order val="4"/>
          <c:spPr>
            <a:ln w="28575" cap="rnd">
              <a:solidFill>
                <a:schemeClr val="accent5"/>
              </a:solidFill>
              <a:round/>
            </a:ln>
            <a:effectLst/>
          </c:spPr>
          <c:marker>
            <c:symbol val="none"/>
          </c:marker>
          <c:val>
            <c:numRef>
              <c:f>Sheet1!$F$2:$F$7</c:f>
              <c:numCache>
                <c:formatCode>General</c:formatCode>
                <c:ptCount val="6"/>
                <c:pt idx="0">
                  <c:v>2.7735179949202088E-3</c:v>
                </c:pt>
                <c:pt idx="1">
                  <c:v>3.0506585315772492E-3</c:v>
                </c:pt>
                <c:pt idx="2">
                  <c:v>2.6882930625317545E-3</c:v>
                </c:pt>
                <c:pt idx="3">
                  <c:v>2.2553146981146876E-3</c:v>
                </c:pt>
                <c:pt idx="4">
                  <c:v>2.2402118018430834E-3</c:v>
                </c:pt>
                <c:pt idx="5">
                  <c:v>1.6905909017723337E-3</c:v>
                </c:pt>
              </c:numCache>
            </c:numRef>
          </c:val>
          <c:smooth val="0"/>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Bone Scan</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4-E22C-43B0-AB6F-9A4E926D9476}"/>
            </c:ext>
          </c:extLst>
        </c:ser>
        <c:dLbls>
          <c:showLegendKey val="0"/>
          <c:showVal val="0"/>
          <c:showCatName val="0"/>
          <c:showSerName val="0"/>
          <c:showPercent val="0"/>
          <c:showBubbleSize val="0"/>
        </c:dLbls>
        <c:smooth val="0"/>
        <c:axId val="735769904"/>
        <c:axId val="735770264"/>
      </c:lineChart>
      <c:catAx>
        <c:axId val="73576990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dirty="0">
                    <a:solidFill>
                      <a:schemeClr val="tx1"/>
                    </a:solidFill>
                  </a:rPr>
                  <a:t>Fiscal year</a:t>
                </a:r>
              </a:p>
            </c:rich>
          </c:tx>
          <c:layout>
            <c:manualLayout>
              <c:xMode val="edge"/>
              <c:yMode val="edge"/>
              <c:x val="0.44948509391246377"/>
              <c:y val="0.8964644982481412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35770264"/>
        <c:crosses val="autoZero"/>
        <c:auto val="1"/>
        <c:lblAlgn val="ctr"/>
        <c:lblOffset val="100"/>
        <c:noMultiLvlLbl val="0"/>
      </c:catAx>
      <c:valAx>
        <c:axId val="735770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35769904"/>
        <c:crosses val="autoZero"/>
        <c:crossBetween val="between"/>
        <c:majorUnit val="4.0000000000000008E-2"/>
      </c:valAx>
      <c:spPr>
        <a:noFill/>
        <a:ln>
          <a:noFill/>
        </a:ln>
        <a:effectLst/>
      </c:spPr>
    </c:plotArea>
    <c:legend>
      <c:legendPos val="r"/>
      <c:layout>
        <c:manualLayout>
          <c:xMode val="edge"/>
          <c:yMode val="edge"/>
          <c:x val="0.85650340024154481"/>
          <c:y val="0.1228430051988723"/>
          <c:w val="0.14239709453580532"/>
          <c:h val="0.703438458125501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62" b="0" i="0" u="none" strike="noStrike" kern="1200" spc="0" baseline="0">
                <a:solidFill>
                  <a:schemeClr val="tx1"/>
                </a:solidFill>
                <a:latin typeface="+mn-lt"/>
                <a:ea typeface="+mn-ea"/>
                <a:cs typeface="+mn-cs"/>
              </a:defRPr>
            </a:pPr>
            <a:r>
              <a:rPr lang="en-CA" sz="1600" b="0" i="0" u="none" strike="noStrike" kern="1200" spc="0" baseline="0" dirty="0">
                <a:solidFill>
                  <a:schemeClr val="tx1"/>
                </a:solidFill>
              </a:rPr>
              <a:t>Percentage of people who seek physician or ED care for a first episode of acute low back pain who </a:t>
            </a:r>
            <a:r>
              <a:rPr lang="en-CA" sz="1600" b="0" i="0" u="none" strike="noStrike" baseline="0" dirty="0">
                <a:solidFill>
                  <a:schemeClr val="tx1"/>
                </a:solidFill>
                <a:effectLst/>
              </a:rPr>
              <a:t>undergo diagnostic imaging of the spine within 180 days of the date of the index visit by OH Region</a:t>
            </a:r>
            <a:r>
              <a:rPr lang="en-CA" sz="1600" b="0" i="0" u="none" strike="noStrike" kern="1200" spc="0" baseline="0" dirty="0">
                <a:solidFill>
                  <a:schemeClr val="tx1"/>
                </a:solidFill>
              </a:rPr>
              <a:t>, FYs 2019/20 to 2024/25</a:t>
            </a:r>
            <a:endParaRPr lang="en-US" sz="1600" dirty="0">
              <a:solidFill>
                <a:schemeClr val="tx1"/>
              </a:solidFill>
            </a:endParaRPr>
          </a:p>
        </c:rich>
      </c:tx>
      <c:layout>
        <c:manualLayout>
          <c:xMode val="edge"/>
          <c:yMode val="edge"/>
          <c:x val="5.5494712418781629E-2"/>
          <c:y val="1.8951113091886535E-2"/>
        </c:manualLayout>
      </c:layout>
      <c:overlay val="0"/>
      <c:spPr>
        <a:noFill/>
        <a:ln>
          <a:noFill/>
        </a:ln>
        <a:effectLst/>
      </c:spPr>
      <c:txPr>
        <a:bodyPr rot="0" spcFirstLastPara="1" vertOverflow="ellipsis" vert="horz" wrap="square" anchor="ctr" anchorCtr="1"/>
        <a:lstStyle/>
        <a:p>
          <a:pPr algn="l">
            <a:defRPr sz="1862"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val>
            <c:numRef>
              <c:f>Sheet1!$B$2:$B$7</c:f>
            </c:numRef>
          </c:val>
          <c:smooth val="0"/>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Missing</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0-E22C-43B0-AB6F-9A4E926D9476}"/>
            </c:ext>
          </c:extLst>
        </c:ser>
        <c:ser>
          <c:idx val="1"/>
          <c:order val="1"/>
          <c:spPr>
            <a:ln w="28575" cap="rnd">
              <a:solidFill>
                <a:schemeClr val="accent2"/>
              </a:solidFill>
              <a:round/>
            </a:ln>
            <a:effectLst/>
          </c:spPr>
          <c:marker>
            <c:symbol val="none"/>
          </c:marker>
          <c:val>
            <c:numRef>
              <c:f>Sheet1!$C$2:$C$7</c:f>
              <c:numCache>
                <c:formatCode>General</c:formatCode>
                <c:ptCount val="6"/>
                <c:pt idx="0">
                  <c:v>0.11741146252802508</c:v>
                </c:pt>
                <c:pt idx="1">
                  <c:v>0.14976552546691604</c:v>
                </c:pt>
                <c:pt idx="2">
                  <c:v>0.1631091138884988</c:v>
                </c:pt>
                <c:pt idx="3">
                  <c:v>0.16241336576857759</c:v>
                </c:pt>
                <c:pt idx="4">
                  <c:v>0.16798523206751054</c:v>
                </c:pt>
                <c:pt idx="5">
                  <c:v>0.16477888518180078</c:v>
                </c:pt>
              </c:numCache>
            </c:numRef>
          </c:val>
          <c:smooth val="0"/>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Central</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1-E22C-43B0-AB6F-9A4E926D9476}"/>
            </c:ext>
          </c:extLst>
        </c:ser>
        <c:ser>
          <c:idx val="2"/>
          <c:order val="2"/>
          <c:spPr>
            <a:ln w="28575" cap="rnd">
              <a:solidFill>
                <a:schemeClr val="accent3"/>
              </a:solidFill>
              <a:round/>
            </a:ln>
            <a:effectLst/>
          </c:spPr>
          <c:marker>
            <c:symbol val="none"/>
          </c:marker>
          <c:val>
            <c:numRef>
              <c:f>Sheet1!$D$2:$D$7</c:f>
              <c:numCache>
                <c:formatCode>General</c:formatCode>
                <c:ptCount val="6"/>
                <c:pt idx="0">
                  <c:v>0.12704811066322536</c:v>
                </c:pt>
                <c:pt idx="1">
                  <c:v>0.16141240191653358</c:v>
                </c:pt>
                <c:pt idx="2">
                  <c:v>0.16391375614676584</c:v>
                </c:pt>
                <c:pt idx="3">
                  <c:v>0.1744977641326837</c:v>
                </c:pt>
                <c:pt idx="4">
                  <c:v>0.18184603860951279</c:v>
                </c:pt>
                <c:pt idx="5">
                  <c:v>0.17079835390946502</c:v>
                </c:pt>
              </c:numCache>
            </c:numRef>
          </c:val>
          <c:smooth val="0"/>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East</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2-E22C-43B0-AB6F-9A4E926D9476}"/>
            </c:ext>
          </c:extLst>
        </c:ser>
        <c:ser>
          <c:idx val="3"/>
          <c:order val="3"/>
          <c:spPr>
            <a:ln w="28575" cap="rnd">
              <a:solidFill>
                <a:schemeClr val="accent4"/>
              </a:solidFill>
              <a:round/>
            </a:ln>
            <a:effectLst/>
          </c:spPr>
          <c:marker>
            <c:symbol val="none"/>
          </c:marker>
          <c:val>
            <c:numRef>
              <c:f>Sheet1!$E$2:$E$7</c:f>
              <c:numCache>
                <c:formatCode>General</c:formatCode>
                <c:ptCount val="6"/>
                <c:pt idx="0">
                  <c:v>0.15831134564643801</c:v>
                </c:pt>
                <c:pt idx="1">
                  <c:v>0.17403968687420354</c:v>
                </c:pt>
                <c:pt idx="2">
                  <c:v>0.17820579559257332</c:v>
                </c:pt>
                <c:pt idx="3">
                  <c:v>0.18535881716552471</c:v>
                </c:pt>
                <c:pt idx="4">
                  <c:v>0.19012860618700034</c:v>
                </c:pt>
                <c:pt idx="5">
                  <c:v>0.19290311358497131</c:v>
                </c:pt>
              </c:numCache>
            </c:numRef>
          </c:val>
          <c:smooth val="0"/>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North East</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3-E22C-43B0-AB6F-9A4E926D9476}"/>
            </c:ext>
          </c:extLst>
        </c:ser>
        <c:ser>
          <c:idx val="4"/>
          <c:order val="4"/>
          <c:spPr>
            <a:ln w="28575" cap="rnd">
              <a:solidFill>
                <a:schemeClr val="accent5"/>
              </a:solidFill>
              <a:round/>
            </a:ln>
            <a:effectLst/>
          </c:spPr>
          <c:marker>
            <c:symbol val="none"/>
          </c:marker>
          <c:val>
            <c:numRef>
              <c:f>Sheet1!$F$2:$F$7</c:f>
              <c:numCache>
                <c:formatCode>General</c:formatCode>
                <c:ptCount val="6"/>
                <c:pt idx="0">
                  <c:v>0.14647766323024056</c:v>
                </c:pt>
                <c:pt idx="1">
                  <c:v>0.20711297071129708</c:v>
                </c:pt>
                <c:pt idx="2">
                  <c:v>0.21780881711043212</c:v>
                </c:pt>
                <c:pt idx="3">
                  <c:v>0.1972884525479196</c:v>
                </c:pt>
                <c:pt idx="4">
                  <c:v>0.19900271985494106</c:v>
                </c:pt>
                <c:pt idx="5">
                  <c:v>0.20433017591339647</c:v>
                </c:pt>
              </c:numCache>
            </c:numRef>
          </c:val>
          <c:smooth val="0"/>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North West</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4-E22C-43B0-AB6F-9A4E926D9476}"/>
            </c:ext>
          </c:extLst>
        </c:ser>
        <c:ser>
          <c:idx val="5"/>
          <c:order val="5"/>
          <c:spPr>
            <a:ln w="28575" cap="rnd">
              <a:solidFill>
                <a:schemeClr val="accent6"/>
              </a:solidFill>
              <a:round/>
            </a:ln>
            <a:effectLst/>
          </c:spPr>
          <c:marker>
            <c:symbol val="none"/>
          </c:marker>
          <c:val>
            <c:numRef>
              <c:f>Sheet1!$G$2:$G$7</c:f>
              <c:numCache>
                <c:formatCode>General</c:formatCode>
                <c:ptCount val="6"/>
                <c:pt idx="0">
                  <c:v>0.11025557011795543</c:v>
                </c:pt>
                <c:pt idx="1">
                  <c:v>0.14180728332717493</c:v>
                </c:pt>
                <c:pt idx="2">
                  <c:v>0.15360702821422537</c:v>
                </c:pt>
                <c:pt idx="3">
                  <c:v>0.15870844164728418</c:v>
                </c:pt>
                <c:pt idx="4">
                  <c:v>0.16243851928552938</c:v>
                </c:pt>
                <c:pt idx="5">
                  <c:v>0.15823760818253343</c:v>
                </c:pt>
              </c:numCache>
            </c:numRef>
          </c:val>
          <c:smooth val="0"/>
          <c:extLst>
            <c:ext xmlns:c15="http://schemas.microsoft.com/office/drawing/2012/chart" uri="{02D57815-91ED-43cb-92C2-25804820EDAC}">
              <c15:filteredSeriesTitle>
                <c15:tx>
                  <c:strRef>
                    <c:extLst>
                      <c:ext uri="{02D57815-91ED-43cb-92C2-25804820EDAC}">
                        <c15:formulaRef>
                          <c15:sqref>Sheet1!$G$1</c15:sqref>
                        </c15:formulaRef>
                      </c:ext>
                    </c:extLst>
                    <c:strCache>
                      <c:ptCount val="1"/>
                      <c:pt idx="0">
                        <c:v>Toronto</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0-974B-49B1-A2F6-513E797255F7}"/>
            </c:ext>
          </c:extLst>
        </c:ser>
        <c:ser>
          <c:idx val="6"/>
          <c:order val="6"/>
          <c:spPr>
            <a:ln w="28575" cap="rnd">
              <a:solidFill>
                <a:schemeClr val="accent1">
                  <a:lumMod val="60000"/>
                </a:schemeClr>
              </a:solidFill>
              <a:round/>
            </a:ln>
            <a:effectLst/>
          </c:spPr>
          <c:marker>
            <c:symbol val="none"/>
          </c:marker>
          <c:val>
            <c:numRef>
              <c:f>Sheet1!$H$2:$H$7</c:f>
              <c:numCache>
                <c:formatCode>General</c:formatCode>
                <c:ptCount val="6"/>
                <c:pt idx="0">
                  <c:v>0.1318760039942691</c:v>
                </c:pt>
                <c:pt idx="1">
                  <c:v>0.16694271367352842</c:v>
                </c:pt>
                <c:pt idx="2">
                  <c:v>0.16711539812235152</c:v>
                </c:pt>
                <c:pt idx="3">
                  <c:v>0.16750740082889284</c:v>
                </c:pt>
                <c:pt idx="4">
                  <c:v>0.17542274727820245</c:v>
                </c:pt>
                <c:pt idx="5">
                  <c:v>0.17258284157966408</c:v>
                </c:pt>
              </c:numCache>
            </c:numRef>
          </c:val>
          <c:smooth val="0"/>
          <c:extLst>
            <c:ext xmlns:c15="http://schemas.microsoft.com/office/drawing/2012/chart" uri="{02D57815-91ED-43cb-92C2-25804820EDAC}">
              <c15:filteredSeriesTitle>
                <c15:tx>
                  <c:strRef>
                    <c:extLst>
                      <c:ext uri="{02D57815-91ED-43cb-92C2-25804820EDAC}">
                        <c15:formulaRef>
                          <c15:sqref>Sheet1!$H$1</c15:sqref>
                        </c15:formulaRef>
                      </c:ext>
                    </c:extLst>
                    <c:strCache>
                      <c:ptCount val="1"/>
                      <c:pt idx="0">
                        <c:v>West</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1-974B-49B1-A2F6-513E797255F7}"/>
            </c:ext>
          </c:extLst>
        </c:ser>
        <c:ser>
          <c:idx val="7"/>
          <c:order val="7"/>
          <c:spPr>
            <a:ln w="28575" cap="rnd">
              <a:solidFill>
                <a:srgbClr val="18B9E6"/>
              </a:solidFill>
              <a:round/>
            </a:ln>
            <a:effectLst/>
          </c:spPr>
          <c:marker>
            <c:symbol val="none"/>
          </c:marker>
          <c:val>
            <c:numRef>
              <c:f>Sheet1!$I$2:$I$7</c:f>
              <c:numCache>
                <c:formatCode>General</c:formatCode>
                <c:ptCount val="6"/>
                <c:pt idx="0">
                  <c:v>0.12402357789811665</c:v>
                </c:pt>
                <c:pt idx="1">
                  <c:v>0.15738024698600803</c:v>
                </c:pt>
                <c:pt idx="2">
                  <c:v>0.16376078050537338</c:v>
                </c:pt>
                <c:pt idx="3">
                  <c:v>0.16667102476270168</c:v>
                </c:pt>
                <c:pt idx="4">
                  <c:v>0.1726745074079731</c:v>
                </c:pt>
                <c:pt idx="5">
                  <c:v>0.16818592784335096</c:v>
                </c:pt>
              </c:numCache>
            </c:numRef>
          </c:val>
          <c:smooth val="0"/>
          <c:extLst>
            <c:ext xmlns:c15="http://schemas.microsoft.com/office/drawing/2012/chart" uri="{02D57815-91ED-43cb-92C2-25804820EDAC}">
              <c15:filteredSeriesTitle>
                <c15:tx>
                  <c:strRef>
                    <c:extLst>
                      <c:ext uri="{02D57815-91ED-43cb-92C2-25804820EDAC}">
                        <c15:formulaRef>
                          <c15:sqref>Sheet1!$I$1</c15:sqref>
                        </c15:formulaRef>
                      </c:ext>
                    </c:extLst>
                    <c:strCache>
                      <c:ptCount val="1"/>
                      <c:pt idx="0">
                        <c:v>Ontario</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2-974B-49B1-A2F6-513E797255F7}"/>
            </c:ext>
          </c:extLst>
        </c:ser>
        <c:dLbls>
          <c:showLegendKey val="0"/>
          <c:showVal val="0"/>
          <c:showCatName val="0"/>
          <c:showSerName val="0"/>
          <c:showPercent val="0"/>
          <c:showBubbleSize val="0"/>
        </c:dLbls>
        <c:smooth val="0"/>
        <c:axId val="735769904"/>
        <c:axId val="735770264"/>
      </c:lineChart>
      <c:catAx>
        <c:axId val="73576990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Fiscal year</a:t>
                </a:r>
              </a:p>
            </c:rich>
          </c:tx>
          <c:layout>
            <c:manualLayout>
              <c:xMode val="edge"/>
              <c:yMode val="edge"/>
              <c:x val="0.44178855735391515"/>
              <c:y val="0.93436664083800913"/>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35770264"/>
        <c:crosses val="autoZero"/>
        <c:auto val="1"/>
        <c:lblAlgn val="ctr"/>
        <c:lblOffset val="100"/>
        <c:noMultiLvlLbl val="0"/>
      </c:catAx>
      <c:valAx>
        <c:axId val="735770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35769904"/>
        <c:crosses val="autoZero"/>
        <c:crossBetween val="between"/>
      </c:valAx>
      <c:spPr>
        <a:noFill/>
        <a:ln>
          <a:noFill/>
        </a:ln>
        <a:effectLst/>
      </c:spPr>
    </c:plotArea>
    <c:legend>
      <c:legendPos val="r"/>
      <c:layout>
        <c:manualLayout>
          <c:xMode val="edge"/>
          <c:yMode val="edge"/>
          <c:x val="0.90279195031742698"/>
          <c:y val="0.28050951279299219"/>
          <c:w val="9.0390805581185646E-2"/>
          <c:h val="0.4896195205763332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62" b="0" i="0" u="none" strike="noStrike" kern="1200" spc="0" baseline="0">
                <a:solidFill>
                  <a:schemeClr val="tx1"/>
                </a:solidFill>
                <a:latin typeface="+mn-lt"/>
                <a:ea typeface="+mn-ea"/>
                <a:cs typeface="+mn-cs"/>
              </a:defRPr>
            </a:pPr>
            <a:r>
              <a:rPr lang="en-CA" sz="1600" b="0" i="0" u="none" strike="noStrike" kern="1200" spc="0" baseline="0" dirty="0">
                <a:solidFill>
                  <a:schemeClr val="tx1"/>
                </a:solidFill>
              </a:rPr>
              <a:t>Percentage of people who seek physician or ED care for a first episode of acute low back pain who </a:t>
            </a:r>
            <a:r>
              <a:rPr lang="en-CA" sz="1600" b="0" i="0" u="none" strike="noStrike" baseline="0" dirty="0">
                <a:effectLst/>
              </a:rPr>
              <a:t>undergo diagnostic imaging of the spine within 180 days of the date of the index visit</a:t>
            </a:r>
            <a:r>
              <a:rPr lang="en-CA" sz="1600" b="0" i="0" u="none" strike="noStrike" kern="1200" spc="0" baseline="0" dirty="0">
                <a:solidFill>
                  <a:schemeClr val="tx1"/>
                </a:solidFill>
              </a:rPr>
              <a:t>, FYs 2019/20 to 2024/25</a:t>
            </a:r>
            <a:endParaRPr lang="en-US" sz="1600" dirty="0">
              <a:solidFill>
                <a:schemeClr val="tx1"/>
              </a:solidFill>
            </a:endParaRPr>
          </a:p>
        </c:rich>
      </c:tx>
      <c:layout>
        <c:manualLayout>
          <c:xMode val="edge"/>
          <c:yMode val="edge"/>
          <c:x val="5.5494712418781629E-2"/>
          <c:y val="1.8951113091886535E-2"/>
        </c:manualLayout>
      </c:layout>
      <c:overlay val="0"/>
      <c:spPr>
        <a:noFill/>
        <a:ln>
          <a:noFill/>
        </a:ln>
        <a:effectLst/>
      </c:spPr>
      <c:txPr>
        <a:bodyPr rot="0" spcFirstLastPara="1" vertOverflow="ellipsis" vert="horz" wrap="square" anchor="ctr" anchorCtr="1"/>
        <a:lstStyle/>
        <a:p>
          <a:pPr algn="l">
            <a:defRPr sz="1862"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val>
            <c:numRef>
              <c:f>Sheet1!$B$2:$B$7</c:f>
              <c:numCache>
                <c:formatCode>General</c:formatCode>
                <c:ptCount val="6"/>
                <c:pt idx="0">
                  <c:v>0.19981630778650883</c:v>
                </c:pt>
                <c:pt idx="1">
                  <c:v>0.21858047016274865</c:v>
                </c:pt>
                <c:pt idx="2">
                  <c:v>0.21858047016274865</c:v>
                </c:pt>
                <c:pt idx="3">
                  <c:v>0.24688637670051733</c:v>
                </c:pt>
                <c:pt idx="4">
                  <c:v>0.24931904848374795</c:v>
                </c:pt>
                <c:pt idx="5">
                  <c:v>0.24898657778578506</c:v>
                </c:pt>
              </c:numCache>
            </c:numRef>
          </c:val>
          <c:smooth val="0"/>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over 70</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0-E22C-43B0-AB6F-9A4E926D9476}"/>
            </c:ext>
          </c:extLst>
        </c:ser>
        <c:ser>
          <c:idx val="1"/>
          <c:order val="1"/>
          <c:spPr>
            <a:ln w="28575" cap="rnd">
              <a:solidFill>
                <a:schemeClr val="accent2"/>
              </a:solidFill>
              <a:round/>
            </a:ln>
            <a:effectLst/>
          </c:spPr>
          <c:marker>
            <c:symbol val="none"/>
          </c:marker>
          <c:val>
            <c:numRef>
              <c:f>Sheet1!$C$2:$C$7</c:f>
              <c:numCache>
                <c:formatCode>General</c:formatCode>
                <c:ptCount val="6"/>
                <c:pt idx="0">
                  <c:v>0.16725695699313337</c:v>
                </c:pt>
                <c:pt idx="1">
                  <c:v>0.19827586206896552</c:v>
                </c:pt>
                <c:pt idx="2">
                  <c:v>0.19827586206896552</c:v>
                </c:pt>
                <c:pt idx="3">
                  <c:v>0.2206703910614525</c:v>
                </c:pt>
                <c:pt idx="4">
                  <c:v>0.23257731958762887</c:v>
                </c:pt>
                <c:pt idx="5">
                  <c:v>0.21696160267111853</c:v>
                </c:pt>
              </c:numCache>
            </c:numRef>
          </c:val>
          <c:smooth val="0"/>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62-70</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1-E22C-43B0-AB6F-9A4E926D9476}"/>
            </c:ext>
          </c:extLst>
        </c:ser>
        <c:ser>
          <c:idx val="2"/>
          <c:order val="2"/>
          <c:spPr>
            <a:ln w="28575" cap="rnd">
              <a:solidFill>
                <a:schemeClr val="accent3"/>
              </a:solidFill>
              <a:round/>
            </a:ln>
            <a:effectLst/>
          </c:spPr>
          <c:marker>
            <c:symbol val="none"/>
          </c:marker>
          <c:val>
            <c:numRef>
              <c:f>Sheet1!$D$2:$D$7</c:f>
              <c:numCache>
                <c:formatCode>General</c:formatCode>
                <c:ptCount val="6"/>
                <c:pt idx="0">
                  <c:v>0.15682579564489113</c:v>
                </c:pt>
                <c:pt idx="1">
                  <c:v>0.18523122824465441</c:v>
                </c:pt>
                <c:pt idx="2">
                  <c:v>0.18523122824465441</c:v>
                </c:pt>
                <c:pt idx="3">
                  <c:v>0.2039866484885525</c:v>
                </c:pt>
                <c:pt idx="4">
                  <c:v>0.20729843332059611</c:v>
                </c:pt>
                <c:pt idx="5">
                  <c:v>0.19940837010814219</c:v>
                </c:pt>
              </c:numCache>
            </c:numRef>
          </c:val>
          <c:smooth val="0"/>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53-61</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2-E22C-43B0-AB6F-9A4E926D9476}"/>
            </c:ext>
          </c:extLst>
        </c:ser>
        <c:ser>
          <c:idx val="3"/>
          <c:order val="3"/>
          <c:spPr>
            <a:ln w="28575" cap="rnd">
              <a:solidFill>
                <a:schemeClr val="accent4"/>
              </a:solidFill>
              <a:round/>
            </a:ln>
            <a:effectLst/>
          </c:spPr>
          <c:marker>
            <c:symbol val="none"/>
          </c:marker>
          <c:val>
            <c:numRef>
              <c:f>Sheet1!$E$2:$E$7</c:f>
              <c:numCache>
                <c:formatCode>General</c:formatCode>
                <c:ptCount val="6"/>
                <c:pt idx="0">
                  <c:v>0.13253476100604708</c:v>
                </c:pt>
                <c:pt idx="1">
                  <c:v>0.16853932584269662</c:v>
                </c:pt>
                <c:pt idx="2">
                  <c:v>0.16853932584269662</c:v>
                </c:pt>
                <c:pt idx="3">
                  <c:v>0.17855281445448229</c:v>
                </c:pt>
                <c:pt idx="4">
                  <c:v>0.18409534127843988</c:v>
                </c:pt>
                <c:pt idx="5">
                  <c:v>0.18055134807634049</c:v>
                </c:pt>
              </c:numCache>
            </c:numRef>
          </c:val>
          <c:smooth val="0"/>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44-52</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3-E22C-43B0-AB6F-9A4E926D9476}"/>
            </c:ext>
          </c:extLst>
        </c:ser>
        <c:ser>
          <c:idx val="4"/>
          <c:order val="4"/>
          <c:spPr>
            <a:ln w="28575" cap="rnd">
              <a:solidFill>
                <a:schemeClr val="accent5"/>
              </a:solidFill>
              <a:round/>
            </a:ln>
            <a:effectLst/>
          </c:spPr>
          <c:marker>
            <c:symbol val="none"/>
          </c:marker>
          <c:val>
            <c:numRef>
              <c:f>Sheet1!$F$2:$F$7</c:f>
              <c:numCache>
                <c:formatCode>General</c:formatCode>
                <c:ptCount val="6"/>
                <c:pt idx="0">
                  <c:v>0.12086397058823529</c:v>
                </c:pt>
                <c:pt idx="1">
                  <c:v>0.15438348638254454</c:v>
                </c:pt>
                <c:pt idx="2">
                  <c:v>0.15438348638254454</c:v>
                </c:pt>
                <c:pt idx="3">
                  <c:v>0.15863566325815939</c:v>
                </c:pt>
                <c:pt idx="4">
                  <c:v>0.1677324487911637</c:v>
                </c:pt>
                <c:pt idx="5">
                  <c:v>0.16264651748522715</c:v>
                </c:pt>
              </c:numCache>
            </c:numRef>
          </c:val>
          <c:smooth val="0"/>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35-43</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4-E22C-43B0-AB6F-9A4E926D9476}"/>
            </c:ext>
          </c:extLst>
        </c:ser>
        <c:ser>
          <c:idx val="5"/>
          <c:order val="5"/>
          <c:spPr>
            <a:ln w="28575" cap="rnd">
              <a:solidFill>
                <a:schemeClr val="accent6"/>
              </a:solidFill>
              <a:round/>
            </a:ln>
            <a:effectLst/>
          </c:spPr>
          <c:marker>
            <c:symbol val="none"/>
          </c:marker>
          <c:val>
            <c:numRef>
              <c:f>Sheet1!$G$2:$G$7</c:f>
              <c:numCache>
                <c:formatCode>General</c:formatCode>
                <c:ptCount val="6"/>
                <c:pt idx="0">
                  <c:v>9.5004485310607761E-2</c:v>
                </c:pt>
                <c:pt idx="1">
                  <c:v>0.12800849053373961</c:v>
                </c:pt>
                <c:pt idx="2">
                  <c:v>0.12800849053373961</c:v>
                </c:pt>
                <c:pt idx="3">
                  <c:v>0.12956497981239185</c:v>
                </c:pt>
                <c:pt idx="4">
                  <c:v>0.1355663237836153</c:v>
                </c:pt>
                <c:pt idx="5">
                  <c:v>0.13326701795892032</c:v>
                </c:pt>
              </c:numCache>
            </c:numRef>
          </c:val>
          <c:smooth val="0"/>
          <c:extLst>
            <c:ext xmlns:c15="http://schemas.microsoft.com/office/drawing/2012/chart" uri="{02D57815-91ED-43cb-92C2-25804820EDAC}">
              <c15:filteredSeriesTitle>
                <c15:tx>
                  <c:strRef>
                    <c:extLst>
                      <c:ext uri="{02D57815-91ED-43cb-92C2-25804820EDAC}">
                        <c15:formulaRef>
                          <c15:sqref>Sheet1!$G$1</c15:sqref>
                        </c15:formulaRef>
                      </c:ext>
                    </c:extLst>
                    <c:strCache>
                      <c:ptCount val="1"/>
                      <c:pt idx="0">
                        <c:v>26-34</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0-974B-49B1-A2F6-513E797255F7}"/>
            </c:ext>
          </c:extLst>
        </c:ser>
        <c:ser>
          <c:idx val="6"/>
          <c:order val="6"/>
          <c:spPr>
            <a:ln w="28575" cap="rnd">
              <a:solidFill>
                <a:schemeClr val="accent1">
                  <a:lumMod val="60000"/>
                </a:schemeClr>
              </a:solidFill>
              <a:round/>
            </a:ln>
            <a:effectLst/>
          </c:spPr>
          <c:marker>
            <c:symbol val="none"/>
          </c:marker>
          <c:val>
            <c:numRef>
              <c:f>Sheet1!$H$2:$H$7</c:f>
              <c:numCache>
                <c:formatCode>General</c:formatCode>
                <c:ptCount val="6"/>
                <c:pt idx="0">
                  <c:v>7.9603264648830649E-2</c:v>
                </c:pt>
                <c:pt idx="1">
                  <c:v>0.11104824606521962</c:v>
                </c:pt>
                <c:pt idx="2">
                  <c:v>0.11104824606521962</c:v>
                </c:pt>
                <c:pt idx="3">
                  <c:v>0.11369622475856014</c:v>
                </c:pt>
                <c:pt idx="4">
                  <c:v>0.11837018374527605</c:v>
                </c:pt>
                <c:pt idx="5">
                  <c:v>0.1219750776166376</c:v>
                </c:pt>
              </c:numCache>
            </c:numRef>
          </c:val>
          <c:smooth val="0"/>
          <c:extLst>
            <c:ext xmlns:c15="http://schemas.microsoft.com/office/drawing/2012/chart" uri="{02D57815-91ED-43cb-92C2-25804820EDAC}">
              <c15:filteredSeriesTitle>
                <c15:tx>
                  <c:strRef>
                    <c:extLst>
                      <c:ext uri="{02D57815-91ED-43cb-92C2-25804820EDAC}">
                        <c15:formulaRef>
                          <c15:sqref>Sheet1!$H$1</c15:sqref>
                        </c15:formulaRef>
                      </c:ext>
                    </c:extLst>
                    <c:strCache>
                      <c:ptCount val="1"/>
                      <c:pt idx="0">
                        <c:v>16-25</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0-9FF4-4025-9EAB-BD5FF86F9F31}"/>
            </c:ext>
          </c:extLst>
        </c:ser>
        <c:dLbls>
          <c:showLegendKey val="0"/>
          <c:showVal val="0"/>
          <c:showCatName val="0"/>
          <c:showSerName val="0"/>
          <c:showPercent val="0"/>
          <c:showBubbleSize val="0"/>
        </c:dLbls>
        <c:smooth val="0"/>
        <c:axId val="735769904"/>
        <c:axId val="735770264"/>
      </c:lineChart>
      <c:catAx>
        <c:axId val="73576990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Fiscal year</a:t>
                </a:r>
              </a:p>
            </c:rich>
          </c:tx>
          <c:layout>
            <c:manualLayout>
              <c:xMode val="edge"/>
              <c:yMode val="edge"/>
              <c:x val="0.44508707302186451"/>
              <c:y val="0.90278153594543675"/>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35770264"/>
        <c:crosses val="autoZero"/>
        <c:auto val="1"/>
        <c:lblAlgn val="ctr"/>
        <c:lblOffset val="100"/>
        <c:noMultiLvlLbl val="0"/>
      </c:catAx>
      <c:valAx>
        <c:axId val="735770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35769904"/>
        <c:crosses val="autoZero"/>
        <c:crossBetween val="between"/>
      </c:valAx>
      <c:spPr>
        <a:noFill/>
        <a:ln>
          <a:noFill/>
        </a:ln>
        <a:effectLst/>
      </c:spPr>
    </c:plotArea>
    <c:legend>
      <c:legendPos val="r"/>
      <c:layout>
        <c:manualLayout>
          <c:xMode val="edge"/>
          <c:yMode val="edge"/>
          <c:x val="0.90488163003813638"/>
          <c:y val="0.28392746647990785"/>
          <c:w val="7.3315267971932316E-2"/>
          <c:h val="0.4524501152983730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62" b="0" i="0" u="none" strike="noStrike" kern="1200" spc="0" baseline="0">
                <a:solidFill>
                  <a:schemeClr val="tx1"/>
                </a:solidFill>
                <a:latin typeface="+mn-lt"/>
                <a:ea typeface="+mn-ea"/>
                <a:cs typeface="+mn-cs"/>
              </a:defRPr>
            </a:pPr>
            <a:r>
              <a:rPr lang="en-CA" sz="1600" b="0" i="0" u="none" strike="noStrike" kern="1200" spc="0" baseline="0" dirty="0">
                <a:solidFill>
                  <a:schemeClr val="tx1"/>
                </a:solidFill>
              </a:rPr>
              <a:t>People who seek physician or ED care for a first episode of acute low back pain who subsequently present to the ED for low back pain within 90 days, FY 2024/25,* by neighbourhood income quintile</a:t>
            </a:r>
          </a:p>
          <a:p>
            <a:pPr algn="l">
              <a:defRPr/>
            </a:pPr>
            <a:endParaRPr lang="en-US" sz="2000" b="0" i="0" u="none" strike="noStrike" kern="1200" spc="0" baseline="0" dirty="0">
              <a:solidFill>
                <a:schemeClr val="tx1"/>
              </a:solidFill>
            </a:endParaRPr>
          </a:p>
        </c:rich>
      </c:tx>
      <c:layout>
        <c:manualLayout>
          <c:xMode val="edge"/>
          <c:yMode val="edge"/>
          <c:x val="6.6123289868167873E-2"/>
          <c:y val="3.2746422705587125E-3"/>
        </c:manualLayout>
      </c:layout>
      <c:overlay val="0"/>
      <c:spPr>
        <a:noFill/>
        <a:ln>
          <a:noFill/>
        </a:ln>
        <a:effectLst/>
      </c:spPr>
      <c:txPr>
        <a:bodyPr rot="0" spcFirstLastPara="1" vertOverflow="ellipsis" vert="horz" wrap="square" anchor="ctr" anchorCtr="1"/>
        <a:lstStyle/>
        <a:p>
          <a:pPr algn="l">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4.851737308673084E-2"/>
          <c:y val="0.2317458852583065"/>
          <c:w val="0.94400628418885713"/>
          <c:h val="0.56008408739493576"/>
        </c:manualLayout>
      </c:layout>
      <c:barChart>
        <c:barDir val="col"/>
        <c:grouping val="clustered"/>
        <c:varyColors val="0"/>
        <c:ser>
          <c:idx val="1"/>
          <c:order val="0"/>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1F63-4123-845B-F39BEADF6222}"/>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FBE2-4BA5-8F6A-270CA76F9DE5}"/>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Sheet1!$D$2:$D$8</c:f>
              <c:numCache>
                <c:formatCode>General</c:formatCode>
                <c:ptCount val="6"/>
                <c:pt idx="0">
                  <c:v>1.8257273438783299E-2</c:v>
                </c:pt>
                <c:pt idx="1">
                  <c:v>1.4229981195093885E-2</c:v>
                </c:pt>
                <c:pt idx="2">
                  <c:v>1.4925734777446633E-2</c:v>
                </c:pt>
                <c:pt idx="3">
                  <c:v>1.7509455105757108E-2</c:v>
                </c:pt>
                <c:pt idx="4">
                  <c:v>1.9684371287968776E-2</c:v>
                </c:pt>
                <c:pt idx="5">
                  <c:v>2.326667704695598E-2</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Sheet1!$B$2:$B$8</c15:sqref>
                        </c15:formulaRef>
                      </c:ext>
                    </c:extLst>
                    <c:strCache>
                      <c:ptCount val="6"/>
                      <c:pt idx="0">
                        <c:v>Ontario</c:v>
                      </c:pt>
                      <c:pt idx="1">
                        <c:v>1 (lowest income)</c:v>
                      </c:pt>
                      <c:pt idx="2">
                        <c:v>2</c:v>
                      </c:pt>
                      <c:pt idx="3">
                        <c:v>3</c:v>
                      </c:pt>
                      <c:pt idx="4">
                        <c:v>4</c:v>
                      </c:pt>
                      <c:pt idx="5">
                        <c:v>5 (highest income)</c:v>
                      </c:pt>
                    </c:strCache>
                  </c:strRef>
                </c15:cat>
              </c15:filteredCategoryTitle>
            </c:ext>
            <c:ext xmlns:c16="http://schemas.microsoft.com/office/drawing/2014/chart" uri="{C3380CC4-5D6E-409C-BE32-E72D297353CC}">
              <c16:uniqueId val="{00000004-1F63-4123-845B-F39BEADF6222}"/>
            </c:ext>
          </c:extLst>
        </c:ser>
        <c:dLbls>
          <c:dLblPos val="outEnd"/>
          <c:showLegendKey val="0"/>
          <c:showVal val="1"/>
          <c:showCatName val="0"/>
          <c:showSerName val="0"/>
          <c:showPercent val="0"/>
          <c:showBubbleSize val="0"/>
        </c:dLbls>
        <c:gapWidth val="219"/>
        <c:axId val="73413296"/>
        <c:axId val="115496960"/>
        <c:extLst/>
      </c:barChart>
      <c:catAx>
        <c:axId val="7341329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Neighbourhood Income Quintile</a:t>
                </a:r>
              </a:p>
            </c:rich>
          </c:tx>
          <c:layout>
            <c:manualLayout>
              <c:xMode val="edge"/>
              <c:yMode val="edge"/>
              <c:x val="0.41852086153697349"/>
              <c:y val="0.88785782854486051"/>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5496960"/>
        <c:crosses val="autoZero"/>
        <c:auto val="1"/>
        <c:lblAlgn val="ctr"/>
        <c:lblOffset val="100"/>
        <c:noMultiLvlLbl val="0"/>
      </c:catAx>
      <c:valAx>
        <c:axId val="1154969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3413296"/>
        <c:crosses val="autoZero"/>
        <c:crossBetween val="between"/>
        <c:majorUnit val="1.0000000000000002E-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CA" sz="1400" b="0" i="0" u="none" strike="noStrike" kern="1200" spc="0" baseline="0" dirty="0">
                <a:solidFill>
                  <a:schemeClr val="tx1"/>
                </a:solidFill>
              </a:rPr>
              <a:t>By OH Regions</a:t>
            </a:r>
            <a:endParaRPr lang="en-US" sz="1400" dirty="0">
              <a:solidFill>
                <a:schemeClr val="tx1"/>
              </a:solidFill>
            </a:endParaRPr>
          </a:p>
        </c:rich>
      </c:tx>
      <c:layout>
        <c:manualLayout>
          <c:xMode val="edge"/>
          <c:yMode val="edge"/>
          <c:x val="0.40560464499264925"/>
          <c:y val="1.6914869850644535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821902971281107E-2"/>
          <c:y val="0.10542926903846823"/>
          <c:w val="0.90533285327280522"/>
          <c:h val="0.61123792743112693"/>
        </c:manualLayout>
      </c:layout>
      <c:lineChart>
        <c:grouping val="standard"/>
        <c:varyColors val="0"/>
        <c:ser>
          <c:idx val="0"/>
          <c:order val="0"/>
          <c:spPr>
            <a:ln w="28575" cap="rnd">
              <a:solidFill>
                <a:schemeClr val="accent1"/>
              </a:solidFill>
              <a:round/>
            </a:ln>
            <a:effectLst/>
          </c:spPr>
          <c:marker>
            <c:symbol val="none"/>
          </c:marker>
          <c:val>
            <c:numRef>
              <c:f>Sheet1!$B$2:$B$7</c:f>
            </c:numRef>
          </c:val>
          <c:smooth val="0"/>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Missing</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0-E22C-43B0-AB6F-9A4E926D9476}"/>
            </c:ext>
          </c:extLst>
        </c:ser>
        <c:ser>
          <c:idx val="1"/>
          <c:order val="1"/>
          <c:spPr>
            <a:ln w="28575" cap="rnd">
              <a:solidFill>
                <a:schemeClr val="accent2"/>
              </a:solidFill>
              <a:round/>
            </a:ln>
            <a:effectLst/>
          </c:spPr>
          <c:marker>
            <c:symbol val="none"/>
          </c:marker>
          <c:val>
            <c:numRef>
              <c:f>Sheet1!$C$2:$C$7</c:f>
              <c:numCache>
                <c:formatCode>General</c:formatCode>
                <c:ptCount val="6"/>
                <c:pt idx="0">
                  <c:v>7.8305615631292416E-2</c:v>
                </c:pt>
                <c:pt idx="1">
                  <c:v>8.270427601221042E-2</c:v>
                </c:pt>
                <c:pt idx="2">
                  <c:v>7.032317710426883E-2</c:v>
                </c:pt>
                <c:pt idx="3">
                  <c:v>6.7003105590062118E-2</c:v>
                </c:pt>
                <c:pt idx="4">
                  <c:v>6.3170484865212997E-2</c:v>
                </c:pt>
                <c:pt idx="5">
                  <c:v>5.9192935547424712E-2</c:v>
                </c:pt>
              </c:numCache>
            </c:numRef>
          </c:val>
          <c:smooth val="0"/>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Central</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1-E22C-43B0-AB6F-9A4E926D9476}"/>
            </c:ext>
          </c:extLst>
        </c:ser>
        <c:ser>
          <c:idx val="2"/>
          <c:order val="2"/>
          <c:spPr>
            <a:ln w="28575" cap="rnd">
              <a:solidFill>
                <a:schemeClr val="accent3"/>
              </a:solidFill>
              <a:round/>
            </a:ln>
            <a:effectLst/>
          </c:spPr>
          <c:marker>
            <c:symbol val="none"/>
          </c:marker>
          <c:val>
            <c:numRef>
              <c:f>Sheet1!$D$2:$D$7</c:f>
              <c:numCache>
                <c:formatCode>General</c:formatCode>
                <c:ptCount val="6"/>
                <c:pt idx="0">
                  <c:v>9.6068888056907525E-2</c:v>
                </c:pt>
                <c:pt idx="1">
                  <c:v>9.8369614719009013E-2</c:v>
                </c:pt>
                <c:pt idx="2">
                  <c:v>8.6971917304497048E-2</c:v>
                </c:pt>
                <c:pt idx="3">
                  <c:v>8.4925629290617852E-2</c:v>
                </c:pt>
                <c:pt idx="4">
                  <c:v>8.1777112767243115E-2</c:v>
                </c:pt>
                <c:pt idx="5">
                  <c:v>7.7305159165751924E-2</c:v>
                </c:pt>
              </c:numCache>
            </c:numRef>
          </c:val>
          <c:smooth val="0"/>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East</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2-E22C-43B0-AB6F-9A4E926D9476}"/>
            </c:ext>
          </c:extLst>
        </c:ser>
        <c:ser>
          <c:idx val="3"/>
          <c:order val="3"/>
          <c:spPr>
            <a:ln w="28575" cap="rnd">
              <a:solidFill>
                <a:schemeClr val="accent4"/>
              </a:solidFill>
              <a:round/>
            </a:ln>
            <a:effectLst/>
          </c:spPr>
          <c:marker>
            <c:symbol val="none"/>
          </c:marker>
          <c:val>
            <c:numRef>
              <c:f>Sheet1!$E$2:$E$7</c:f>
              <c:numCache>
                <c:formatCode>General</c:formatCode>
                <c:ptCount val="6"/>
                <c:pt idx="0">
                  <c:v>0.10538520999742335</c:v>
                </c:pt>
                <c:pt idx="1">
                  <c:v>0.11178707224334601</c:v>
                </c:pt>
                <c:pt idx="2">
                  <c:v>0.10462776659959759</c:v>
                </c:pt>
                <c:pt idx="3">
                  <c:v>0.10078534031413612</c:v>
                </c:pt>
                <c:pt idx="4">
                  <c:v>9.1381976662449044E-2</c:v>
                </c:pt>
                <c:pt idx="5">
                  <c:v>8.9017500344494974E-2</c:v>
                </c:pt>
              </c:numCache>
            </c:numRef>
          </c:val>
          <c:smooth val="0"/>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North East</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3-E22C-43B0-AB6F-9A4E926D9476}"/>
            </c:ext>
          </c:extLst>
        </c:ser>
        <c:ser>
          <c:idx val="4"/>
          <c:order val="4"/>
          <c:spPr>
            <a:ln w="28575" cap="rnd">
              <a:solidFill>
                <a:schemeClr val="accent5"/>
              </a:solidFill>
              <a:round/>
            </a:ln>
            <a:effectLst/>
          </c:spPr>
          <c:marker>
            <c:symbol val="none"/>
          </c:marker>
          <c:val>
            <c:numRef>
              <c:f>Sheet1!$F$2:$F$7</c:f>
              <c:numCache>
                <c:formatCode>General</c:formatCode>
                <c:ptCount val="6"/>
                <c:pt idx="0">
                  <c:v>0.13374274991470489</c:v>
                </c:pt>
                <c:pt idx="1">
                  <c:v>0.12816116588084012</c:v>
                </c:pt>
                <c:pt idx="2">
                  <c:v>0.11523367820192651</c:v>
                </c:pt>
                <c:pt idx="3">
                  <c:v>0.10711665443873808</c:v>
                </c:pt>
                <c:pt idx="4">
                  <c:v>0.10813630041724617</c:v>
                </c:pt>
                <c:pt idx="5">
                  <c:v>0.10296567810729756</c:v>
                </c:pt>
              </c:numCache>
            </c:numRef>
          </c:val>
          <c:smooth val="0"/>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North West</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4-E22C-43B0-AB6F-9A4E926D9476}"/>
            </c:ext>
          </c:extLst>
        </c:ser>
        <c:ser>
          <c:idx val="5"/>
          <c:order val="5"/>
          <c:spPr>
            <a:ln w="28575" cap="rnd">
              <a:solidFill>
                <a:schemeClr val="accent6"/>
              </a:solidFill>
              <a:round/>
            </a:ln>
            <a:effectLst/>
          </c:spPr>
          <c:marker>
            <c:symbol val="none"/>
          </c:marker>
          <c:val>
            <c:numRef>
              <c:f>Sheet1!$G$2:$G$7</c:f>
              <c:numCache>
                <c:formatCode>General</c:formatCode>
                <c:ptCount val="6"/>
                <c:pt idx="0">
                  <c:v>7.2213633169360511E-2</c:v>
                </c:pt>
                <c:pt idx="1">
                  <c:v>7.0811806784927198E-2</c:v>
                </c:pt>
                <c:pt idx="2">
                  <c:v>6.5906620045250192E-2</c:v>
                </c:pt>
                <c:pt idx="3">
                  <c:v>6.2927098781587129E-2</c:v>
                </c:pt>
                <c:pt idx="4">
                  <c:v>5.7655980507569746E-2</c:v>
                </c:pt>
                <c:pt idx="5">
                  <c:v>5.5046596114357922E-2</c:v>
                </c:pt>
              </c:numCache>
            </c:numRef>
          </c:val>
          <c:smooth val="0"/>
          <c:extLst>
            <c:ext xmlns:c15="http://schemas.microsoft.com/office/drawing/2012/chart" uri="{02D57815-91ED-43cb-92C2-25804820EDAC}">
              <c15:filteredSeriesTitle>
                <c15:tx>
                  <c:strRef>
                    <c:extLst>
                      <c:ext uri="{02D57815-91ED-43cb-92C2-25804820EDAC}">
                        <c15:formulaRef>
                          <c15:sqref>Sheet1!$G$1</c15:sqref>
                        </c15:formulaRef>
                      </c:ext>
                    </c:extLst>
                    <c:strCache>
                      <c:ptCount val="1"/>
                      <c:pt idx="0">
                        <c:v>Toronto</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0-974B-49B1-A2F6-513E797255F7}"/>
            </c:ext>
          </c:extLst>
        </c:ser>
        <c:ser>
          <c:idx val="6"/>
          <c:order val="6"/>
          <c:spPr>
            <a:ln w="28575" cap="rnd">
              <a:solidFill>
                <a:schemeClr val="accent1">
                  <a:lumMod val="60000"/>
                </a:schemeClr>
              </a:solidFill>
              <a:round/>
            </a:ln>
            <a:effectLst/>
          </c:spPr>
          <c:marker>
            <c:symbol val="none"/>
          </c:marker>
          <c:val>
            <c:numRef>
              <c:f>Sheet1!$H$2:$H$7</c:f>
              <c:numCache>
                <c:formatCode>General</c:formatCode>
                <c:ptCount val="6"/>
                <c:pt idx="0">
                  <c:v>0.10406319300624965</c:v>
                </c:pt>
                <c:pt idx="1">
                  <c:v>0.11063435785099704</c:v>
                </c:pt>
                <c:pt idx="2">
                  <c:v>0.10009764651959906</c:v>
                </c:pt>
                <c:pt idx="3">
                  <c:v>9.3751234348461512E-2</c:v>
                </c:pt>
                <c:pt idx="4">
                  <c:v>8.8002144525715156E-2</c:v>
                </c:pt>
                <c:pt idx="5">
                  <c:v>8.4676453793586182E-2</c:v>
                </c:pt>
              </c:numCache>
            </c:numRef>
          </c:val>
          <c:smooth val="0"/>
          <c:extLst>
            <c:ext xmlns:c15="http://schemas.microsoft.com/office/drawing/2012/chart" uri="{02D57815-91ED-43cb-92C2-25804820EDAC}">
              <c15:filteredSeriesTitle>
                <c15:tx>
                  <c:strRef>
                    <c:extLst>
                      <c:ext uri="{02D57815-91ED-43cb-92C2-25804820EDAC}">
                        <c15:formulaRef>
                          <c15:sqref>Sheet1!$H$1</c15:sqref>
                        </c15:formulaRef>
                      </c:ext>
                    </c:extLst>
                    <c:strCache>
                      <c:ptCount val="1"/>
                      <c:pt idx="0">
                        <c:v>West</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1-974B-49B1-A2F6-513E797255F7}"/>
            </c:ext>
          </c:extLst>
        </c:ser>
        <c:ser>
          <c:idx val="7"/>
          <c:order val="7"/>
          <c:spPr>
            <a:ln w="28575" cap="rnd">
              <a:solidFill>
                <a:srgbClr val="18B9E6"/>
              </a:solidFill>
              <a:round/>
            </a:ln>
            <a:effectLst/>
          </c:spPr>
          <c:marker>
            <c:symbol val="none"/>
          </c:marker>
          <c:val>
            <c:numRef>
              <c:f>Sheet1!$I$2:$I$7</c:f>
              <c:numCache>
                <c:formatCode>General</c:formatCode>
                <c:ptCount val="6"/>
                <c:pt idx="0">
                  <c:v>8.9874619672867612E-2</c:v>
                </c:pt>
                <c:pt idx="1">
                  <c:v>9.3633793489888442E-2</c:v>
                </c:pt>
                <c:pt idx="2">
                  <c:v>8.3103853603889472E-2</c:v>
                </c:pt>
                <c:pt idx="3">
                  <c:v>7.8986094346798055E-2</c:v>
                </c:pt>
                <c:pt idx="4">
                  <c:v>7.4154017916478382E-2</c:v>
                </c:pt>
                <c:pt idx="5">
                  <c:v>7.0560578477417243E-2</c:v>
                </c:pt>
              </c:numCache>
            </c:numRef>
          </c:val>
          <c:smooth val="0"/>
          <c:extLst>
            <c:ext xmlns:c15="http://schemas.microsoft.com/office/drawing/2012/chart" uri="{02D57815-91ED-43cb-92C2-25804820EDAC}">
              <c15:filteredSeriesTitle>
                <c15:tx>
                  <c:strRef>
                    <c:extLst>
                      <c:ext uri="{02D57815-91ED-43cb-92C2-25804820EDAC}">
                        <c15:formulaRef>
                          <c15:sqref>Sheet1!$I$1</c15:sqref>
                        </c15:formulaRef>
                      </c:ext>
                    </c:extLst>
                    <c:strCache>
                      <c:ptCount val="1"/>
                      <c:pt idx="0">
                        <c:v>Ontario</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2-974B-49B1-A2F6-513E797255F7}"/>
            </c:ext>
          </c:extLst>
        </c:ser>
        <c:dLbls>
          <c:showLegendKey val="0"/>
          <c:showVal val="0"/>
          <c:showCatName val="0"/>
          <c:showSerName val="0"/>
          <c:showPercent val="0"/>
          <c:showBubbleSize val="0"/>
        </c:dLbls>
        <c:smooth val="0"/>
        <c:axId val="735769904"/>
        <c:axId val="735770264"/>
      </c:lineChart>
      <c:catAx>
        <c:axId val="73576990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solidFill>
                      <a:schemeClr val="tx1"/>
                    </a:solidFill>
                  </a:rPr>
                  <a:t>Fiscal year</a:t>
                </a:r>
              </a:p>
            </c:rich>
          </c:tx>
          <c:layout>
            <c:manualLayout>
              <c:xMode val="edge"/>
              <c:yMode val="edge"/>
              <c:x val="0.43238954321599354"/>
              <c:y val="0.7990313688745320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35770264"/>
        <c:crosses val="autoZero"/>
        <c:auto val="1"/>
        <c:lblAlgn val="ctr"/>
        <c:lblOffset val="100"/>
        <c:noMultiLvlLbl val="0"/>
      </c:catAx>
      <c:valAx>
        <c:axId val="735770264"/>
        <c:scaling>
          <c:orientation val="minMax"/>
          <c:max val="0.1400000000000000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35769904"/>
        <c:crosses val="autoZero"/>
        <c:crossBetween val="between"/>
      </c:valAx>
      <c:spPr>
        <a:noFill/>
        <a:ln>
          <a:noFill/>
        </a:ln>
        <a:effectLst/>
      </c:spPr>
    </c:plotArea>
    <c:legend>
      <c:legendPos val="b"/>
      <c:layout>
        <c:manualLayout>
          <c:xMode val="edge"/>
          <c:yMode val="edge"/>
          <c:x val="0.12634503598048724"/>
          <c:y val="0.86783107258855152"/>
          <c:w val="0.75670885204724481"/>
          <c:h val="0.1263287331301917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chemeClr val="tx1"/>
                </a:solidFill>
                <a:latin typeface="+mn-lt"/>
                <a:ea typeface="+mn-ea"/>
                <a:cs typeface="+mn-cs"/>
              </a:defRPr>
            </a:pPr>
            <a:r>
              <a:rPr lang="en-US" sz="1400" b="0" i="0" u="none" strike="noStrike" kern="1200" spc="0" baseline="0" dirty="0">
                <a:solidFill>
                  <a:schemeClr val="tx1"/>
                </a:solidFill>
              </a:rPr>
              <a:t>By Age group</a:t>
            </a:r>
          </a:p>
        </c:rich>
      </c:tx>
      <c:layout>
        <c:manualLayout>
          <c:xMode val="edge"/>
          <c:yMode val="edge"/>
          <c:x val="0.41721785482965806"/>
          <c:y val="3.1431229431458249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6840629187351465E-2"/>
          <c:y val="0.1502551613712379"/>
          <c:w val="0.88854140854343433"/>
          <c:h val="0.56090705422763254"/>
        </c:manualLayout>
      </c:layout>
      <c:lineChart>
        <c:grouping val="standard"/>
        <c:varyColors val="0"/>
        <c:ser>
          <c:idx val="0"/>
          <c:order val="0"/>
          <c:spPr>
            <a:ln w="28575" cap="rnd">
              <a:solidFill>
                <a:schemeClr val="accent1"/>
              </a:solidFill>
              <a:round/>
            </a:ln>
            <a:effectLst/>
          </c:spPr>
          <c:marker>
            <c:symbol val="none"/>
          </c:marker>
          <c:val>
            <c:numRef>
              <c:f>Sheet1!$B$2:$B$7</c:f>
              <c:numCache>
                <c:formatCode>General</c:formatCode>
                <c:ptCount val="6"/>
                <c:pt idx="0">
                  <c:v>0.16643201185624304</c:v>
                </c:pt>
                <c:pt idx="1">
                  <c:v>0.17480562592819079</c:v>
                </c:pt>
                <c:pt idx="2">
                  <c:v>0.16045223120694818</c:v>
                </c:pt>
                <c:pt idx="3">
                  <c:v>0.15280039651632091</c:v>
                </c:pt>
                <c:pt idx="4">
                  <c:v>0.14019186238835593</c:v>
                </c:pt>
                <c:pt idx="5">
                  <c:v>0.13770344739202869</c:v>
                </c:pt>
              </c:numCache>
            </c:numRef>
          </c:val>
          <c:smooth val="0"/>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over 70</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0-108A-435E-905E-7464B9677900}"/>
            </c:ext>
          </c:extLst>
        </c:ser>
        <c:ser>
          <c:idx val="1"/>
          <c:order val="1"/>
          <c:spPr>
            <a:ln w="28575" cap="rnd">
              <a:solidFill>
                <a:schemeClr val="accent2"/>
              </a:solidFill>
              <a:round/>
            </a:ln>
            <a:effectLst/>
          </c:spPr>
          <c:marker>
            <c:symbol val="none"/>
          </c:marker>
          <c:val>
            <c:numRef>
              <c:f>Sheet1!$C$2:$C$7</c:f>
              <c:numCache>
                <c:formatCode>General</c:formatCode>
                <c:ptCount val="6"/>
                <c:pt idx="0">
                  <c:v>0.13375317772128495</c:v>
                </c:pt>
                <c:pt idx="1">
                  <c:v>0.13979969817533269</c:v>
                </c:pt>
                <c:pt idx="2">
                  <c:v>0.12411946207137452</c:v>
                </c:pt>
                <c:pt idx="3">
                  <c:v>0.11599497659550177</c:v>
                </c:pt>
                <c:pt idx="4">
                  <c:v>0.10763039103714581</c:v>
                </c:pt>
                <c:pt idx="5">
                  <c:v>0.10674623767514271</c:v>
                </c:pt>
              </c:numCache>
            </c:numRef>
          </c:val>
          <c:smooth val="0"/>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62-70</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1-108A-435E-905E-7464B9677900}"/>
            </c:ext>
          </c:extLst>
        </c:ser>
        <c:ser>
          <c:idx val="2"/>
          <c:order val="2"/>
          <c:spPr>
            <a:ln w="28575" cap="rnd">
              <a:solidFill>
                <a:schemeClr val="accent3"/>
              </a:solidFill>
              <a:round/>
            </a:ln>
            <a:effectLst/>
          </c:spPr>
          <c:marker>
            <c:symbol val="none"/>
          </c:marker>
          <c:val>
            <c:numRef>
              <c:f>Sheet1!$D$2:$D$7</c:f>
              <c:numCache>
                <c:formatCode>General</c:formatCode>
                <c:ptCount val="6"/>
                <c:pt idx="0">
                  <c:v>0.11758065067907358</c:v>
                </c:pt>
                <c:pt idx="1">
                  <c:v>0.12118049757889464</c:v>
                </c:pt>
                <c:pt idx="2">
                  <c:v>0.10802074719987972</c:v>
                </c:pt>
                <c:pt idx="3">
                  <c:v>9.9676990309709293E-2</c:v>
                </c:pt>
                <c:pt idx="4">
                  <c:v>9.6505314674619563E-2</c:v>
                </c:pt>
                <c:pt idx="5">
                  <c:v>8.9638442878595362E-2</c:v>
                </c:pt>
              </c:numCache>
            </c:numRef>
          </c:val>
          <c:smooth val="0"/>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53-61</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2-108A-435E-905E-7464B9677900}"/>
            </c:ext>
          </c:extLst>
        </c:ser>
        <c:ser>
          <c:idx val="3"/>
          <c:order val="3"/>
          <c:spPr>
            <a:ln w="28575" cap="rnd">
              <a:solidFill>
                <a:schemeClr val="accent4"/>
              </a:solidFill>
              <a:round/>
            </a:ln>
            <a:effectLst/>
          </c:spPr>
          <c:marker>
            <c:symbol val="none"/>
          </c:marker>
          <c:val>
            <c:numRef>
              <c:f>Sheet1!$E$2:$E$7</c:f>
              <c:numCache>
                <c:formatCode>General</c:formatCode>
                <c:ptCount val="6"/>
                <c:pt idx="0">
                  <c:v>9.7427600711858922E-2</c:v>
                </c:pt>
                <c:pt idx="1">
                  <c:v>9.9680407783486386E-2</c:v>
                </c:pt>
                <c:pt idx="2">
                  <c:v>8.8965418280958525E-2</c:v>
                </c:pt>
                <c:pt idx="3">
                  <c:v>8.5942028985507249E-2</c:v>
                </c:pt>
                <c:pt idx="4">
                  <c:v>8.0417083273818024E-2</c:v>
                </c:pt>
                <c:pt idx="5">
                  <c:v>7.6801793910514699E-2</c:v>
                </c:pt>
              </c:numCache>
            </c:numRef>
          </c:val>
          <c:smooth val="0"/>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44-52</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3-108A-435E-905E-7464B9677900}"/>
            </c:ext>
          </c:extLst>
        </c:ser>
        <c:ser>
          <c:idx val="4"/>
          <c:order val="4"/>
          <c:spPr>
            <a:ln w="28575" cap="rnd">
              <a:solidFill>
                <a:schemeClr val="accent5"/>
              </a:solidFill>
              <a:round/>
            </a:ln>
            <a:effectLst/>
          </c:spPr>
          <c:marker>
            <c:symbol val="none"/>
          </c:marker>
          <c:val>
            <c:numRef>
              <c:f>Sheet1!$F$2:$F$7</c:f>
              <c:numCache>
                <c:formatCode>General</c:formatCode>
                <c:ptCount val="6"/>
                <c:pt idx="0">
                  <c:v>8.1653024555799564E-2</c:v>
                </c:pt>
                <c:pt idx="1">
                  <c:v>8.2148444289935688E-2</c:v>
                </c:pt>
                <c:pt idx="2">
                  <c:v>7.1614583333333329E-2</c:v>
                </c:pt>
                <c:pt idx="3">
                  <c:v>6.8810522187697967E-2</c:v>
                </c:pt>
                <c:pt idx="4">
                  <c:v>6.5598646006594888E-2</c:v>
                </c:pt>
                <c:pt idx="5">
                  <c:v>6.5414701954264215E-2</c:v>
                </c:pt>
              </c:numCache>
            </c:numRef>
          </c:val>
          <c:smooth val="0"/>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35-43</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4-108A-435E-905E-7464B9677900}"/>
            </c:ext>
          </c:extLst>
        </c:ser>
        <c:ser>
          <c:idx val="5"/>
          <c:order val="5"/>
          <c:spPr>
            <a:ln w="28575" cap="rnd">
              <a:solidFill>
                <a:schemeClr val="accent6"/>
              </a:solidFill>
              <a:round/>
            </a:ln>
            <a:effectLst/>
          </c:spPr>
          <c:marker>
            <c:symbol val="none"/>
          </c:marker>
          <c:val>
            <c:numRef>
              <c:f>Sheet1!$G$2:$G$7</c:f>
              <c:numCache>
                <c:formatCode>General</c:formatCode>
                <c:ptCount val="6"/>
                <c:pt idx="0">
                  <c:v>6.3138769021121963E-2</c:v>
                </c:pt>
                <c:pt idx="1">
                  <c:v>6.0718826557509223E-2</c:v>
                </c:pt>
                <c:pt idx="2">
                  <c:v>5.4180314664661978E-2</c:v>
                </c:pt>
                <c:pt idx="3">
                  <c:v>5.127378265075782E-2</c:v>
                </c:pt>
                <c:pt idx="4">
                  <c:v>4.777467318630875E-2</c:v>
                </c:pt>
                <c:pt idx="5">
                  <c:v>4.3167144488730394E-2</c:v>
                </c:pt>
              </c:numCache>
            </c:numRef>
          </c:val>
          <c:smooth val="0"/>
          <c:extLst>
            <c:ext xmlns:c15="http://schemas.microsoft.com/office/drawing/2012/chart" uri="{02D57815-91ED-43cb-92C2-25804820EDAC}">
              <c15:filteredSeriesTitle>
                <c15:tx>
                  <c:strRef>
                    <c:extLst>
                      <c:ext uri="{02D57815-91ED-43cb-92C2-25804820EDAC}">
                        <c15:formulaRef>
                          <c15:sqref>Sheet1!$G$1</c15:sqref>
                        </c15:formulaRef>
                      </c:ext>
                    </c:extLst>
                    <c:strCache>
                      <c:ptCount val="1"/>
                      <c:pt idx="0">
                        <c:v>26-34</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5-108A-435E-905E-7464B9677900}"/>
            </c:ext>
          </c:extLst>
        </c:ser>
        <c:ser>
          <c:idx val="6"/>
          <c:order val="6"/>
          <c:spPr>
            <a:ln w="28575" cap="rnd">
              <a:solidFill>
                <a:schemeClr val="accent1">
                  <a:lumMod val="60000"/>
                </a:schemeClr>
              </a:solidFill>
              <a:round/>
            </a:ln>
            <a:effectLst/>
          </c:spPr>
          <c:marker>
            <c:symbol val="none"/>
          </c:marker>
          <c:val>
            <c:numRef>
              <c:f>Sheet1!$H$2:$H$7</c:f>
              <c:numCache>
                <c:formatCode>General</c:formatCode>
                <c:ptCount val="6"/>
                <c:pt idx="0">
                  <c:v>4.0687489671128736E-2</c:v>
                </c:pt>
                <c:pt idx="1">
                  <c:v>4.5838020247469066E-2</c:v>
                </c:pt>
                <c:pt idx="2">
                  <c:v>4.039040197515624E-2</c:v>
                </c:pt>
                <c:pt idx="3">
                  <c:v>3.7499999999999999E-2</c:v>
                </c:pt>
                <c:pt idx="4">
                  <c:v>3.4928303044245074E-2</c:v>
                </c:pt>
                <c:pt idx="5">
                  <c:v>3.1672873419121714E-2</c:v>
                </c:pt>
              </c:numCache>
            </c:numRef>
          </c:val>
          <c:smooth val="0"/>
          <c:extLst>
            <c:ext xmlns:c15="http://schemas.microsoft.com/office/drawing/2012/chart" uri="{02D57815-91ED-43cb-92C2-25804820EDAC}">
              <c15:filteredSeriesTitle>
                <c15:tx>
                  <c:strRef>
                    <c:extLst>
                      <c:ext uri="{02D57815-91ED-43cb-92C2-25804820EDAC}">
                        <c15:formulaRef>
                          <c15:sqref>Sheet1!$H$1</c15:sqref>
                        </c15:formulaRef>
                      </c:ext>
                    </c:extLst>
                    <c:strCache>
                      <c:ptCount val="1"/>
                      <c:pt idx="0">
                        <c:v>16-25</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6-108A-435E-905E-7464B9677900}"/>
            </c:ext>
          </c:extLst>
        </c:ser>
        <c:ser>
          <c:idx val="7"/>
          <c:order val="7"/>
          <c:spPr>
            <a:ln w="28575" cap="rnd">
              <a:solidFill>
                <a:schemeClr val="accent2">
                  <a:lumMod val="60000"/>
                </a:schemeClr>
              </a:solidFill>
              <a:round/>
            </a:ln>
            <a:effectLst/>
          </c:spPr>
          <c:marker>
            <c:symbol val="none"/>
          </c:marker>
          <c:val>
            <c:numRef>
              <c:f>Sheet1!$I$2:$I$7</c:f>
              <c:numCache>
                <c:formatCode>General</c:formatCode>
                <c:ptCount val="6"/>
                <c:pt idx="0">
                  <c:v>8.9874619672867612E-2</c:v>
                </c:pt>
                <c:pt idx="1">
                  <c:v>9.3633793489888442E-2</c:v>
                </c:pt>
                <c:pt idx="2">
                  <c:v>8.3103853603889472E-2</c:v>
                </c:pt>
                <c:pt idx="3">
                  <c:v>7.8986094346798055E-2</c:v>
                </c:pt>
                <c:pt idx="4">
                  <c:v>7.4154017916478382E-2</c:v>
                </c:pt>
                <c:pt idx="5">
                  <c:v>7.0560578477417243E-2</c:v>
                </c:pt>
              </c:numCache>
            </c:numRef>
          </c:val>
          <c:smooth val="0"/>
          <c:extLst>
            <c:ext xmlns:c15="http://schemas.microsoft.com/office/drawing/2012/chart" uri="{02D57815-91ED-43cb-92C2-25804820EDAC}">
              <c15:filteredSeriesTitle>
                <c15:tx>
                  <c:strRef>
                    <c:extLst>
                      <c:ext uri="{02D57815-91ED-43cb-92C2-25804820EDAC}">
                        <c15:formulaRef>
                          <c15:sqref>Sheet1!$I$1</c15:sqref>
                        </c15:formulaRef>
                      </c:ext>
                    </c:extLst>
                    <c:strCache>
                      <c:ptCount val="1"/>
                      <c:pt idx="0">
                        <c:v>Ontario</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2019/20</c:v>
                      </c:pt>
                      <c:pt idx="1">
                        <c:v>2020/21</c:v>
                      </c:pt>
                      <c:pt idx="2">
                        <c:v>2021/22</c:v>
                      </c:pt>
                      <c:pt idx="3">
                        <c:v>2022/23</c:v>
                      </c:pt>
                      <c:pt idx="4">
                        <c:v>2023/24</c:v>
                      </c:pt>
                      <c:pt idx="5">
                        <c:v>2024/25*</c:v>
                      </c:pt>
                    </c:strCache>
                  </c:strRef>
                </c15:cat>
              </c15:filteredCategoryTitle>
            </c:ext>
            <c:ext xmlns:c16="http://schemas.microsoft.com/office/drawing/2014/chart" uri="{C3380CC4-5D6E-409C-BE32-E72D297353CC}">
              <c16:uniqueId val="{00000007-108A-435E-905E-7464B9677900}"/>
            </c:ext>
          </c:extLst>
        </c:ser>
        <c:dLbls>
          <c:showLegendKey val="0"/>
          <c:showVal val="0"/>
          <c:showCatName val="0"/>
          <c:showSerName val="0"/>
          <c:showPercent val="0"/>
          <c:showBubbleSize val="0"/>
        </c:dLbls>
        <c:smooth val="0"/>
        <c:axId val="735769904"/>
        <c:axId val="735770264"/>
      </c:lineChart>
      <c:catAx>
        <c:axId val="73576990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solidFill>
                      <a:schemeClr val="tx1"/>
                    </a:solidFill>
                  </a:rPr>
                  <a:t>Fiscal year</a:t>
                </a:r>
              </a:p>
            </c:rich>
          </c:tx>
          <c:layout>
            <c:manualLayout>
              <c:xMode val="edge"/>
              <c:yMode val="edge"/>
              <c:x val="0.45849477083096618"/>
              <c:y val="0.7788582649886157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35770264"/>
        <c:crosses val="autoZero"/>
        <c:auto val="1"/>
        <c:lblAlgn val="ctr"/>
        <c:lblOffset val="100"/>
        <c:noMultiLvlLbl val="0"/>
      </c:catAx>
      <c:valAx>
        <c:axId val="735770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35769904"/>
        <c:crosses val="autoZero"/>
        <c:crossBetween val="between"/>
        <c:majorUnit val="4.0000000000000008E-2"/>
      </c:valAx>
      <c:spPr>
        <a:noFill/>
        <a:ln>
          <a:noFill/>
        </a:ln>
        <a:effectLst/>
      </c:spPr>
    </c:plotArea>
    <c:legend>
      <c:legendPos val="b"/>
      <c:layout>
        <c:manualLayout>
          <c:xMode val="edge"/>
          <c:yMode val="edge"/>
          <c:x val="5.1896068097012624E-2"/>
          <c:y val="0.84121578379455475"/>
          <c:w val="0.88367801742941243"/>
          <c:h val="0.11224854918801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8/15/2025</a:t>
            </a:fld>
            <a:endParaRPr lang="en-US" dirty="0"/>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dirty="0"/>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8/15/2025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dirty="0"/>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dirty="0"/>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dirty="0"/>
          </a:p>
        </p:txBody>
      </p:sp>
    </p:spTree>
    <p:extLst>
      <p:ext uri="{BB962C8B-B14F-4D97-AF65-F5344CB8AC3E}">
        <p14:creationId xmlns:p14="http://schemas.microsoft.com/office/powerpoint/2010/main" val="3033253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16</a:t>
            </a:fld>
            <a:endParaRPr lang="en-US" dirty="0"/>
          </a:p>
        </p:txBody>
      </p:sp>
    </p:spTree>
    <p:extLst>
      <p:ext uri="{BB962C8B-B14F-4D97-AF65-F5344CB8AC3E}">
        <p14:creationId xmlns:p14="http://schemas.microsoft.com/office/powerpoint/2010/main" val="114293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17</a:t>
            </a:fld>
            <a:endParaRPr lang="en-US" dirty="0"/>
          </a:p>
        </p:txBody>
      </p:sp>
    </p:spTree>
    <p:extLst>
      <p:ext uri="{BB962C8B-B14F-4D97-AF65-F5344CB8AC3E}">
        <p14:creationId xmlns:p14="http://schemas.microsoft.com/office/powerpoint/2010/main" val="1119975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18</a:t>
            </a:fld>
            <a:endParaRPr lang="en-US" dirty="0"/>
          </a:p>
        </p:txBody>
      </p:sp>
    </p:spTree>
    <p:extLst>
      <p:ext uri="{BB962C8B-B14F-4D97-AF65-F5344CB8AC3E}">
        <p14:creationId xmlns:p14="http://schemas.microsoft.com/office/powerpoint/2010/main" val="1628745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29</a:t>
            </a:fld>
            <a:endParaRPr lang="en-US" dirty="0"/>
          </a:p>
        </p:txBody>
      </p:sp>
    </p:spTree>
    <p:extLst>
      <p:ext uri="{BB962C8B-B14F-4D97-AF65-F5344CB8AC3E}">
        <p14:creationId xmlns:p14="http://schemas.microsoft.com/office/powerpoint/2010/main" val="2584597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30</a:t>
            </a:fld>
            <a:endParaRPr lang="en-US" dirty="0"/>
          </a:p>
        </p:txBody>
      </p:sp>
    </p:spTree>
    <p:extLst>
      <p:ext uri="{BB962C8B-B14F-4D97-AF65-F5344CB8AC3E}">
        <p14:creationId xmlns:p14="http://schemas.microsoft.com/office/powerpoint/2010/main" val="3310444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eaLnBrk="0" fontAlgn="base" hangingPunct="0">
              <a:spcBef>
                <a:spcPct val="30000"/>
              </a:spcBef>
              <a:spcAft>
                <a:spcPct val="0"/>
              </a:spcAft>
              <a:defRPr/>
            </a:pPr>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38</a:t>
            </a:fld>
            <a:endParaRPr lang="en-US" dirty="0"/>
          </a:p>
        </p:txBody>
      </p:sp>
    </p:spTree>
    <p:extLst>
      <p:ext uri="{BB962C8B-B14F-4D97-AF65-F5344CB8AC3E}">
        <p14:creationId xmlns:p14="http://schemas.microsoft.com/office/powerpoint/2010/main" val="3362828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39</a:t>
            </a:fld>
            <a:endParaRPr lang="en-US" dirty="0"/>
          </a:p>
        </p:txBody>
      </p:sp>
    </p:spTree>
    <p:extLst>
      <p:ext uri="{BB962C8B-B14F-4D97-AF65-F5344CB8AC3E}">
        <p14:creationId xmlns:p14="http://schemas.microsoft.com/office/powerpoint/2010/main" val="289173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40</a:t>
            </a:fld>
            <a:endParaRPr lang="en-US" dirty="0"/>
          </a:p>
        </p:txBody>
      </p:sp>
    </p:spTree>
    <p:extLst>
      <p:ext uri="{BB962C8B-B14F-4D97-AF65-F5344CB8AC3E}">
        <p14:creationId xmlns:p14="http://schemas.microsoft.com/office/powerpoint/2010/main" val="3444942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41</a:t>
            </a:fld>
            <a:endParaRPr lang="en-US" dirty="0"/>
          </a:p>
        </p:txBody>
      </p:sp>
    </p:spTree>
    <p:extLst>
      <p:ext uri="{BB962C8B-B14F-4D97-AF65-F5344CB8AC3E}">
        <p14:creationId xmlns:p14="http://schemas.microsoft.com/office/powerpoint/2010/main" val="55175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dirty="0"/>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dirty="0"/>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dirty="0"/>
          </a:p>
        </p:txBody>
      </p:sp>
    </p:spTree>
    <p:extLst>
      <p:ext uri="{BB962C8B-B14F-4D97-AF65-F5344CB8AC3E}">
        <p14:creationId xmlns:p14="http://schemas.microsoft.com/office/powerpoint/2010/main" val="174119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dirty="0"/>
          </a:p>
        </p:txBody>
      </p:sp>
    </p:spTree>
    <p:extLst>
      <p:ext uri="{BB962C8B-B14F-4D97-AF65-F5344CB8AC3E}">
        <p14:creationId xmlns:p14="http://schemas.microsoft.com/office/powerpoint/2010/main" val="2425268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dirty="0"/>
          </a:p>
        </p:txBody>
      </p:sp>
    </p:spTree>
    <p:extLst>
      <p:ext uri="{BB962C8B-B14F-4D97-AF65-F5344CB8AC3E}">
        <p14:creationId xmlns:p14="http://schemas.microsoft.com/office/powerpoint/2010/main" val="1363868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dirty="0"/>
          </a:p>
        </p:txBody>
      </p:sp>
    </p:spTree>
    <p:extLst>
      <p:ext uri="{BB962C8B-B14F-4D97-AF65-F5344CB8AC3E}">
        <p14:creationId xmlns:p14="http://schemas.microsoft.com/office/powerpoint/2010/main" val="1016779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TextBox 4">
            <a:extLst>
              <a:ext uri="{FF2B5EF4-FFF2-40B4-BE49-F238E27FC236}">
                <a16:creationId xmlns:a16="http://schemas.microsoft.com/office/drawing/2014/main" id="{E1647EC3-BC17-AE25-52DA-4F3F4A0AEC77}"/>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33871B17-1270-20E8-927E-DA7529867D37}"/>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TextBox 3">
            <a:extLst>
              <a:ext uri="{FF2B5EF4-FFF2-40B4-BE49-F238E27FC236}">
                <a16:creationId xmlns:a16="http://schemas.microsoft.com/office/drawing/2014/main" id="{D1A678ED-EF14-ED72-F8D4-F748E015A1D9}"/>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dirty="0"/>
              <a:t>Place Icon</a:t>
            </a:r>
          </a:p>
          <a:p>
            <a:endParaRPr lang="en-US" dirty="0"/>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dirty="0"/>
              <a:t>Place Icon</a:t>
            </a:r>
          </a:p>
          <a:p>
            <a:endParaRPr lang="en-US" dirty="0"/>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TextBox 4">
            <a:extLst>
              <a:ext uri="{FF2B5EF4-FFF2-40B4-BE49-F238E27FC236}">
                <a16:creationId xmlns:a16="http://schemas.microsoft.com/office/drawing/2014/main" id="{C47BEF62-61F5-AE08-35FE-7DEF67EA59F5}"/>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dirty="0"/>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1" name="TextBox 10">
            <a:extLst>
              <a:ext uri="{FF2B5EF4-FFF2-40B4-BE49-F238E27FC236}">
                <a16:creationId xmlns:a16="http://schemas.microsoft.com/office/drawing/2014/main" id="{11E1DF95-0C3A-6101-8F41-5BFA3A16D7D9}"/>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dirty="0"/>
              <a:t>Click icon to insert picture</a:t>
            </a:r>
          </a:p>
          <a:p>
            <a:endParaRPr lang="en-US" dirty="0"/>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6" name="TextBox 5">
            <a:extLst>
              <a:ext uri="{FF2B5EF4-FFF2-40B4-BE49-F238E27FC236}">
                <a16:creationId xmlns:a16="http://schemas.microsoft.com/office/drawing/2014/main" id="{099BE249-556E-9A66-B3BD-4EBBE27B463E}"/>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6" name="TextBox 5">
            <a:extLst>
              <a:ext uri="{FF2B5EF4-FFF2-40B4-BE49-F238E27FC236}">
                <a16:creationId xmlns:a16="http://schemas.microsoft.com/office/drawing/2014/main" id="{E1324F6F-6CEB-8A25-ADD1-B41F4ABF3A20}"/>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extBox 9">
            <a:extLst>
              <a:ext uri="{FF2B5EF4-FFF2-40B4-BE49-F238E27FC236}">
                <a16:creationId xmlns:a16="http://schemas.microsoft.com/office/drawing/2014/main" id="{AEEE37C7-DB64-9032-9F3E-E88D7EBCA921}"/>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TextBox 4">
            <a:extLst>
              <a:ext uri="{FF2B5EF4-FFF2-40B4-BE49-F238E27FC236}">
                <a16:creationId xmlns:a16="http://schemas.microsoft.com/office/drawing/2014/main" id="{BCA94444-7738-5707-9136-360C9BD6921F}"/>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CAC2BE-F469-2ADC-09EF-752AB1E50FB8}"/>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3033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2" name="Picture 1" descr="Ontario Health logo">
            <a:extLst>
              <a:ext uri="{FF2B5EF4-FFF2-40B4-BE49-F238E27FC236}">
                <a16:creationId xmlns:a16="http://schemas.microsoft.com/office/drawing/2014/main" id="{C3E34DFA-DA63-6CCF-5C2C-C1EF58F6EC99}"/>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6" name="Picture 5" descr="Ontario Health logo">
            <a:extLst>
              <a:ext uri="{FF2B5EF4-FFF2-40B4-BE49-F238E27FC236}">
                <a16:creationId xmlns:a16="http://schemas.microsoft.com/office/drawing/2014/main" id="{DD88DF62-A761-6299-BEEA-2348FAA40118}"/>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dirty="0"/>
              <a:t>Click icon to insert an icon from The Pulse library</a:t>
            </a:r>
          </a:p>
          <a:p>
            <a:endParaRPr lang="en-US" dirty="0"/>
          </a:p>
          <a:p>
            <a:endParaRPr lang="en-US" dirty="0"/>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3" name="Rectangle 2">
            <a:extLst>
              <a:ext uri="{FF2B5EF4-FFF2-40B4-BE49-F238E27FC236}">
                <a16:creationId xmlns:a16="http://schemas.microsoft.com/office/drawing/2014/main" id="{2E53384F-1C08-8C6A-F5E4-86BD1126AE8A}"/>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aliquam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aliquam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aliquam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TextBox 3">
            <a:extLst>
              <a:ext uri="{FF2B5EF4-FFF2-40B4-BE49-F238E27FC236}">
                <a16:creationId xmlns:a16="http://schemas.microsoft.com/office/drawing/2014/main" id="{6BC8B125-9080-1044-8B4D-B72EC8E74371}"/>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quorum.hqontario.ca/en/"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hyperlink" Target="https://quorum.hqontario.ca/en/Home/Posts?tags=quality+standards+adoption"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hyperlink" Target="http://boneandjointcanada.com/low-back-pain" TargetMode="Externa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hyperlink" Target="https://www.nice.org.uk/guidance/ng59" TargetMode="External"/><Relationship Id="rId2" Type="http://schemas.openxmlformats.org/officeDocument/2006/relationships/notesSlide" Target="../notesSlides/notesSlide11.xml"/><Relationship Id="rId16" Type="http://schemas.openxmlformats.org/officeDocument/2006/relationships/image" Target="../media/image38.svg"/><Relationship Id="rId1" Type="http://schemas.openxmlformats.org/officeDocument/2006/relationships/slideLayout" Target="../slideLayouts/slideLayout19.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19" Type="http://schemas.openxmlformats.org/officeDocument/2006/relationships/hyperlink" Target="https://www.aans.org/patients/conditions-treatments/low-back-pain/" TargetMode="External"/><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17.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chart" Target="../charts/chart1.xml"/><Relationship Id="rId7" Type="http://schemas.openxmlformats.org/officeDocument/2006/relationships/image" Target="../media/image42.emf"/><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41.emf"/><Relationship Id="rId5" Type="http://schemas.openxmlformats.org/officeDocument/2006/relationships/image" Target="../media/image40.emf"/><Relationship Id="rId10" Type="http://schemas.openxmlformats.org/officeDocument/2006/relationships/image" Target="../media/image45.emf"/><Relationship Id="rId4" Type="http://schemas.openxmlformats.org/officeDocument/2006/relationships/image" Target="../media/image39.emf"/><Relationship Id="rId9" Type="http://schemas.openxmlformats.org/officeDocument/2006/relationships/image" Target="../media/image44.emf"/></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backcarecanada.ca/key-facts-about-back-andor-leg-pain" TargetMode="External"/><Relationship Id="rId1" Type="http://schemas.openxmlformats.org/officeDocument/2006/relationships/slideLayout" Target="../slideLayouts/slideLayout19.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hyperlink" Target="https://www.hqontario.ca/evidence-to-improve-care/quality-standards/view-all-quality-standards/low-back-pain" TargetMode="External"/><Relationship Id="rId4" Type="http://schemas.openxmlformats.org/officeDocument/2006/relationships/image" Target="../media/image11.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8.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608861" y="1355304"/>
            <a:ext cx="2557418" cy="69714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CA" sz="2000" u="none" kern="1200" dirty="0">
                <a:latin typeface="Calibri" panose="020F0502020204030204" pitchFamily="34" charset="0"/>
                <a:ea typeface="Helvetica Neue Light" panose="02000403000000020004" pitchFamily="2" charset="0"/>
              </a:rPr>
              <a:t>QUALITY STANDARDS</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714850" y="198786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693988"/>
            <a:ext cx="5843587" cy="56832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en-CA" sz="4200" b="1" i="0" u="none" strike="noStrike" kern="1200" cap="none" spc="0" normalizeH="0" baseline="0" noProof="0" dirty="0">
                <a:ln>
                  <a:noFill/>
                </a:ln>
                <a:solidFill>
                  <a:schemeClr val="tx1"/>
                </a:solidFill>
                <a:effectLst/>
                <a:uLnTx/>
                <a:uFillTx/>
                <a:latin typeface="+mn-lt"/>
                <a:ea typeface="+mn-ea"/>
                <a:cs typeface="+mn-cs"/>
              </a:rPr>
              <a:t>Low Back Pain</a:t>
            </a: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410200" cy="1384995"/>
          </a:xfrm>
        </p:spPr>
        <p:txBody>
          <a:bodyPr/>
          <a:lstStyle/>
          <a:p>
            <a:r>
              <a:rPr lang="en-CA" dirty="0"/>
              <a:t>Guiding evidence-based care for adults with acute low back pain in Ontario</a:t>
            </a:r>
          </a:p>
        </p:txBody>
      </p:sp>
      <p:sp>
        <p:nvSpPr>
          <p:cNvPr id="3" name="TextBox 2">
            <a:extLst>
              <a:ext uri="{FF2B5EF4-FFF2-40B4-BE49-F238E27FC236}">
                <a16:creationId xmlns:a16="http://schemas.microsoft.com/office/drawing/2014/main" id="{7D95112C-6AAF-AECE-2F19-250BAACEFC78}"/>
              </a:ext>
              <a:ext uri="{C183D7F6-B498-43B3-948B-1728B52AA6E4}">
                <adec:decorative xmlns:adec="http://schemas.microsoft.com/office/drawing/2017/decorative" val="1"/>
              </a:ext>
            </a:extLst>
          </p:cNvPr>
          <p:cNvSpPr txBox="1"/>
          <p:nvPr/>
        </p:nvSpPr>
        <p:spPr>
          <a:xfrm>
            <a:off x="501444" y="6361471"/>
            <a:ext cx="7128387" cy="321736"/>
          </a:xfrm>
          <a:prstGeom prst="rect">
            <a:avLst/>
          </a:prstGeom>
          <a:noFill/>
        </p:spPr>
        <p:txBody>
          <a:bodyPr wrap="square" lIns="0" tIns="0" rIns="0" bIns="0" rtlCol="0" anchor="t" anchorCtr="0">
            <a:noAutofit/>
          </a:bodyPr>
          <a:lstStyle/>
          <a:p>
            <a:pPr fontAlgn="t"/>
            <a:endParaRPr lang="en-CA" sz="2200" dirty="0">
              <a:ea typeface="MS PGothic"/>
              <a:cs typeface="Calibri"/>
            </a:endParaRPr>
          </a:p>
        </p:txBody>
      </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sz="3600" dirty="0"/>
              <a:t>How the health care system can support implementation</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CA" sz="3000" dirty="0"/>
              <a:t>Implementing quality standards can be challenging owing to </a:t>
            </a:r>
            <a:br>
              <a:rPr lang="en-CA" sz="3000" dirty="0"/>
            </a:br>
            <a:r>
              <a:rPr lang="en-CA" sz="3000" dirty="0"/>
              <a:t>system-level barriers or gaps, many of which have been identified throughout the development of this standard</a:t>
            </a:r>
          </a:p>
          <a:p>
            <a:pPr marL="342900" indent="-342900">
              <a:buFont typeface="Arial" panose="020B0604020202020204" pitchFamily="34" charset="0"/>
              <a:buChar char="•"/>
            </a:pPr>
            <a:r>
              <a:rPr lang="en-CA" sz="3000" dirty="0"/>
              <a:t>Ontario Health will work with and support other provincial partners, including the Ministry of Health, to bridge system-level gaps and support the implementation of quality standards</a:t>
            </a:r>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Implementation tools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CA" dirty="0"/>
              <a:t>The </a:t>
            </a:r>
            <a:r>
              <a:rPr lang="en-CA" b="1" dirty="0"/>
              <a:t>Getting Started Guide</a:t>
            </a:r>
            <a:r>
              <a:rPr lang="en-CA" dirty="0"/>
              <a:t>:</a:t>
            </a:r>
          </a:p>
          <a:p>
            <a:pPr marL="342900" indent="-342900">
              <a:buFont typeface="Arial" panose="020B0604020202020204" pitchFamily="34" charset="0"/>
              <a:buChar char="•"/>
            </a:pPr>
            <a:r>
              <a:rPr lang="en-CA" dirty="0"/>
              <a:t>Outlines the process for using the quality standard as a resource to deliver </a:t>
            </a:r>
            <a:br>
              <a:rPr lang="en-CA" dirty="0"/>
            </a:br>
            <a:r>
              <a:rPr lang="en-CA" dirty="0"/>
              <a:t>high-quality care</a:t>
            </a:r>
          </a:p>
          <a:p>
            <a:pPr marL="342900" indent="-342900">
              <a:buFont typeface="Arial" panose="020B0604020202020204" pitchFamily="34" charset="0"/>
              <a:buChar char="•"/>
            </a:pPr>
            <a:r>
              <a:rPr lang="en-CA" dirty="0"/>
              <a:t>Contains evidence-based approaches, as well as useful tools and templates for implementing change ideas at the practice level</a:t>
            </a:r>
          </a:p>
        </p:txBody>
      </p:sp>
      <p:pic>
        <p:nvPicPr>
          <p:cNvPr id="6" name="Picture Placeholder 5" descr="Cover of the Getting Started Guid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rotWithShape="1">
          <a:blip r:embed="rId3"/>
          <a:srcRect l="136" r="54"/>
          <a:stretch/>
        </p:blipFill>
        <p:spPr>
          <a:xfrm>
            <a:off x="5867399" y="1391508"/>
            <a:ext cx="5753101" cy="431482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Quorum</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pPr>
              <a:spcAft>
                <a:spcPts val="3600"/>
              </a:spcAft>
            </a:pPr>
            <a:r>
              <a:rPr lang="en-CA" b="1" dirty="0">
                <a:hlinkClick r:id="rId3" tooltip="Link to Quorum."/>
              </a:rPr>
              <a:t>Quorum</a:t>
            </a:r>
            <a:r>
              <a:rPr lang="en-CA" dirty="0"/>
              <a:t> is an online community dedicated to improving the quality of health care in Ontario. </a:t>
            </a:r>
          </a:p>
          <a:p>
            <a:r>
              <a:rPr lang="en-CA" dirty="0"/>
              <a:t>The </a:t>
            </a:r>
            <a:r>
              <a:rPr lang="en-CA" dirty="0">
                <a:hlinkClick r:id="rId4" tooltip="Link to implementation tools on Quorum."/>
              </a:rPr>
              <a:t>Quality Standards Adoption Series </a:t>
            </a:r>
            <a:r>
              <a:rPr lang="en-CA" dirty="0"/>
              <a:t>highlights efforts in the field to implement changes and close gaps in care related to quality standard topics.</a:t>
            </a:r>
          </a:p>
        </p:txBody>
      </p:sp>
      <p:pic>
        <p:nvPicPr>
          <p:cNvPr id="4" name="Picture Placeholder 3" descr="A laptop displaying the Quorum website.">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5"/>
          <a:srcRect l="374" r="3"/>
          <a:stretch/>
        </p:blipFill>
        <p:spPr>
          <a:xfrm>
            <a:off x="6324603" y="1650673"/>
            <a:ext cx="5433556" cy="3556654"/>
          </a:xfrm>
        </p:spPr>
      </p:pic>
    </p:spTree>
    <p:extLst>
      <p:ext uri="{BB962C8B-B14F-4D97-AF65-F5344CB8AC3E}">
        <p14:creationId xmlns:p14="http://schemas.microsoft.com/office/powerpoint/2010/main" val="24996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Measurement guide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CA" sz="2400" dirty="0"/>
              <a:t>The </a:t>
            </a:r>
            <a:r>
              <a:rPr lang="en-CA" sz="2400" b="1" dirty="0"/>
              <a:t>measurement guide </a:t>
            </a:r>
            <a:r>
              <a:rPr lang="en-CA" sz="2400" dirty="0"/>
              <a:t>describes:</a:t>
            </a:r>
          </a:p>
          <a:p>
            <a:pPr marL="342900" indent="-342900">
              <a:buFont typeface="Arial" panose="020B0604020202020204" pitchFamily="34" charset="0"/>
              <a:buChar char="•"/>
            </a:pPr>
            <a:r>
              <a:rPr lang="en-CA" sz="2400" dirty="0"/>
              <a:t>The measurement principles behind the quality indicators included in quality standards</a:t>
            </a:r>
          </a:p>
          <a:p>
            <a:pPr marL="342900" indent="-342900">
              <a:buFont typeface="Arial" panose="020B0604020202020204" pitchFamily="34" charset="0"/>
              <a:buChar char="•"/>
            </a:pPr>
            <a:r>
              <a:rPr lang="en-CA" sz="2400" dirty="0"/>
              <a:t>The types of indicators included in quality standards</a:t>
            </a:r>
          </a:p>
          <a:p>
            <a:pPr marL="342900" indent="-342900">
              <a:buFont typeface="Arial" panose="020B0604020202020204" pitchFamily="34" charset="0"/>
              <a:buChar char="•"/>
            </a:pPr>
            <a:r>
              <a:rPr lang="en-CA" sz="2400" dirty="0"/>
              <a:t>How local and provincial data are collected and measured </a:t>
            </a:r>
          </a:p>
        </p:txBody>
      </p:sp>
      <p:pic>
        <p:nvPicPr>
          <p:cNvPr id="9" name="Picture Placeholder 8" descr="Cover of the measurement guid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2"/>
          <a:srcRect l="826" r="826"/>
          <a:stretch/>
        </p:blipFill>
        <p:spPr>
          <a:xfrm>
            <a:off x="7505701" y="1262385"/>
            <a:ext cx="3296099" cy="434044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Technical specifications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vert="horz" lIns="0" tIns="0" rIns="0" bIns="0" rtlCol="0" anchor="t">
            <a:noAutofit/>
          </a:bodyPr>
          <a:lstStyle/>
          <a:p>
            <a:r>
              <a:rPr lang="en-CA" dirty="0"/>
              <a:t>The </a:t>
            </a:r>
            <a:r>
              <a:rPr lang="en-CA" b="1" dirty="0"/>
              <a:t>technical specifications </a:t>
            </a:r>
            <a:r>
              <a:rPr lang="en-CA" dirty="0"/>
              <a:t>report outlines 2 types of measurement:</a:t>
            </a:r>
            <a:endParaRPr lang="en-CA" dirty="0">
              <a:cs typeface="Calibri"/>
            </a:endParaRPr>
          </a:p>
          <a:p>
            <a:pPr marL="342900" indent="-342900">
              <a:buFont typeface="Arial" panose="020B0604020202020204" pitchFamily="34" charset="0"/>
              <a:buChar char="•"/>
            </a:pPr>
            <a:r>
              <a:rPr lang="en-CA" b="1" dirty="0"/>
              <a:t>Provincial measurement: </a:t>
            </a:r>
            <a:r>
              <a:rPr lang="en-CA" dirty="0"/>
              <a:t>how we can monitor the progress being made to improve care at the provincial level </a:t>
            </a:r>
          </a:p>
          <a:p>
            <a:pPr marL="342900" indent="-342900">
              <a:buFont typeface="Arial" panose="020B0604020202020204" pitchFamily="34" charset="0"/>
              <a:buChar char="•"/>
            </a:pPr>
            <a:r>
              <a:rPr lang="en-CA" b="1" dirty="0"/>
              <a:t>Local measurement: </a:t>
            </a:r>
            <a:r>
              <a:rPr lang="en-CA" dirty="0"/>
              <a:t>what you can do to assess the quality of care that you </a:t>
            </a:r>
            <a:br>
              <a:rPr lang="en-CA" dirty="0"/>
            </a:br>
            <a:r>
              <a:rPr lang="en-CA" dirty="0"/>
              <a:t>provide locally</a:t>
            </a:r>
          </a:p>
        </p:txBody>
      </p:sp>
      <p:pic>
        <p:nvPicPr>
          <p:cNvPr id="3" name="Picture Placeholder 2" descr="Cover of the technical specifications.">
            <a:extLst>
              <a:ext uri="{FF2B5EF4-FFF2-40B4-BE49-F238E27FC236}">
                <a16:creationId xmlns:a16="http://schemas.microsoft.com/office/drawing/2014/main" id="{79623E08-0CF6-E93E-6483-4A6692BA1D23}"/>
              </a:ext>
            </a:extLst>
          </p:cNvPr>
          <p:cNvPicPr>
            <a:picLocks noGrp="1" noChangeAspect="1"/>
          </p:cNvPicPr>
          <p:nvPr>
            <p:ph type="pic" sz="quarter" idx="11"/>
          </p:nvPr>
        </p:nvPicPr>
        <p:blipFill>
          <a:blip r:embed="rId2"/>
          <a:srcRect t="13281" b="13281"/>
          <a:stretch>
            <a:fillRect/>
          </a:stretch>
        </p:blipFill>
        <p:spPr>
          <a:xfrm>
            <a:off x="6729338" y="1417820"/>
            <a:ext cx="4468315" cy="423814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87000"/>
              </a:lnSpc>
              <a:spcBef>
                <a:spcPts val="0"/>
              </a:spcBef>
              <a:buClr>
                <a:schemeClr val="tx2"/>
              </a:buClr>
              <a:defRPr/>
            </a:pPr>
            <a:r>
              <a:rPr kumimoji="0" lang="en-CA" sz="7600" b="0" i="0" u="none" strike="noStrike" kern="1200" cap="none" spc="0" normalizeH="0" baseline="0" noProof="0" dirty="0">
                <a:ln>
                  <a:noFill/>
                </a:ln>
                <a:solidFill>
                  <a:schemeClr val="bg1"/>
                </a:solidFill>
                <a:effectLst/>
                <a:uLnTx/>
                <a:uFillTx/>
                <a:latin typeface="+mn-lt"/>
                <a:ea typeface="+mn-ea"/>
                <a:cs typeface="+mn-cs"/>
              </a:rPr>
              <a:t>Why do we need a quality standard for </a:t>
            </a:r>
            <a:r>
              <a:rPr lang="en-CA" sz="7600" b="0" dirty="0">
                <a:solidFill>
                  <a:schemeClr val="bg1"/>
                </a:solidFill>
                <a:latin typeface="+mn-lt"/>
                <a:ea typeface="+mn-ea"/>
                <a:cs typeface="+mn-cs"/>
              </a:rPr>
              <a:t>acute low</a:t>
            </a:r>
            <a:r>
              <a:rPr kumimoji="0" lang="en-CA" sz="7600" b="0" i="0" u="none" strike="noStrike" kern="1200" cap="none" spc="0" normalizeH="0" baseline="0" noProof="0" dirty="0">
                <a:ln>
                  <a:noFill/>
                </a:ln>
                <a:solidFill>
                  <a:schemeClr val="bg1"/>
                </a:solidFill>
                <a:effectLst/>
                <a:uLnTx/>
                <a:uFillTx/>
                <a:latin typeface="+mn-lt"/>
                <a:ea typeface="+mn-ea"/>
                <a:cs typeface="+mn-cs"/>
              </a:rPr>
              <a:t> back pain?</a:t>
            </a:r>
          </a:p>
        </p:txBody>
      </p:sp>
    </p:spTree>
    <p:extLst>
      <p:ext uri="{BB962C8B-B14F-4D97-AF65-F5344CB8AC3E}">
        <p14:creationId xmlns:p14="http://schemas.microsoft.com/office/powerpoint/2010/main" val="3450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B1BB79-E362-DD78-EC43-670328B99E04}"/>
              </a:ext>
              <a:ext uri="{C183D7F6-B498-43B3-948B-1728B52AA6E4}">
                <adec:decorative xmlns:adec="http://schemas.microsoft.com/office/drawing/2017/decorative" val="1"/>
              </a:ext>
            </a:extLst>
          </p:cNvPr>
          <p:cNvGrpSpPr/>
          <p:nvPr/>
        </p:nvGrpSpPr>
        <p:grpSpPr>
          <a:xfrm>
            <a:off x="956285" y="769502"/>
            <a:ext cx="4675442" cy="3890742"/>
            <a:chOff x="1420558" y="1074302"/>
            <a:chExt cx="4675442" cy="3890742"/>
          </a:xfrm>
        </p:grpSpPr>
        <p:pic>
          <p:nvPicPr>
            <p:cNvPr id="8" name="Graphic 7">
              <a:extLst>
                <a:ext uri="{FF2B5EF4-FFF2-40B4-BE49-F238E27FC236}">
                  <a16:creationId xmlns:a16="http://schemas.microsoft.com/office/drawing/2014/main" id="{451F1F98-75C4-C693-5A6A-98B9C2087D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17629" y="1195872"/>
              <a:ext cx="1143772" cy="1143772"/>
            </a:xfrm>
            <a:prstGeom prst="rect">
              <a:avLst/>
            </a:prstGeom>
          </p:spPr>
        </p:pic>
        <p:pic>
          <p:nvPicPr>
            <p:cNvPr id="10" name="Graphic 9">
              <a:extLst>
                <a:ext uri="{FF2B5EF4-FFF2-40B4-BE49-F238E27FC236}">
                  <a16:creationId xmlns:a16="http://schemas.microsoft.com/office/drawing/2014/main" id="{1DB649D3-F72C-B06E-BB15-8D0A70DCCC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54516" y="3778901"/>
              <a:ext cx="1143772" cy="1143772"/>
            </a:xfrm>
            <a:prstGeom prst="rect">
              <a:avLst/>
            </a:prstGeom>
          </p:spPr>
        </p:pic>
        <p:pic>
          <p:nvPicPr>
            <p:cNvPr id="11" name="Graphic 10">
              <a:extLst>
                <a:ext uri="{FF2B5EF4-FFF2-40B4-BE49-F238E27FC236}">
                  <a16:creationId xmlns:a16="http://schemas.microsoft.com/office/drawing/2014/main" id="{F052E890-A53C-67FE-B0CA-233230D65D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51130" y="2660593"/>
              <a:ext cx="981083" cy="981083"/>
            </a:xfrm>
            <a:prstGeom prst="rect">
              <a:avLst/>
            </a:prstGeom>
          </p:spPr>
        </p:pic>
        <p:pic>
          <p:nvPicPr>
            <p:cNvPr id="12" name="Graphic 11">
              <a:extLst>
                <a:ext uri="{FF2B5EF4-FFF2-40B4-BE49-F238E27FC236}">
                  <a16:creationId xmlns:a16="http://schemas.microsoft.com/office/drawing/2014/main" id="{D2622837-8D3A-492D-B30E-A1DF713446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13480" y="3911436"/>
              <a:ext cx="1053608" cy="1053608"/>
            </a:xfrm>
            <a:prstGeom prst="rect">
              <a:avLst/>
            </a:prstGeom>
          </p:spPr>
        </p:pic>
        <p:pic>
          <p:nvPicPr>
            <p:cNvPr id="13" name="Graphic 12">
              <a:extLst>
                <a:ext uri="{FF2B5EF4-FFF2-40B4-BE49-F238E27FC236}">
                  <a16:creationId xmlns:a16="http://schemas.microsoft.com/office/drawing/2014/main" id="{315D791A-D51C-ECB5-0D74-C7FB1A3AF88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92760" y="2428544"/>
              <a:ext cx="1348655" cy="1348655"/>
            </a:xfrm>
            <a:prstGeom prst="rect">
              <a:avLst/>
            </a:prstGeom>
          </p:spPr>
        </p:pic>
        <p:pic>
          <p:nvPicPr>
            <p:cNvPr id="14" name="Graphic 13">
              <a:extLst>
                <a:ext uri="{FF2B5EF4-FFF2-40B4-BE49-F238E27FC236}">
                  <a16:creationId xmlns:a16="http://schemas.microsoft.com/office/drawing/2014/main" id="{41131D1C-3B80-1FAB-869E-922C1720BAA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87876" y="1074302"/>
              <a:ext cx="1455713" cy="1455713"/>
            </a:xfrm>
            <a:prstGeom prst="rect">
              <a:avLst/>
            </a:prstGeom>
          </p:spPr>
        </p:pic>
        <p:pic>
          <p:nvPicPr>
            <p:cNvPr id="15" name="Graphic 14">
              <a:extLst>
                <a:ext uri="{FF2B5EF4-FFF2-40B4-BE49-F238E27FC236}">
                  <a16:creationId xmlns:a16="http://schemas.microsoft.com/office/drawing/2014/main" id="{03F01064-A919-4086-07F0-5AF8296000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0558" y="2633427"/>
              <a:ext cx="981083" cy="981083"/>
            </a:xfrm>
            <a:prstGeom prst="rect">
              <a:avLst/>
            </a:prstGeom>
          </p:spPr>
        </p:pic>
        <p:pic>
          <p:nvPicPr>
            <p:cNvPr id="16" name="Graphic 15">
              <a:extLst>
                <a:ext uri="{FF2B5EF4-FFF2-40B4-BE49-F238E27FC236}">
                  <a16:creationId xmlns:a16="http://schemas.microsoft.com/office/drawing/2014/main" id="{DC7BB6E2-8AA4-FC6E-1A73-1701D14AD5D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40287" y="2375014"/>
              <a:ext cx="1455713" cy="1455713"/>
            </a:xfrm>
            <a:prstGeom prst="rect">
              <a:avLst/>
            </a:prstGeom>
          </p:spPr>
        </p:pic>
        <p:pic>
          <p:nvPicPr>
            <p:cNvPr id="17" name="Graphic 16">
              <a:extLst>
                <a:ext uri="{FF2B5EF4-FFF2-40B4-BE49-F238E27FC236}">
                  <a16:creationId xmlns:a16="http://schemas.microsoft.com/office/drawing/2014/main" id="{3C4EAC6D-1381-AC9C-6932-3DAB325E854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86492" y="1087112"/>
              <a:ext cx="1285670" cy="1285670"/>
            </a:xfrm>
            <a:prstGeom prst="rect">
              <a:avLst/>
            </a:prstGeom>
          </p:spPr>
        </p:pic>
      </p:grpSp>
      <p:sp>
        <p:nvSpPr>
          <p:cNvPr id="2" name="Title 1">
            <a:extLst>
              <a:ext uri="{FF2B5EF4-FFF2-40B4-BE49-F238E27FC236}">
                <a16:creationId xmlns:a16="http://schemas.microsoft.com/office/drawing/2014/main" id="{8E261FA6-45D8-A04F-BE93-36044394CEBC}"/>
              </a:ext>
            </a:extLst>
          </p:cNvPr>
          <p:cNvSpPr txBox="1">
            <a:spLocks noGrp="1"/>
          </p:cNvSpPr>
          <p:nvPr>
            <p:ph type="title" idx="4294967295"/>
          </p:nvPr>
        </p:nvSpPr>
        <p:spPr>
          <a:xfrm>
            <a:off x="7334123" y="2175059"/>
            <a:ext cx="3763891" cy="17235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effectLst/>
                <a:uLnTx/>
                <a:uFillTx/>
                <a:latin typeface="+mn-lt"/>
                <a:ea typeface="MS PGothic"/>
                <a:cs typeface="Calibri"/>
              </a:rPr>
              <a:t>Over </a:t>
            </a:r>
            <a:r>
              <a:rPr lang="en-CA" sz="2400" dirty="0">
                <a:latin typeface="+mn-lt"/>
                <a:ea typeface="MS PGothic"/>
                <a:cs typeface="Calibri"/>
              </a:rPr>
              <a:t>7</a:t>
            </a:r>
            <a:r>
              <a:rPr kumimoji="0" lang="en-CA" sz="2400" b="1" i="0" u="none" strike="noStrike" kern="1200" cap="none" spc="0" normalizeH="0" baseline="0" noProof="0" dirty="0">
                <a:ln>
                  <a:noFill/>
                </a:ln>
                <a:effectLst/>
                <a:uLnTx/>
                <a:uFillTx/>
                <a:latin typeface="+mn-lt"/>
                <a:ea typeface="MS PGothic"/>
                <a:cs typeface="Calibri"/>
              </a:rPr>
              <a:t> in 10 </a:t>
            </a:r>
            <a:r>
              <a:rPr kumimoji="0" lang="en-CA" sz="2400" b="0" i="0" u="none" strike="noStrike" kern="1200" cap="none" spc="0" normalizeH="0" baseline="0" noProof="0" dirty="0">
                <a:ln>
                  <a:noFill/>
                </a:ln>
                <a:effectLst/>
                <a:uLnTx/>
                <a:uFillTx/>
                <a:latin typeface="+mn-lt"/>
                <a:ea typeface="MS PGothic"/>
                <a:cs typeface="Calibri"/>
              </a:rPr>
              <a:t>people experience acute low back pain at least once in their lifetime.</a:t>
            </a:r>
            <a:br>
              <a:rPr lang="en-CA" sz="2400" b="0" i="0" u="none" strike="noStrike" kern="1200" cap="none" spc="0" normalizeH="0" baseline="0" noProof="0" dirty="0">
                <a:ln>
                  <a:noFill/>
                </a:ln>
                <a:effectLst/>
                <a:uLnTx/>
                <a:uFillTx/>
                <a:latin typeface="+mn-lt"/>
                <a:ea typeface="MS PGothic"/>
                <a:cs typeface="Calibri"/>
              </a:rPr>
            </a:br>
            <a:endParaRPr kumimoji="0" lang="en-CA" sz="2400" b="0" i="0" u="none" strike="noStrike" kern="1200" cap="none" spc="0" normalizeH="0" baseline="10000" noProof="0" dirty="0">
              <a:ln>
                <a:noFill/>
              </a:ln>
              <a:solidFill>
                <a:schemeClr val="tx1"/>
              </a:solidFill>
              <a:effectLst/>
              <a:uLnTx/>
              <a:uFillTx/>
              <a:latin typeface="+mn-lt"/>
              <a:ea typeface="MS PGothic"/>
              <a:cs typeface="Calibri"/>
            </a:endParaRPr>
          </a:p>
        </p:txBody>
      </p:sp>
      <p:sp>
        <p:nvSpPr>
          <p:cNvPr id="3" name="Text Placeholder 2">
            <a:extLst>
              <a:ext uri="{FF2B5EF4-FFF2-40B4-BE49-F238E27FC236}">
                <a16:creationId xmlns:a16="http://schemas.microsoft.com/office/drawing/2014/main" id="{5731D45F-9AEB-19D1-6794-9997A480690F}"/>
              </a:ext>
            </a:extLst>
          </p:cNvPr>
          <p:cNvSpPr txBox="1">
            <a:spLocks/>
          </p:cNvSpPr>
          <p:nvPr/>
        </p:nvSpPr>
        <p:spPr>
          <a:xfrm>
            <a:off x="303268" y="5388531"/>
            <a:ext cx="10932319" cy="1477328"/>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CA" b="0" dirty="0">
                <a:latin typeface="+mn-lt"/>
                <a:cs typeface="Calibri" panose="020F0502020204030204" pitchFamily="34" charset="0"/>
              </a:rPr>
              <a:t>Notes: people is defined as those </a:t>
            </a:r>
            <a:r>
              <a:rPr lang="en-CA" b="0" dirty="0">
                <a:latin typeface="+mn-lt"/>
              </a:rPr>
              <a:t>between the ages of 18 and 72.</a:t>
            </a:r>
            <a:endParaRPr lang="en-CA" b="0" dirty="0">
              <a:latin typeface="+mn-lt"/>
              <a:cs typeface="Calibri" panose="020F0502020204030204" pitchFamily="34" charset="0"/>
            </a:endParaRPr>
          </a:p>
          <a:p>
            <a:pPr>
              <a:spcAft>
                <a:spcPts val="0"/>
              </a:spcAft>
            </a:pPr>
            <a:r>
              <a:rPr lang="en-CA" b="0" dirty="0">
                <a:latin typeface="+mn-lt"/>
                <a:cs typeface="Calibri" panose="020F0502020204030204" pitchFamily="34" charset="0"/>
              </a:rPr>
              <a:t>Sources:</a:t>
            </a:r>
          </a:p>
          <a:p>
            <a:pPr>
              <a:spcAft>
                <a:spcPts val="0"/>
              </a:spcAft>
            </a:pPr>
            <a:r>
              <a:rPr lang="en-CA" sz="1200" b="0" u="none" dirty="0">
                <a:latin typeface="+mn-lt"/>
              </a:rPr>
              <a:t>National Institute for Health and Care Excellence. Low back pain and sciatica in over 16s: assessment and management [Internet]. London (UK): The Institute; 2016 [cited 2017 Oct]. Available from: </a:t>
            </a:r>
            <a:r>
              <a:rPr lang="en-CA" sz="1200" b="0" u="none" dirty="0">
                <a:latin typeface="+mn-lt"/>
                <a:hlinkClick r:id="rId17"/>
              </a:rPr>
              <a:t>https://www.nice.org.uk/guidance/ng59</a:t>
            </a:r>
            <a:endParaRPr lang="en-CA" sz="1200" b="0" u="none" dirty="0">
              <a:latin typeface="+mn-lt"/>
            </a:endParaRPr>
          </a:p>
          <a:p>
            <a:pPr>
              <a:spcAft>
                <a:spcPts val="0"/>
              </a:spcAft>
            </a:pPr>
            <a:r>
              <a:rPr lang="en-CA" sz="1200" b="0" u="none" dirty="0">
                <a:latin typeface="+mn-lt"/>
              </a:rPr>
              <a:t>Bone and Joint Canada. Low back pain. Toronto (ON): 2014 [cited 2018 Dec]. Available from </a:t>
            </a:r>
            <a:r>
              <a:rPr lang="en-CA" sz="1200" b="0" u="none" dirty="0">
                <a:solidFill>
                  <a:srgbClr val="037EAE"/>
                </a:solidFill>
                <a:latin typeface="+mn-lt"/>
                <a:hlinkClick r:id="rId18">
                  <a:extLst>
                    <a:ext uri="{A12FA001-AC4F-418D-AE19-62706E023703}">
                      <ahyp:hlinkClr xmlns:ahyp="http://schemas.microsoft.com/office/drawing/2018/hyperlinkcolor" val="tx"/>
                    </a:ext>
                  </a:extLst>
                </a:hlinkClick>
              </a:rPr>
              <a:t>http://boneandjointcanada.com/low-back-pain</a:t>
            </a:r>
            <a:endParaRPr lang="en-CA" b="0" dirty="0">
              <a:highlight>
                <a:srgbClr val="FFFF00"/>
              </a:highlight>
              <a:latin typeface="+mn-lt"/>
              <a:cs typeface="Calibri" panose="020F0502020204030204" pitchFamily="34" charset="0"/>
            </a:endParaRPr>
          </a:p>
          <a:p>
            <a:pPr>
              <a:spcAft>
                <a:spcPts val="0"/>
              </a:spcAft>
            </a:pPr>
            <a:r>
              <a:rPr lang="en-CA" sz="1200" b="0" u="none" dirty="0">
                <a:latin typeface="+mn-lt"/>
              </a:rPr>
              <a:t>American Association of Neurological Surgeons. Low back pain. Toronto (ON): 2024 [cited 2025 May]. Available from: </a:t>
            </a:r>
            <a:br>
              <a:rPr lang="en-CA" sz="1200" b="0" u="none" dirty="0">
                <a:latin typeface="+mn-lt"/>
              </a:rPr>
            </a:br>
            <a:r>
              <a:rPr lang="en-CA" sz="1200" b="0" u="none" dirty="0">
                <a:latin typeface="+mn-lt"/>
                <a:hlinkClick r:id="rId19"/>
              </a:rPr>
              <a:t>https://www.aans.org/patients/conditions-treatments/low-back-pain/</a:t>
            </a:r>
            <a:endParaRPr lang="en-CA" sz="1200" b="0" u="none" dirty="0">
              <a:latin typeface="+mn-lt"/>
            </a:endParaRPr>
          </a:p>
          <a:p>
            <a:pPr>
              <a:spcAft>
                <a:spcPts val="600"/>
              </a:spcAft>
            </a:pPr>
            <a:endParaRPr lang="en-CA" b="0" u="none" dirty="0">
              <a:highlight>
                <a:srgbClr val="FFFF00"/>
              </a:highlight>
              <a:latin typeface="Calibri" panose="020F0502020204030204" pitchFamily="34" charset="0"/>
              <a:cs typeface="Calibri" panose="020F0502020204030204" pitchFamily="34" charset="0"/>
            </a:endParaRPr>
          </a:p>
        </p:txBody>
      </p:sp>
      <p:pic>
        <p:nvPicPr>
          <p:cNvPr id="6" name="Graphic 5">
            <a:extLst>
              <a:ext uri="{FF2B5EF4-FFF2-40B4-BE49-F238E27FC236}">
                <a16:creationId xmlns:a16="http://schemas.microsoft.com/office/drawing/2014/main" id="{F200E67A-1A61-7003-A6F6-6D2DAB950080}"/>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95387" y="3304844"/>
            <a:ext cx="1415330" cy="1462955"/>
          </a:xfrm>
          <a:prstGeom prst="rect">
            <a:avLst/>
          </a:prstGeom>
        </p:spPr>
      </p:pic>
    </p:spTree>
    <p:extLst>
      <p:ext uri="{BB962C8B-B14F-4D97-AF65-F5344CB8AC3E}">
        <p14:creationId xmlns:p14="http://schemas.microsoft.com/office/powerpoint/2010/main" val="3077745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8FC84-9FC1-CCB1-F386-693D482D8D5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60D2218-5A4D-8A06-5C94-F8E93696125D}"/>
              </a:ext>
            </a:extLst>
          </p:cNvPr>
          <p:cNvSpPr>
            <a:spLocks noGrp="1"/>
          </p:cNvSpPr>
          <p:nvPr>
            <p:ph type="title"/>
          </p:nvPr>
        </p:nvSpPr>
        <p:spPr>
          <a:xfrm>
            <a:off x="533400" y="360504"/>
            <a:ext cx="11087100" cy="697541"/>
          </a:xfrm>
        </p:spPr>
        <p:txBody>
          <a:bodyPr/>
          <a:lstStyle/>
          <a:p>
            <a:r>
              <a:rPr lang="en-CA" sz="2400" dirty="0"/>
              <a:t>The percentage of people who presented to a physician or the ED for a first episode </a:t>
            </a:r>
            <a:br>
              <a:rPr lang="en-CA" sz="2400" dirty="0"/>
            </a:br>
            <a:r>
              <a:rPr lang="en-CA" sz="2400" dirty="0"/>
              <a:t>of acute low back pain varies across OH Regions</a:t>
            </a:r>
            <a:endParaRPr lang="en-CA" sz="2600" dirty="0"/>
          </a:p>
        </p:txBody>
      </p:sp>
      <p:sp>
        <p:nvSpPr>
          <p:cNvPr id="15" name="TextBox 14">
            <a:extLst>
              <a:ext uri="{FF2B5EF4-FFF2-40B4-BE49-F238E27FC236}">
                <a16:creationId xmlns:a16="http://schemas.microsoft.com/office/drawing/2014/main" id="{97546C39-79FE-F61F-ED87-A2D2654C575E}"/>
              </a:ext>
            </a:extLst>
          </p:cNvPr>
          <p:cNvSpPr txBox="1"/>
          <p:nvPr/>
        </p:nvSpPr>
        <p:spPr>
          <a:xfrm>
            <a:off x="442270" y="1388671"/>
            <a:ext cx="11178230" cy="646331"/>
          </a:xfrm>
          <a:prstGeom prst="rect">
            <a:avLst/>
          </a:prstGeom>
          <a:noFill/>
        </p:spPr>
        <p:txBody>
          <a:bodyPr wrap="square">
            <a:spAutoFit/>
          </a:bodyPr>
          <a:lstStyle/>
          <a:p>
            <a:r>
              <a:rPr lang="en-CA" dirty="0"/>
              <a:t>In FY 2024/25, t</a:t>
            </a:r>
            <a:r>
              <a:rPr lang="en-US" dirty="0"/>
              <a:t>he Central and West OH Regions had the highest occurrence of people who seek physician or ED care for a first episode of acute low back pain. This has been consistent from FY 2019/20 to FY 2024/25*</a:t>
            </a:r>
            <a:r>
              <a:rPr lang="en-CA" dirty="0"/>
              <a:t>.</a:t>
            </a:r>
          </a:p>
        </p:txBody>
      </p:sp>
      <p:graphicFrame>
        <p:nvGraphicFramePr>
          <p:cNvPr id="6" name="Chart 5" descr="Percentage of people who seek physician or ED care for a first episode of acute low back pain in Ontario by Ontario Health Region, FY 2019/20 to FY 2024/25">
            <a:extLst>
              <a:ext uri="{FF2B5EF4-FFF2-40B4-BE49-F238E27FC236}">
                <a16:creationId xmlns:a16="http://schemas.microsoft.com/office/drawing/2014/main" id="{74B7B700-C686-2827-7267-1F1388F7A2C1}"/>
              </a:ext>
            </a:extLst>
          </p:cNvPr>
          <p:cNvGraphicFramePr/>
          <p:nvPr>
            <p:extLst>
              <p:ext uri="{D42A27DB-BD31-4B8C-83A1-F6EECF244321}">
                <p14:modId xmlns:p14="http://schemas.microsoft.com/office/powerpoint/2010/main" val="485258158"/>
              </p:ext>
            </p:extLst>
          </p:nvPr>
        </p:nvGraphicFramePr>
        <p:xfrm>
          <a:off x="290820" y="2025406"/>
          <a:ext cx="6005696" cy="407200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D8056763-C937-ABB1-D351-C31A7C33A17C}"/>
              </a:ext>
            </a:extLst>
          </p:cNvPr>
          <p:cNvSpPr txBox="1"/>
          <p:nvPr/>
        </p:nvSpPr>
        <p:spPr>
          <a:xfrm>
            <a:off x="6368321" y="2167140"/>
            <a:ext cx="5496836" cy="445239"/>
          </a:xfrm>
          <a:prstGeom prst="rect">
            <a:avLst/>
          </a:prstGeom>
          <a:noFill/>
        </p:spPr>
        <p:txBody>
          <a:bodyPr wrap="square" lIns="0" tIns="0" rIns="0" bIns="0" rtlCol="0" anchor="t" anchorCtr="0">
            <a:noAutofit/>
          </a:bodyPr>
          <a:lstStyle/>
          <a:p>
            <a:pPr>
              <a:defRPr sz="1400" b="0" i="0" u="none" strike="noStrike" kern="1200" spc="0" baseline="0">
                <a:solidFill>
                  <a:srgbClr val="000000"/>
                </a:solidFill>
                <a:latin typeface="+mn-lt"/>
                <a:ea typeface="+mn-ea"/>
                <a:cs typeface="+mn-cs"/>
              </a:defRPr>
            </a:pPr>
            <a:r>
              <a:rPr lang="en-CA" sz="1400" dirty="0"/>
              <a:t>Percentage of people who seek physician or ED care for a first episode of acute low back pain in Ontario by Ontario Health Region, FY 2024/25*</a:t>
            </a:r>
            <a:endParaRPr lang="en-US" sz="1400" dirty="0"/>
          </a:p>
        </p:txBody>
      </p:sp>
      <p:pic>
        <p:nvPicPr>
          <p:cNvPr id="2" name="Picture 1" descr="Map of Ontario showing percentages of people who seek physician or ED care in OH regions.">
            <a:extLst>
              <a:ext uri="{FF2B5EF4-FFF2-40B4-BE49-F238E27FC236}">
                <a16:creationId xmlns:a16="http://schemas.microsoft.com/office/drawing/2014/main" id="{2ACFAF78-E9F0-9B55-2624-5FFE97CDC904}"/>
              </a:ext>
            </a:extLst>
          </p:cNvPr>
          <p:cNvPicPr>
            <a:picLocks noChangeAspect="1"/>
          </p:cNvPicPr>
          <p:nvPr/>
        </p:nvPicPr>
        <p:blipFill>
          <a:blip r:embed="rId4"/>
          <a:stretch>
            <a:fillRect/>
          </a:stretch>
        </p:blipFill>
        <p:spPr>
          <a:xfrm>
            <a:off x="7366384" y="2664485"/>
            <a:ext cx="3774226" cy="3585516"/>
          </a:xfrm>
          <a:prstGeom prst="rect">
            <a:avLst/>
          </a:prstGeom>
        </p:spPr>
      </p:pic>
      <p:pic>
        <p:nvPicPr>
          <p:cNvPr id="9" name="Picture 8">
            <a:extLst>
              <a:ext uri="{FF2B5EF4-FFF2-40B4-BE49-F238E27FC236}">
                <a16:creationId xmlns:a16="http://schemas.microsoft.com/office/drawing/2014/main" id="{1BB5E829-808A-1E67-11E6-0CF28C2C10F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728397" y="4250133"/>
            <a:ext cx="544263" cy="544263"/>
          </a:xfrm>
          <a:prstGeom prst="rect">
            <a:avLst/>
          </a:prstGeom>
        </p:spPr>
      </p:pic>
      <p:pic>
        <p:nvPicPr>
          <p:cNvPr id="12" name="Picture 11">
            <a:extLst>
              <a:ext uri="{FF2B5EF4-FFF2-40B4-BE49-F238E27FC236}">
                <a16:creationId xmlns:a16="http://schemas.microsoft.com/office/drawing/2014/main" id="{5F34656F-96A7-862B-5C18-0D6CF36E768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552064" y="3213100"/>
            <a:ext cx="539750" cy="539750"/>
          </a:xfrm>
          <a:prstGeom prst="rect">
            <a:avLst/>
          </a:prstGeom>
        </p:spPr>
      </p:pic>
      <p:pic>
        <p:nvPicPr>
          <p:cNvPr id="14" name="Picture 13">
            <a:extLst>
              <a:ext uri="{FF2B5EF4-FFF2-40B4-BE49-F238E27FC236}">
                <a16:creationId xmlns:a16="http://schemas.microsoft.com/office/drawing/2014/main" id="{9BABF039-5F09-42A5-9F49-48A4BC5EF35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541356" y="5264752"/>
            <a:ext cx="539750" cy="539750"/>
          </a:xfrm>
          <a:prstGeom prst="rect">
            <a:avLst/>
          </a:prstGeom>
        </p:spPr>
      </p:pic>
      <p:pic>
        <p:nvPicPr>
          <p:cNvPr id="16" name="Picture 15">
            <a:extLst>
              <a:ext uri="{FF2B5EF4-FFF2-40B4-BE49-F238E27FC236}">
                <a16:creationId xmlns:a16="http://schemas.microsoft.com/office/drawing/2014/main" id="{0BB951A2-952B-8E41-DA2A-5A2533362DA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822955" y="3084888"/>
            <a:ext cx="539750" cy="539750"/>
          </a:xfrm>
          <a:prstGeom prst="rect">
            <a:avLst/>
          </a:prstGeom>
        </p:spPr>
      </p:pic>
      <p:pic>
        <p:nvPicPr>
          <p:cNvPr id="18" name="Picture 17">
            <a:extLst>
              <a:ext uri="{FF2B5EF4-FFF2-40B4-BE49-F238E27FC236}">
                <a16:creationId xmlns:a16="http://schemas.microsoft.com/office/drawing/2014/main" id="{B48CE3E3-ABC2-68D7-8E05-631F86D402C3}"/>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8782779" y="4428764"/>
            <a:ext cx="539750" cy="539750"/>
          </a:xfrm>
          <a:prstGeom prst="rect">
            <a:avLst/>
          </a:prstGeom>
        </p:spPr>
      </p:pic>
      <p:pic>
        <p:nvPicPr>
          <p:cNvPr id="20" name="Picture 19">
            <a:extLst>
              <a:ext uri="{FF2B5EF4-FFF2-40B4-BE49-F238E27FC236}">
                <a16:creationId xmlns:a16="http://schemas.microsoft.com/office/drawing/2014/main" id="{3E251924-633D-A725-C5D2-DA112684C635}"/>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207018" y="5181248"/>
            <a:ext cx="539750" cy="539750"/>
          </a:xfrm>
          <a:prstGeom prst="rect">
            <a:avLst/>
          </a:prstGeom>
        </p:spPr>
      </p:pic>
      <p:sp>
        <p:nvSpPr>
          <p:cNvPr id="21" name="Text Placeholder 4">
            <a:extLst>
              <a:ext uri="{FF2B5EF4-FFF2-40B4-BE49-F238E27FC236}">
                <a16:creationId xmlns:a16="http://schemas.microsoft.com/office/drawing/2014/main" id="{F8C50571-BC04-7FE1-ABCC-32DC960F6E20}"/>
              </a:ext>
            </a:extLst>
          </p:cNvPr>
          <p:cNvSpPr>
            <a:spLocks noGrp="1"/>
          </p:cNvSpPr>
          <p:nvPr>
            <p:ph type="body" sz="quarter" idx="13"/>
          </p:nvPr>
        </p:nvSpPr>
        <p:spPr>
          <a:xfrm>
            <a:off x="6475167" y="3214717"/>
            <a:ext cx="984057" cy="630793"/>
          </a:xfrm>
        </p:spPr>
        <p:txBody>
          <a:bodyPr/>
          <a:lstStyle/>
          <a:p>
            <a:r>
              <a:rPr lang="en-CA" sz="2400" b="1" dirty="0"/>
              <a:t>1.6%</a:t>
            </a:r>
            <a:br>
              <a:rPr lang="en-CA" sz="2400" b="1" dirty="0"/>
            </a:br>
            <a:r>
              <a:rPr lang="en-CA" sz="1400" b="1" dirty="0"/>
              <a:t>North West</a:t>
            </a:r>
          </a:p>
        </p:txBody>
      </p:sp>
      <p:sp>
        <p:nvSpPr>
          <p:cNvPr id="22" name="Text Placeholder 4">
            <a:extLst>
              <a:ext uri="{FF2B5EF4-FFF2-40B4-BE49-F238E27FC236}">
                <a16:creationId xmlns:a16="http://schemas.microsoft.com/office/drawing/2014/main" id="{BA7EF390-F9EB-9340-FF8A-4B193ABC1D03}"/>
              </a:ext>
            </a:extLst>
          </p:cNvPr>
          <p:cNvSpPr txBox="1">
            <a:spLocks/>
          </p:cNvSpPr>
          <p:nvPr/>
        </p:nvSpPr>
        <p:spPr>
          <a:xfrm>
            <a:off x="9541356" y="3000545"/>
            <a:ext cx="984057" cy="63079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3.8%</a:t>
            </a:r>
            <a:br>
              <a:rPr lang="en-US" sz="2400" b="1" dirty="0"/>
            </a:br>
            <a:r>
              <a:rPr lang="en-US" sz="1400" b="1" dirty="0"/>
              <a:t>North East</a:t>
            </a:r>
          </a:p>
        </p:txBody>
      </p:sp>
      <p:sp>
        <p:nvSpPr>
          <p:cNvPr id="23" name="Text Placeholder 4">
            <a:extLst>
              <a:ext uri="{FF2B5EF4-FFF2-40B4-BE49-F238E27FC236}">
                <a16:creationId xmlns:a16="http://schemas.microsoft.com/office/drawing/2014/main" id="{19EEB2A3-9FE1-2017-C3A0-7E3D7D7DB134}"/>
              </a:ext>
            </a:extLst>
          </p:cNvPr>
          <p:cNvSpPr txBox="1">
            <a:spLocks/>
          </p:cNvSpPr>
          <p:nvPr/>
        </p:nvSpPr>
        <p:spPr>
          <a:xfrm>
            <a:off x="8051263" y="4879964"/>
            <a:ext cx="984057" cy="63079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28.6%</a:t>
            </a:r>
            <a:br>
              <a:rPr lang="en-US" sz="2400" b="1" dirty="0"/>
            </a:br>
            <a:r>
              <a:rPr lang="en-US" sz="1400" b="1" dirty="0"/>
              <a:t>Central</a:t>
            </a:r>
            <a:endParaRPr lang="en-US" sz="1400" dirty="0"/>
          </a:p>
        </p:txBody>
      </p:sp>
      <p:sp>
        <p:nvSpPr>
          <p:cNvPr id="24" name="Text Placeholder 4">
            <a:extLst>
              <a:ext uri="{FF2B5EF4-FFF2-40B4-BE49-F238E27FC236}">
                <a16:creationId xmlns:a16="http://schemas.microsoft.com/office/drawing/2014/main" id="{DEC51E7A-E3BA-3DEC-5667-A92180F7C570}"/>
              </a:ext>
            </a:extLst>
          </p:cNvPr>
          <p:cNvSpPr txBox="1">
            <a:spLocks/>
          </p:cNvSpPr>
          <p:nvPr/>
        </p:nvSpPr>
        <p:spPr>
          <a:xfrm>
            <a:off x="8712664" y="5495963"/>
            <a:ext cx="984057" cy="63079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28.1%</a:t>
            </a:r>
            <a:br>
              <a:rPr lang="en-US" sz="2400" b="1" dirty="0"/>
            </a:br>
            <a:r>
              <a:rPr lang="en-US" sz="1400" b="1" dirty="0"/>
              <a:t>West</a:t>
            </a:r>
            <a:endParaRPr lang="en-US" sz="1400" dirty="0"/>
          </a:p>
        </p:txBody>
      </p:sp>
      <p:sp>
        <p:nvSpPr>
          <p:cNvPr id="25" name="Text Placeholder 4">
            <a:extLst>
              <a:ext uri="{FF2B5EF4-FFF2-40B4-BE49-F238E27FC236}">
                <a16:creationId xmlns:a16="http://schemas.microsoft.com/office/drawing/2014/main" id="{175B92A4-3492-387D-9B40-9D8A1C12DF86}"/>
              </a:ext>
            </a:extLst>
          </p:cNvPr>
          <p:cNvSpPr txBox="1">
            <a:spLocks/>
          </p:cNvSpPr>
          <p:nvPr/>
        </p:nvSpPr>
        <p:spPr>
          <a:xfrm>
            <a:off x="10832296" y="4968514"/>
            <a:ext cx="984057" cy="63079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19.1%</a:t>
            </a:r>
            <a:br>
              <a:rPr lang="en-US" sz="2400" b="1" dirty="0"/>
            </a:br>
            <a:r>
              <a:rPr lang="en-US" sz="1400" b="1" dirty="0"/>
              <a:t>Toronto</a:t>
            </a:r>
            <a:endParaRPr lang="en-US" sz="1400" dirty="0"/>
          </a:p>
        </p:txBody>
      </p:sp>
      <p:sp>
        <p:nvSpPr>
          <p:cNvPr id="26" name="Text Placeholder 4">
            <a:extLst>
              <a:ext uri="{FF2B5EF4-FFF2-40B4-BE49-F238E27FC236}">
                <a16:creationId xmlns:a16="http://schemas.microsoft.com/office/drawing/2014/main" id="{32201B57-0A71-D0D8-1FCC-B4D0732B8147}"/>
              </a:ext>
            </a:extLst>
          </p:cNvPr>
          <p:cNvSpPr txBox="1">
            <a:spLocks/>
          </p:cNvSpPr>
          <p:nvPr/>
        </p:nvSpPr>
        <p:spPr>
          <a:xfrm>
            <a:off x="10228074" y="3763340"/>
            <a:ext cx="984057" cy="63079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18.6%</a:t>
            </a:r>
            <a:br>
              <a:rPr lang="en-US" sz="2400" b="1" dirty="0"/>
            </a:br>
            <a:r>
              <a:rPr lang="en-US" sz="1400" b="1" dirty="0"/>
              <a:t>East</a:t>
            </a:r>
            <a:endParaRPr lang="en-US" sz="1400" dirty="0"/>
          </a:p>
        </p:txBody>
      </p:sp>
      <p:sp>
        <p:nvSpPr>
          <p:cNvPr id="8" name="Rectangle 7">
            <a:extLst>
              <a:ext uri="{FF2B5EF4-FFF2-40B4-BE49-F238E27FC236}">
                <a16:creationId xmlns:a16="http://schemas.microsoft.com/office/drawing/2014/main" id="{B0A93FA6-AC7F-7119-A3BA-16A2A93636A3}"/>
              </a:ext>
            </a:extLst>
          </p:cNvPr>
          <p:cNvSpPr/>
          <p:nvPr/>
        </p:nvSpPr>
        <p:spPr>
          <a:xfrm>
            <a:off x="227390" y="6074272"/>
            <a:ext cx="11699120" cy="784830"/>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spcAft>
                <a:spcPts val="0"/>
              </a:spcAft>
            </a:pPr>
            <a:r>
              <a:rPr lang="en-US" sz="1100" u="none" dirty="0">
                <a:latin typeface="+mj-lt"/>
                <a:cs typeface="Calibri" panose="020F0502020204030204" pitchFamily="34" charset="0"/>
              </a:rPr>
              <a:t>Abbreviations: FY, fiscal year; ED, emergency department; OH region, Ontario Health region.</a:t>
            </a:r>
          </a:p>
          <a:p>
            <a:pPr>
              <a:spcAft>
                <a:spcPts val="0"/>
              </a:spcAft>
            </a:pPr>
            <a:r>
              <a:rPr lang="en-US" sz="1100" u="none" dirty="0">
                <a:latin typeface="+mj-lt"/>
                <a:cs typeface="Calibri" panose="020F0502020204030204" pitchFamily="34" charset="0"/>
              </a:rPr>
              <a:t>Notes: Data is based on Ontario residents who are between the ages of 16 to 120. People for a first episode of acute low back pain is defined as having no prior records for low back pain in NACRS or OHIP within the 5 years prior to the date of the index visit. Ontario Health region is determined based on patient </a:t>
            </a:r>
            <a:r>
              <a:rPr lang="en-US" sz="1100" u="none" dirty="0">
                <a:latin typeface="+mn-lt"/>
                <a:cs typeface="Calibri" panose="020F0502020204030204" pitchFamily="34" charset="0"/>
              </a:rPr>
              <a:t>residence. *FY 2024/25 numbers not finalized.</a:t>
            </a:r>
          </a:p>
          <a:p>
            <a:pPr>
              <a:spcAft>
                <a:spcPts val="0"/>
              </a:spcAft>
            </a:pPr>
            <a:r>
              <a:rPr lang="en-CA" sz="1100" u="none" dirty="0">
                <a:latin typeface="+mj-lt"/>
                <a:cs typeface="Calibri" panose="020F0502020204030204" pitchFamily="34" charset="0"/>
              </a:rPr>
              <a:t>Sources: Ontario Health Insurance Plan Claims Database (OHIP), National Ambulatory Care Reporting System (NACRS), Registered Persons Database (RPDB).</a:t>
            </a:r>
            <a:endParaRPr lang="en-CA" sz="1100" b="0" i="0" u="none" baseline="0" dirty="0">
              <a:latin typeface="+mj-lt"/>
              <a:cs typeface="Calibri" panose="020F0502020204030204" pitchFamily="34" charset="0"/>
            </a:endParaRPr>
          </a:p>
        </p:txBody>
      </p:sp>
    </p:spTree>
    <p:extLst>
      <p:ext uri="{BB962C8B-B14F-4D97-AF65-F5344CB8AC3E}">
        <p14:creationId xmlns:p14="http://schemas.microsoft.com/office/powerpoint/2010/main" val="3845040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BEAF0-C496-7EC6-A777-5BA92D08168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FDB4342-7FB7-2F5E-97FE-26947C9F61CD}"/>
              </a:ext>
            </a:extLst>
          </p:cNvPr>
          <p:cNvSpPr>
            <a:spLocks noGrp="1"/>
          </p:cNvSpPr>
          <p:nvPr>
            <p:ph type="title"/>
          </p:nvPr>
        </p:nvSpPr>
        <p:spPr>
          <a:xfrm>
            <a:off x="510886" y="235529"/>
            <a:ext cx="11639550" cy="712254"/>
          </a:xfrm>
        </p:spPr>
        <p:txBody>
          <a:bodyPr/>
          <a:lstStyle/>
          <a:p>
            <a:r>
              <a:rPr lang="en-CA" sz="2400" dirty="0"/>
              <a:t>From FYs 2019/20 to 2024/25, people between the ages of 26 and 34 presented to a physician or ED for a first episode of acute low back pain at higher rates than other </a:t>
            </a:r>
            <a:br>
              <a:rPr lang="en-CA" sz="2400" dirty="0"/>
            </a:br>
            <a:r>
              <a:rPr lang="en-CA" sz="2400" dirty="0"/>
              <a:t>age groups and males presented at higher rates than females</a:t>
            </a:r>
            <a:endParaRPr lang="en-CA" sz="2800" dirty="0"/>
          </a:p>
        </p:txBody>
      </p:sp>
      <p:graphicFrame>
        <p:nvGraphicFramePr>
          <p:cNvPr id="2" name="Chart 1" descr="Chart showing percentage of people who seek physician or ED care for a first episode of acute low back pain in Ontario, by age group, with 26-34 year olds having the hightest percentage and over 70's the lowest. ">
            <a:extLst>
              <a:ext uri="{FF2B5EF4-FFF2-40B4-BE49-F238E27FC236}">
                <a16:creationId xmlns:a16="http://schemas.microsoft.com/office/drawing/2014/main" id="{C08C5957-1608-A5CF-7D56-123CC4AB13B1}"/>
              </a:ext>
            </a:extLst>
          </p:cNvPr>
          <p:cNvGraphicFramePr/>
          <p:nvPr>
            <p:extLst>
              <p:ext uri="{D42A27DB-BD31-4B8C-83A1-F6EECF244321}">
                <p14:modId xmlns:p14="http://schemas.microsoft.com/office/powerpoint/2010/main" val="3375340805"/>
              </p:ext>
            </p:extLst>
          </p:nvPr>
        </p:nvGraphicFramePr>
        <p:xfrm>
          <a:off x="510886" y="1432560"/>
          <a:ext cx="5867202" cy="47659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descr="Pie chart showing a higher percentage of ale than female Ontarians sought physician or ED care for a first episode of acute low back pain in Ontario">
            <a:extLst>
              <a:ext uri="{FF2B5EF4-FFF2-40B4-BE49-F238E27FC236}">
                <a16:creationId xmlns:a16="http://schemas.microsoft.com/office/drawing/2014/main" id="{F5466CE5-D342-7EE2-9A97-AA0F66FABCB2}"/>
              </a:ext>
            </a:extLst>
          </p:cNvPr>
          <p:cNvGraphicFramePr/>
          <p:nvPr>
            <p:extLst>
              <p:ext uri="{D42A27DB-BD31-4B8C-83A1-F6EECF244321}">
                <p14:modId xmlns:p14="http://schemas.microsoft.com/office/powerpoint/2010/main" val="4203093149"/>
              </p:ext>
            </p:extLst>
          </p:nvPr>
        </p:nvGraphicFramePr>
        <p:xfrm>
          <a:off x="6197600" y="1432560"/>
          <a:ext cx="5952836" cy="4684969"/>
        </p:xfrm>
        <a:graphic>
          <a:graphicData uri="http://schemas.openxmlformats.org/drawingml/2006/chart">
            <c:chart xmlns:c="http://schemas.openxmlformats.org/drawingml/2006/chart" xmlns:r="http://schemas.openxmlformats.org/officeDocument/2006/relationships" r:id="rId4"/>
          </a:graphicData>
        </a:graphic>
      </p:graphicFrame>
      <p:sp>
        <p:nvSpPr>
          <p:cNvPr id="22" name="Rectangle 21">
            <a:extLst>
              <a:ext uri="{FF2B5EF4-FFF2-40B4-BE49-F238E27FC236}">
                <a16:creationId xmlns:a16="http://schemas.microsoft.com/office/drawing/2014/main" id="{DA036384-0275-4FD1-B5C8-EFC075A8717A}"/>
              </a:ext>
            </a:extLst>
          </p:cNvPr>
          <p:cNvSpPr/>
          <p:nvPr/>
        </p:nvSpPr>
        <p:spPr>
          <a:xfrm>
            <a:off x="317500" y="6075941"/>
            <a:ext cx="11210926" cy="784830"/>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spcAft>
                <a:spcPts val="0"/>
              </a:spcAft>
            </a:pPr>
            <a:r>
              <a:rPr lang="en-US" sz="1100" u="none" dirty="0">
                <a:latin typeface="+mn-lt"/>
                <a:cs typeface="Calibri" panose="020F0502020204030204" pitchFamily="34" charset="0"/>
              </a:rPr>
              <a:t>Abbreviations: FY, fiscal year; ED, emergency department.</a:t>
            </a:r>
          </a:p>
          <a:p>
            <a:pPr>
              <a:spcAft>
                <a:spcPts val="0"/>
              </a:spcAft>
            </a:pPr>
            <a:r>
              <a:rPr lang="en-US" sz="1100" u="none" dirty="0">
                <a:latin typeface="+mn-lt"/>
                <a:cs typeface="Calibri" panose="020F0502020204030204" pitchFamily="34" charset="0"/>
              </a:rPr>
              <a:t>Notes: Data is based on Ontario residents between the ages of 16 and 120. “First episode of acute low back pain” is defined as people presenting with no prior records for low back pain in NACRS or OHIP within the 5 years prior to the date of the index visit. *FY 2024/25 numbers not finalized.</a:t>
            </a:r>
          </a:p>
          <a:p>
            <a:pPr>
              <a:spcAft>
                <a:spcPts val="0"/>
              </a:spcAft>
            </a:pPr>
            <a:r>
              <a:rPr lang="en-CA" sz="1100" u="none" dirty="0">
                <a:latin typeface="+mn-lt"/>
                <a:cs typeface="Calibri" panose="020F0502020204030204" pitchFamily="34" charset="0"/>
              </a:rPr>
              <a:t>Sources: Ontario Health Insurance Plan Claims Database (OHIP), National Ambulatory Care Reporting System (NACRS), Registered Persons Database (RPDB).</a:t>
            </a:r>
            <a:endParaRPr lang="en-CA" sz="1100" b="0" i="0" u="none" baseline="0" dirty="0">
              <a:latin typeface="+mn-lt"/>
              <a:cs typeface="Calibri" panose="020F0502020204030204" pitchFamily="34" charset="0"/>
            </a:endParaRPr>
          </a:p>
        </p:txBody>
      </p:sp>
    </p:spTree>
    <p:extLst>
      <p:ext uri="{BB962C8B-B14F-4D97-AF65-F5344CB8AC3E}">
        <p14:creationId xmlns:p14="http://schemas.microsoft.com/office/powerpoint/2010/main" val="3908166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1FA6-45D8-A04F-BE93-36044394CEBC}"/>
              </a:ext>
            </a:extLst>
          </p:cNvPr>
          <p:cNvSpPr txBox="1">
            <a:spLocks noGrp="1"/>
          </p:cNvSpPr>
          <p:nvPr>
            <p:ph type="title" idx="4294967295"/>
          </p:nvPr>
        </p:nvSpPr>
        <p:spPr>
          <a:xfrm>
            <a:off x="4864734" y="813944"/>
            <a:ext cx="5760190" cy="40626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chemeClr val="tx1"/>
                </a:solidFill>
                <a:effectLst/>
                <a:uLnTx/>
                <a:uFillTx/>
                <a:latin typeface="+mn-lt"/>
                <a:ea typeface="MS PGothic"/>
                <a:cs typeface="Calibri"/>
              </a:rPr>
              <a:t>90% of acute low back pain is not caused by serious illness. </a:t>
            </a:r>
            <a:r>
              <a:rPr kumimoji="0" lang="en-CA" sz="2400" b="1" i="0" u="none" strike="noStrike" kern="1200" cap="none" spc="0" normalizeH="0" baseline="0" noProof="0" dirty="0">
                <a:ln>
                  <a:noFill/>
                </a:ln>
                <a:solidFill>
                  <a:schemeClr val="tx1"/>
                </a:solidFill>
                <a:effectLst/>
                <a:uLnTx/>
                <a:uFillTx/>
                <a:latin typeface="+mn-lt"/>
                <a:ea typeface="MS PGothic"/>
                <a:cs typeface="Calibri"/>
              </a:rPr>
              <a:t>Diagnostic imaging is being used more often than necessary </a:t>
            </a:r>
            <a:r>
              <a:rPr kumimoji="0" lang="en-CA" sz="2400" b="0" i="0" u="none" strike="noStrike" kern="1200" cap="none" spc="0" normalizeH="0" baseline="0" noProof="0" dirty="0">
                <a:ln>
                  <a:noFill/>
                </a:ln>
                <a:solidFill>
                  <a:schemeClr val="tx1"/>
                </a:solidFill>
                <a:effectLst/>
                <a:uLnTx/>
                <a:uFillTx/>
                <a:latin typeface="+mn-lt"/>
                <a:ea typeface="MS PGothic"/>
                <a:cs typeface="Calibri"/>
              </a:rPr>
              <a:t>and </a:t>
            </a:r>
            <a:r>
              <a:rPr lang="en-CA" sz="2400" b="0" dirty="0">
                <a:latin typeface="+mn-lt"/>
                <a:ea typeface="MS PGothic"/>
                <a:cs typeface="Calibri"/>
              </a:rPr>
              <a:t>can </a:t>
            </a:r>
            <a:r>
              <a:rPr kumimoji="0" lang="en-CA" sz="2400" b="0" i="0" u="none" strike="noStrike" kern="1200" cap="none" spc="0" normalizeH="0" baseline="0" noProof="0" dirty="0">
                <a:ln>
                  <a:noFill/>
                </a:ln>
                <a:solidFill>
                  <a:schemeClr val="tx1"/>
                </a:solidFill>
                <a:effectLst/>
                <a:uLnTx/>
                <a:uFillTx/>
                <a:latin typeface="+mn-lt"/>
                <a:ea typeface="MS PGothic"/>
                <a:cs typeface="Calibri"/>
              </a:rPr>
              <a:t>expose patients to unnecessary radiation and lead to more avoidable tests and surgery.</a:t>
            </a:r>
            <a:br>
              <a:rPr kumimoji="0" lang="en-CA" sz="2400" b="0" i="0" u="none" strike="noStrike" kern="1200" cap="none" spc="0" normalizeH="0" baseline="0" noProof="0" dirty="0">
                <a:ln>
                  <a:noFill/>
                </a:ln>
                <a:solidFill>
                  <a:schemeClr val="tx1"/>
                </a:solidFill>
                <a:effectLst/>
                <a:uLnTx/>
                <a:uFillTx/>
                <a:latin typeface="+mn-lt"/>
                <a:ea typeface="MS PGothic"/>
                <a:cs typeface="Calibri"/>
              </a:rPr>
            </a:br>
            <a:br>
              <a:rPr kumimoji="0" lang="en-CA" sz="2400" b="0" i="0" u="none" strike="noStrike" kern="1200" cap="none" spc="0" normalizeH="0" baseline="0" noProof="0" dirty="0">
                <a:ln>
                  <a:noFill/>
                </a:ln>
                <a:solidFill>
                  <a:schemeClr val="tx1"/>
                </a:solidFill>
                <a:effectLst/>
                <a:uLnTx/>
                <a:uFillTx/>
                <a:latin typeface="+mn-lt"/>
                <a:ea typeface="MS PGothic"/>
                <a:cs typeface="Calibri"/>
              </a:rPr>
            </a:br>
            <a:r>
              <a:rPr kumimoji="0" lang="en-CA" sz="2400" b="0" i="0" u="none" strike="noStrike" kern="1200" cap="none" spc="0" normalizeH="0" baseline="0" noProof="0" dirty="0">
                <a:ln>
                  <a:noFill/>
                </a:ln>
                <a:solidFill>
                  <a:schemeClr val="tx1"/>
                </a:solidFill>
                <a:effectLst/>
                <a:uLnTx/>
                <a:uFillTx/>
                <a:latin typeface="+mn-lt"/>
                <a:ea typeface="MS PGothic"/>
                <a:cs typeface="Calibri"/>
              </a:rPr>
              <a:t>The total cost for spinal imaging in Ontario, including x-ray examinations, CT scans and MRIs was estimated to be $45.8 million in FY 2002/03 and increased 54% to $70.3 million </a:t>
            </a:r>
            <a:br>
              <a:rPr kumimoji="0" lang="en-CA" sz="2400" b="0" i="0" u="none" strike="noStrike" kern="1200" cap="none" spc="0" normalizeH="0" baseline="0" noProof="0" dirty="0">
                <a:ln>
                  <a:noFill/>
                </a:ln>
                <a:solidFill>
                  <a:schemeClr val="tx1"/>
                </a:solidFill>
                <a:effectLst/>
                <a:uLnTx/>
                <a:uFillTx/>
                <a:latin typeface="+mn-lt"/>
                <a:ea typeface="MS PGothic"/>
                <a:cs typeface="Calibri"/>
              </a:rPr>
            </a:br>
            <a:r>
              <a:rPr kumimoji="0" lang="en-CA" sz="2400" b="0" i="0" u="none" strike="noStrike" kern="1200" cap="none" spc="0" normalizeH="0" baseline="0" noProof="0" dirty="0">
                <a:ln>
                  <a:noFill/>
                </a:ln>
                <a:solidFill>
                  <a:schemeClr val="tx1"/>
                </a:solidFill>
                <a:effectLst/>
                <a:uLnTx/>
                <a:uFillTx/>
                <a:latin typeface="+mn-lt"/>
                <a:ea typeface="MS PGothic"/>
                <a:cs typeface="Calibri"/>
              </a:rPr>
              <a:t>in FY 2018/19.</a:t>
            </a:r>
          </a:p>
        </p:txBody>
      </p:sp>
      <p:sp>
        <p:nvSpPr>
          <p:cNvPr id="3" name="Text Placeholder 2">
            <a:extLst>
              <a:ext uri="{FF2B5EF4-FFF2-40B4-BE49-F238E27FC236}">
                <a16:creationId xmlns:a16="http://schemas.microsoft.com/office/drawing/2014/main" id="{5731D45F-9AEB-19D1-6794-9997A480690F}"/>
              </a:ext>
            </a:extLst>
          </p:cNvPr>
          <p:cNvSpPr txBox="1">
            <a:spLocks/>
          </p:cNvSpPr>
          <p:nvPr/>
        </p:nvSpPr>
        <p:spPr>
          <a:xfrm>
            <a:off x="345470" y="5420219"/>
            <a:ext cx="10976246" cy="1184940"/>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100" b="0" dirty="0">
                <a:latin typeface="+mn-lt"/>
                <a:cs typeface="Calibri" panose="020F0502020204030204" pitchFamily="34" charset="0"/>
              </a:rPr>
              <a:t>Abbreviations: CT, computed tomography; FY, fiscal year; MRI, magnetic resonance imaging.</a:t>
            </a:r>
          </a:p>
          <a:p>
            <a:pPr>
              <a:spcAft>
                <a:spcPts val="0"/>
              </a:spcAft>
            </a:pPr>
            <a:r>
              <a:rPr lang="en-US" sz="1100" b="0" dirty="0">
                <a:latin typeface="+mn-lt"/>
                <a:cs typeface="Calibri" panose="020F0502020204030204" pitchFamily="34" charset="0"/>
              </a:rPr>
              <a:t>Source: </a:t>
            </a:r>
            <a:r>
              <a:rPr lang="en-CA" sz="1100" b="0" u="none" dirty="0">
                <a:latin typeface="+mn-lt"/>
              </a:rPr>
              <a:t>Back Care Canada. Key facts about back and back-related leg pain [Internet]. Markdale (ON): Canadian Spine Society; 2013 [cited 2017 May 23]. Available from: </a:t>
            </a:r>
            <a:r>
              <a:rPr lang="en-CA" sz="1100" b="0" u="none" dirty="0">
                <a:latin typeface="+mn-lt"/>
                <a:hlinkClick r:id="rId2"/>
              </a:rPr>
              <a:t>http://backcarecanada.ca/key-facts-about-back-andor-leg-pain</a:t>
            </a:r>
            <a:endParaRPr lang="en-CA" sz="1100" b="0" u="none" dirty="0">
              <a:latin typeface="+mn-lt"/>
            </a:endParaRPr>
          </a:p>
          <a:p>
            <a:pPr>
              <a:spcAft>
                <a:spcPts val="0"/>
              </a:spcAft>
            </a:pPr>
            <a:r>
              <a:rPr lang="en-US" sz="1100" b="0" u="none" dirty="0">
                <a:latin typeface="+mn-lt"/>
              </a:rPr>
              <a:t>Canadian Institute for Health Information. Overuse of tests and treatments in Canada — progress report [Internet]. Ottawa (ON): CIHI; 2022 [cited 2025 18 Jun]. Available from: https://www.cihi.ca/sites/default/files/document/overuse-of-tests-and-treatments-in-canada-report-en.pdf</a:t>
            </a:r>
            <a:endParaRPr lang="en-CA" sz="1100" b="0" u="none" dirty="0">
              <a:latin typeface="+mn-lt"/>
            </a:endParaRPr>
          </a:p>
          <a:p>
            <a:pPr>
              <a:spcAft>
                <a:spcPts val="0"/>
              </a:spcAft>
            </a:pPr>
            <a:r>
              <a:rPr lang="en-US" sz="1100" b="0" dirty="0">
                <a:latin typeface="+mn-lt"/>
              </a:rPr>
              <a:t>Al-Ghetaa RK, Alabousi M, You JJ, Emary PC, Riva JJ, Dufton J, et al. Temporal trends in spinal imaging in Ontario (2002-2019) and Manitoba (2001-2011), Canada. Cureus. 2024 Jun 27;16(6):e63267.</a:t>
            </a:r>
            <a:endParaRPr lang="en-CA" sz="1100" b="0" u="none" dirty="0">
              <a:highlight>
                <a:srgbClr val="FFFF00"/>
              </a:highlight>
              <a:latin typeface="+mn-lt"/>
              <a:cs typeface="Calibri" panose="020F0502020204030204" pitchFamily="34" charset="0"/>
            </a:endParaRPr>
          </a:p>
        </p:txBody>
      </p:sp>
      <p:pic>
        <p:nvPicPr>
          <p:cNvPr id="7" name="Picture 6">
            <a:extLst>
              <a:ext uri="{FF2B5EF4-FFF2-40B4-BE49-F238E27FC236}">
                <a16:creationId xmlns:a16="http://schemas.microsoft.com/office/drawing/2014/main" id="{B6A739DB-ABCD-331F-CBF8-F6D97249288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49164" y="627081"/>
            <a:ext cx="2542252" cy="2542252"/>
          </a:xfrm>
          <a:prstGeom prst="rect">
            <a:avLst/>
          </a:prstGeom>
        </p:spPr>
      </p:pic>
      <p:pic>
        <p:nvPicPr>
          <p:cNvPr id="9" name="Picture 8">
            <a:extLst>
              <a:ext uri="{FF2B5EF4-FFF2-40B4-BE49-F238E27FC236}">
                <a16:creationId xmlns:a16="http://schemas.microsoft.com/office/drawing/2014/main" id="{38F0E930-0165-4D6F-5768-BE2631B1D90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749164" y="2760001"/>
            <a:ext cx="2542252" cy="2542252"/>
          </a:xfrm>
          <a:prstGeom prst="rect">
            <a:avLst/>
          </a:prstGeom>
        </p:spPr>
      </p:pic>
    </p:spTree>
    <p:extLst>
      <p:ext uri="{BB962C8B-B14F-4D97-AF65-F5344CB8AC3E}">
        <p14:creationId xmlns:p14="http://schemas.microsoft.com/office/powerpoint/2010/main" val="3766438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dirty="0"/>
              <a:t>Objectives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vert="horz" lIns="0" tIns="0" rIns="0" bIns="0" numCol="1" spcCol="457200" rtlCol="0" anchor="t">
            <a:noAutofit/>
          </a:bodyPr>
          <a:lstStyle/>
          <a:p>
            <a:pPr marL="342900" indent="-342900">
              <a:buFont typeface="Arial" panose="020B0604020202020204" pitchFamily="34" charset="0"/>
              <a:buChar char="•"/>
            </a:pPr>
            <a:r>
              <a:rPr lang="en-CA" sz="3000" b="1" dirty="0"/>
              <a:t>Overview of quality standards: </a:t>
            </a:r>
            <a:r>
              <a:rPr lang="en-CA" sz="3000" dirty="0"/>
              <a:t>What are they? How are they used?​</a:t>
            </a:r>
          </a:p>
          <a:p>
            <a:pPr marL="342900" indent="-342900">
              <a:buFont typeface="Arial" panose="020B0604020202020204" pitchFamily="34" charset="0"/>
              <a:buChar char="•"/>
            </a:pPr>
            <a:r>
              <a:rPr lang="en-CA" sz="3000" b="1" dirty="0"/>
              <a:t>Why this quality standard is needed: </a:t>
            </a:r>
            <a:r>
              <a:rPr lang="en-CA" sz="3000" dirty="0"/>
              <a:t>Gaps and variations in quality of care for adults with acute low back pain in Ontario</a:t>
            </a:r>
          </a:p>
          <a:p>
            <a:pPr marL="342900" indent="-342900">
              <a:buFont typeface="Arial" panose="020B0604020202020204" pitchFamily="34" charset="0"/>
              <a:buChar char="•"/>
            </a:pPr>
            <a:r>
              <a:rPr lang="en-CA" sz="3000" b="1" dirty="0"/>
              <a:t>Quality statements to improve care: </a:t>
            </a:r>
            <a:r>
              <a:rPr lang="en-CA" sz="3000" dirty="0"/>
              <a:t>The key statements in the acute low back pain quality standard</a:t>
            </a:r>
          </a:p>
          <a:p>
            <a:pPr marL="342900" indent="-342900">
              <a:buFont typeface="Arial" panose="020B0604020202020204" pitchFamily="34" charset="0"/>
              <a:buChar char="•"/>
            </a:pPr>
            <a:r>
              <a:rPr lang="en-CA" sz="3000" b="1" dirty="0"/>
              <a:t>Measures to support improvement: </a:t>
            </a:r>
            <a:r>
              <a:rPr lang="en-CA" sz="3000" dirty="0"/>
              <a:t>Indicators that can help measure your quality improvement efforts</a:t>
            </a:r>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22503-6F91-1081-1841-36606C7524F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335DC0C-F3E4-A627-7B1D-4F703D1129E5}"/>
              </a:ext>
            </a:extLst>
          </p:cNvPr>
          <p:cNvSpPr>
            <a:spLocks noGrp="1"/>
          </p:cNvSpPr>
          <p:nvPr>
            <p:ph type="title"/>
          </p:nvPr>
        </p:nvSpPr>
        <p:spPr>
          <a:xfrm>
            <a:off x="317500" y="311431"/>
            <a:ext cx="11874500" cy="697541"/>
          </a:xfrm>
        </p:spPr>
        <p:txBody>
          <a:bodyPr/>
          <a:lstStyle/>
          <a:p>
            <a:r>
              <a:rPr lang="en-CA" sz="3400" dirty="0"/>
              <a:t>Spinal diagnostic imaging use is increasing over time</a:t>
            </a:r>
          </a:p>
        </p:txBody>
      </p:sp>
      <p:sp>
        <p:nvSpPr>
          <p:cNvPr id="6" name="Text Placeholder 5" descr="Line graph showing rate of spinal diagnostic imaging going up between FY 2019/20 and 2024/25">
            <a:extLst>
              <a:ext uri="{FF2B5EF4-FFF2-40B4-BE49-F238E27FC236}">
                <a16:creationId xmlns:a16="http://schemas.microsoft.com/office/drawing/2014/main" id="{4E0009DA-EB92-A68C-D74D-873E050268A8}"/>
              </a:ext>
            </a:extLst>
          </p:cNvPr>
          <p:cNvSpPr>
            <a:spLocks noGrp="1"/>
          </p:cNvSpPr>
          <p:nvPr>
            <p:ph type="body" sz="quarter" idx="11"/>
          </p:nvPr>
        </p:nvSpPr>
        <p:spPr>
          <a:xfrm>
            <a:off x="166740" y="1382030"/>
            <a:ext cx="12023724" cy="849106"/>
          </a:xfrm>
        </p:spPr>
        <p:txBody>
          <a:bodyPr/>
          <a:lstStyle/>
          <a:p>
            <a:r>
              <a:rPr lang="en-CA" sz="1600" dirty="0"/>
              <a:t>The percentage of people receiving any spinal diagnostic imaging within 180 days of visiting a physician or ED in Ontario for a first episode of acute low back pain has been increasing over time since FY 2019/20, primarily driven by increased use of x-ray imaging. Meanwhile, the use of other diagnostic spinal imaging types such as CT, MRI, and bone scans have remained relatively constant since FY 2020/21</a:t>
            </a:r>
            <a:r>
              <a:rPr lang="en-CA" sz="1800" dirty="0"/>
              <a:t>.</a:t>
            </a:r>
          </a:p>
          <a:p>
            <a:endParaRPr lang="en-CA" sz="1600" dirty="0"/>
          </a:p>
        </p:txBody>
      </p:sp>
      <p:graphicFrame>
        <p:nvGraphicFramePr>
          <p:cNvPr id="9" name="Chart 8" descr="Line graph showing rate of spinal diagnostic imaging going up between FY 2019/20 and 2024/25">
            <a:extLst>
              <a:ext uri="{FF2B5EF4-FFF2-40B4-BE49-F238E27FC236}">
                <a16:creationId xmlns:a16="http://schemas.microsoft.com/office/drawing/2014/main" id="{965E3A43-10A7-CDC1-3A2F-B1A8FECD7C84}"/>
              </a:ext>
            </a:extLst>
          </p:cNvPr>
          <p:cNvGraphicFramePr/>
          <p:nvPr>
            <p:extLst>
              <p:ext uri="{D42A27DB-BD31-4B8C-83A1-F6EECF244321}">
                <p14:modId xmlns:p14="http://schemas.microsoft.com/office/powerpoint/2010/main" val="3764072755"/>
              </p:ext>
            </p:extLst>
          </p:nvPr>
        </p:nvGraphicFramePr>
        <p:xfrm>
          <a:off x="501649" y="2237232"/>
          <a:ext cx="11550650" cy="3864864"/>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F11F20A5-7140-8155-070E-EA8840C71FEB}"/>
              </a:ext>
            </a:extLst>
          </p:cNvPr>
          <p:cNvSpPr/>
          <p:nvPr/>
        </p:nvSpPr>
        <p:spPr>
          <a:xfrm>
            <a:off x="501649" y="5919281"/>
            <a:ext cx="11210926" cy="938719"/>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spcAft>
                <a:spcPts val="0"/>
              </a:spcAft>
            </a:pPr>
            <a:r>
              <a:rPr lang="en-US" sz="1100" u="none" dirty="0">
                <a:latin typeface="+mn-lt"/>
                <a:cs typeface="Calibri" panose="020F0502020204030204" pitchFamily="34" charset="0"/>
              </a:rPr>
              <a:t>Abbreviations: ED, emergency department; FY, fiscal year; CT, computed tomography; MRI, magnetic resonance imaging.</a:t>
            </a:r>
          </a:p>
          <a:p>
            <a:pPr>
              <a:spcAft>
                <a:spcPts val="0"/>
              </a:spcAft>
            </a:pPr>
            <a:r>
              <a:rPr lang="en-US" sz="1100" u="none" dirty="0">
                <a:latin typeface="+mn-lt"/>
                <a:cs typeface="Calibri" panose="020F0502020204030204" pitchFamily="34" charset="0"/>
              </a:rPr>
              <a:t>Notes: Data is based on Ontario residents between the ages of 16 and 120. A first episode of acute low back pain is defined as people presenting with no prior records for low back pain in NACRS or OHIP within the 5 years prior to the date of the index visit. “Any spinal imaging” refers to the following types of diagnostic imaging of the spine: x-ray, MRI, CT, and bone scans. *FY 2024/25 numbers not finalized.</a:t>
            </a:r>
          </a:p>
          <a:p>
            <a:pPr>
              <a:spcAft>
                <a:spcPts val="0"/>
              </a:spcAft>
            </a:pPr>
            <a:r>
              <a:rPr lang="en-CA" sz="1100" u="none" dirty="0">
                <a:latin typeface="+mn-lt"/>
                <a:cs typeface="Calibri" panose="020F0502020204030204" pitchFamily="34" charset="0"/>
              </a:rPr>
              <a:t>Sources: Ontario Health Insurance Plan Claims Database (OHIP), National Ambulatory Care Reporting System (NACRS), Registered Persons Database (RPDB).</a:t>
            </a:r>
            <a:endParaRPr lang="en-CA" sz="1100" b="0" i="0" u="none" baseline="0" dirty="0">
              <a:latin typeface="+mn-lt"/>
              <a:cs typeface="Calibri" panose="020F0502020204030204" pitchFamily="34" charset="0"/>
            </a:endParaRPr>
          </a:p>
        </p:txBody>
      </p:sp>
    </p:spTree>
    <p:extLst>
      <p:ext uri="{BB962C8B-B14F-4D97-AF65-F5344CB8AC3E}">
        <p14:creationId xmlns:p14="http://schemas.microsoft.com/office/powerpoint/2010/main" val="2199405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6B324-D4B6-F509-CE02-F6A0C6A9E6B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871021-4937-F16A-D86F-AE6C5E180B5F}"/>
              </a:ext>
            </a:extLst>
          </p:cNvPr>
          <p:cNvSpPr>
            <a:spLocks noGrp="1"/>
          </p:cNvSpPr>
          <p:nvPr>
            <p:ph type="title"/>
          </p:nvPr>
        </p:nvSpPr>
        <p:spPr>
          <a:xfrm>
            <a:off x="317500" y="311431"/>
            <a:ext cx="11874500" cy="697541"/>
          </a:xfrm>
        </p:spPr>
        <p:txBody>
          <a:bodyPr/>
          <a:lstStyle/>
          <a:p>
            <a:r>
              <a:rPr lang="en-CA" sz="3400" dirty="0"/>
              <a:t>The Northern OH regions consistently have higher levels diagnostic spinal imaging for people with acute low back pain</a:t>
            </a:r>
          </a:p>
        </p:txBody>
      </p:sp>
      <p:sp>
        <p:nvSpPr>
          <p:cNvPr id="6" name="Text Placeholder 5">
            <a:extLst>
              <a:ext uri="{FF2B5EF4-FFF2-40B4-BE49-F238E27FC236}">
                <a16:creationId xmlns:a16="http://schemas.microsoft.com/office/drawing/2014/main" id="{E5EF3E55-A134-80F6-D422-5A7EBD5AFE39}"/>
              </a:ext>
            </a:extLst>
          </p:cNvPr>
          <p:cNvSpPr>
            <a:spLocks noGrp="1"/>
          </p:cNvSpPr>
          <p:nvPr>
            <p:ph type="body" sz="quarter" idx="11"/>
          </p:nvPr>
        </p:nvSpPr>
        <p:spPr>
          <a:xfrm>
            <a:off x="320674" y="1367622"/>
            <a:ext cx="11550649" cy="1022772"/>
          </a:xfrm>
        </p:spPr>
        <p:txBody>
          <a:bodyPr vert="horz" lIns="0" tIns="0" rIns="0" bIns="0" numCol="1" spcCol="457200" rtlCol="0" anchor="t">
            <a:noAutofit/>
          </a:bodyPr>
          <a:lstStyle/>
          <a:p>
            <a:r>
              <a:rPr lang="en-CA" sz="2000" dirty="0"/>
              <a:t>In FY 2024/25, the North East and North West OH regions had the highest percentages of people receiving any spinal diagnostic imaging within 180 days of visiting a physician or ED for a first episode of acute low back pain, (over 19% each). These regions had higher usages of spinal diagnostic imaging since FY 2019/20.</a:t>
            </a:r>
          </a:p>
        </p:txBody>
      </p:sp>
      <p:graphicFrame>
        <p:nvGraphicFramePr>
          <p:cNvPr id="9" name="Chart 8" descr="Percentage of people who seek physician or ED care for a first episode of acute low back pain who undergo diagnostic imaging of the spine within 180 days of the date of the index visit by OH Region, FYs 2019/20 to 2024/25">
            <a:extLst>
              <a:ext uri="{FF2B5EF4-FFF2-40B4-BE49-F238E27FC236}">
                <a16:creationId xmlns:a16="http://schemas.microsoft.com/office/drawing/2014/main" id="{3BD82EF3-64F1-0A28-AC11-9D052BCBE943}"/>
              </a:ext>
            </a:extLst>
          </p:cNvPr>
          <p:cNvGraphicFramePr/>
          <p:nvPr>
            <p:extLst>
              <p:ext uri="{D42A27DB-BD31-4B8C-83A1-F6EECF244321}">
                <p14:modId xmlns:p14="http://schemas.microsoft.com/office/powerpoint/2010/main" val="2581256324"/>
              </p:ext>
            </p:extLst>
          </p:nvPr>
        </p:nvGraphicFramePr>
        <p:xfrm>
          <a:off x="18615" y="2370081"/>
          <a:ext cx="12154765" cy="371562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0C121139-B2D5-8CF0-1E70-E9483F2C1DB4}"/>
              </a:ext>
            </a:extLst>
          </p:cNvPr>
          <p:cNvSpPr/>
          <p:nvPr/>
        </p:nvSpPr>
        <p:spPr>
          <a:xfrm>
            <a:off x="132080" y="6119336"/>
            <a:ext cx="11424532" cy="738664"/>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spcAft>
                <a:spcPts val="0"/>
              </a:spcAft>
            </a:pPr>
            <a:r>
              <a:rPr lang="en-US" sz="1050" u="none" dirty="0">
                <a:latin typeface="+mn-lt"/>
                <a:cs typeface="Calibri" panose="020F0502020204030204" pitchFamily="34" charset="0"/>
              </a:rPr>
              <a:t>Abbreviations: CT, computed tomography; ED, emergency department; FY, fiscal year; MRI, magnetic resonance imaging.</a:t>
            </a:r>
          </a:p>
          <a:p>
            <a:pPr>
              <a:spcAft>
                <a:spcPts val="0"/>
              </a:spcAft>
            </a:pPr>
            <a:r>
              <a:rPr lang="en-US" sz="1050" u="none" dirty="0">
                <a:latin typeface="+mn-lt"/>
                <a:cs typeface="Calibri" panose="020F0502020204030204" pitchFamily="34" charset="0"/>
              </a:rPr>
              <a:t>Notes: Data is based on Ontario residents between the ages of 16 and 120. A first episode of acute low back pain is defined as people presenting with no prior records for low back pain in NACRS or OHIP within the 5 years prior to the date of the index visit. “Any spinal imaging” refers to the following types of diagnostic imaging of the spine: x-ray, MRI, CT, and bone scans. *FY 2024/25 numbers not finalized.</a:t>
            </a:r>
          </a:p>
          <a:p>
            <a:pPr>
              <a:spcAft>
                <a:spcPts val="0"/>
              </a:spcAft>
            </a:pPr>
            <a:r>
              <a:rPr lang="en-CA" sz="1050" u="none" dirty="0">
                <a:latin typeface="+mn-lt"/>
                <a:cs typeface="Calibri" panose="020F0502020204030204" pitchFamily="34" charset="0"/>
              </a:rPr>
              <a:t>Sources: Ontario Health Insurance Plan Claims Database (OHIP), National Ambulatory Care Reporting System (NACRS), Registered Persons Database (RPDB).</a:t>
            </a:r>
            <a:endParaRPr lang="en-CA" sz="1050" b="0" i="0" u="none" baseline="0" dirty="0">
              <a:latin typeface="+mn-lt"/>
              <a:cs typeface="Calibri" panose="020F0502020204030204" pitchFamily="34" charset="0"/>
            </a:endParaRPr>
          </a:p>
        </p:txBody>
      </p:sp>
    </p:spTree>
    <p:extLst>
      <p:ext uri="{BB962C8B-B14F-4D97-AF65-F5344CB8AC3E}">
        <p14:creationId xmlns:p14="http://schemas.microsoft.com/office/powerpoint/2010/main" val="1738848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4C0A8-A709-2AC7-F800-3FDDDDA784B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44C2C7-C41A-3428-0BBB-79E909247538}"/>
              </a:ext>
            </a:extLst>
          </p:cNvPr>
          <p:cNvSpPr>
            <a:spLocks noGrp="1"/>
          </p:cNvSpPr>
          <p:nvPr>
            <p:ph type="title"/>
          </p:nvPr>
        </p:nvSpPr>
        <p:spPr>
          <a:xfrm>
            <a:off x="317500" y="311431"/>
            <a:ext cx="11874500" cy="697541"/>
          </a:xfrm>
        </p:spPr>
        <p:txBody>
          <a:bodyPr/>
          <a:lstStyle/>
          <a:p>
            <a:r>
              <a:rPr lang="en-CA" sz="3400" dirty="0"/>
              <a:t>People who are older have higher levels of diagnostic spinal imaging for people with acute low back pain</a:t>
            </a:r>
          </a:p>
        </p:txBody>
      </p:sp>
      <p:sp>
        <p:nvSpPr>
          <p:cNvPr id="6" name="Text Placeholder 5">
            <a:extLst>
              <a:ext uri="{FF2B5EF4-FFF2-40B4-BE49-F238E27FC236}">
                <a16:creationId xmlns:a16="http://schemas.microsoft.com/office/drawing/2014/main" id="{2B9D9A83-5633-B3C0-B821-2E8E4496229D}"/>
              </a:ext>
            </a:extLst>
          </p:cNvPr>
          <p:cNvSpPr>
            <a:spLocks noGrp="1"/>
          </p:cNvSpPr>
          <p:nvPr>
            <p:ph type="body" sz="quarter" idx="11"/>
          </p:nvPr>
        </p:nvSpPr>
        <p:spPr>
          <a:xfrm>
            <a:off x="320675" y="1409185"/>
            <a:ext cx="11550649" cy="946642"/>
          </a:xfrm>
        </p:spPr>
        <p:txBody>
          <a:bodyPr/>
          <a:lstStyle/>
          <a:p>
            <a:r>
              <a:rPr lang="en-CA" sz="1800" dirty="0"/>
              <a:t>Between FYs 2019/20 and 2023/24, people 70 years of age and over who sought physician or ED care for a first episode of acute low back pain underwent spinal diagnostic imaging within 180 days at a higher rate than any other age group. </a:t>
            </a:r>
          </a:p>
          <a:p>
            <a:endParaRPr lang="en-CA" sz="1600" dirty="0"/>
          </a:p>
        </p:txBody>
      </p:sp>
      <p:graphicFrame>
        <p:nvGraphicFramePr>
          <p:cNvPr id="9" name="Chart 8" descr="Percentage of people who seek physician or ED care for a first episode of acute low back pain who undergo diagnostic imaging of the spine within 180 days of the date of the index visit, FYs 2019/20 to 2024/25">
            <a:extLst>
              <a:ext uri="{FF2B5EF4-FFF2-40B4-BE49-F238E27FC236}">
                <a16:creationId xmlns:a16="http://schemas.microsoft.com/office/drawing/2014/main" id="{46D2B0C3-D210-43FE-14E0-ED2618030C8D}"/>
              </a:ext>
            </a:extLst>
          </p:cNvPr>
          <p:cNvGraphicFramePr/>
          <p:nvPr>
            <p:extLst>
              <p:ext uri="{D42A27DB-BD31-4B8C-83A1-F6EECF244321}">
                <p14:modId xmlns:p14="http://schemas.microsoft.com/office/powerpoint/2010/main" val="1552050485"/>
              </p:ext>
            </p:extLst>
          </p:nvPr>
        </p:nvGraphicFramePr>
        <p:xfrm>
          <a:off x="320674" y="2004994"/>
          <a:ext cx="11550650" cy="4020872"/>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E0477C03-4461-754A-52C2-4D718B16214B}"/>
              </a:ext>
            </a:extLst>
          </p:cNvPr>
          <p:cNvSpPr/>
          <p:nvPr/>
        </p:nvSpPr>
        <p:spPr>
          <a:xfrm>
            <a:off x="81280" y="5919281"/>
            <a:ext cx="11474349" cy="938719"/>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spcAft>
                <a:spcPts val="0"/>
              </a:spcAft>
            </a:pPr>
            <a:r>
              <a:rPr lang="en-US" sz="1100" u="none" dirty="0">
                <a:latin typeface="+mn-lt"/>
                <a:cs typeface="Calibri" panose="020F0502020204030204" pitchFamily="34" charset="0"/>
              </a:rPr>
              <a:t>Abbreviations: CT, computed tomography; ED, emergency department; FY, fiscal year; MRI, magnetic resonance imaging.</a:t>
            </a:r>
          </a:p>
          <a:p>
            <a:pPr>
              <a:spcAft>
                <a:spcPts val="0"/>
              </a:spcAft>
            </a:pPr>
            <a:r>
              <a:rPr lang="en-US" sz="1100" u="none" dirty="0">
                <a:latin typeface="+mn-lt"/>
                <a:cs typeface="Calibri" panose="020F0502020204030204" pitchFamily="34" charset="0"/>
              </a:rPr>
              <a:t>Notes: Data is based on Ontario residents between the ages of 16 and 120. A first episode of acute low back pain is defined as people presenting with no prior records for low back pain in NACRS or OHIP within the 5 years prior to the date of the index visit. “Any spinal imaging” refers to the following types of diagnostic imaging of the spine: x-ray, MRI, CT, and bone scans.*FY 2024/25 numbers are not finalized.</a:t>
            </a:r>
          </a:p>
          <a:p>
            <a:pPr>
              <a:spcAft>
                <a:spcPts val="0"/>
              </a:spcAft>
            </a:pPr>
            <a:r>
              <a:rPr lang="en-CA" sz="1100" u="none" dirty="0">
                <a:latin typeface="+mn-lt"/>
                <a:cs typeface="Calibri" panose="020F0502020204030204" pitchFamily="34" charset="0"/>
              </a:rPr>
              <a:t>Sources: Ontario Health Insurance Plan Claims Database (OHIP), National Ambulatory Care Reporting System (NACRS), Registered Persons Database (RPDB).</a:t>
            </a:r>
            <a:endParaRPr lang="en-CA" sz="1100" b="0" i="0" u="none" baseline="0" dirty="0">
              <a:latin typeface="+mn-lt"/>
              <a:cs typeface="Calibri" panose="020F0502020204030204" pitchFamily="34" charset="0"/>
            </a:endParaRPr>
          </a:p>
        </p:txBody>
      </p:sp>
    </p:spTree>
    <p:extLst>
      <p:ext uri="{BB962C8B-B14F-4D97-AF65-F5344CB8AC3E}">
        <p14:creationId xmlns:p14="http://schemas.microsoft.com/office/powerpoint/2010/main" val="2380266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AEC107-6EF3-E33A-7F9E-CAEE3E5B1C97}"/>
              </a:ext>
            </a:extLst>
          </p:cNvPr>
          <p:cNvSpPr>
            <a:spLocks noGrp="1"/>
          </p:cNvSpPr>
          <p:nvPr>
            <p:ph type="title"/>
          </p:nvPr>
        </p:nvSpPr>
        <p:spPr>
          <a:xfrm>
            <a:off x="393405" y="310169"/>
            <a:ext cx="11407593" cy="697541"/>
          </a:xfrm>
        </p:spPr>
        <p:txBody>
          <a:bodyPr/>
          <a:lstStyle/>
          <a:p>
            <a:r>
              <a:rPr lang="en-CA" sz="3200" dirty="0"/>
              <a:t>Emergency department visits for acute low back pain are higher </a:t>
            </a:r>
            <a:br>
              <a:rPr lang="en-CA" sz="3200" dirty="0"/>
            </a:br>
            <a:r>
              <a:rPr lang="en-CA" sz="3200" dirty="0"/>
              <a:t>for people who live in higher income neighbourhoods</a:t>
            </a:r>
          </a:p>
        </p:txBody>
      </p:sp>
      <p:sp>
        <p:nvSpPr>
          <p:cNvPr id="6" name="Text Placeholder 5">
            <a:extLst>
              <a:ext uri="{FF2B5EF4-FFF2-40B4-BE49-F238E27FC236}">
                <a16:creationId xmlns:a16="http://schemas.microsoft.com/office/drawing/2014/main" id="{B4ACADA2-6928-C7B0-0C2D-807D84EBDA44}"/>
              </a:ext>
            </a:extLst>
          </p:cNvPr>
          <p:cNvSpPr>
            <a:spLocks noGrp="1"/>
          </p:cNvSpPr>
          <p:nvPr>
            <p:ph type="body" sz="quarter" idx="11"/>
          </p:nvPr>
        </p:nvSpPr>
        <p:spPr>
          <a:xfrm>
            <a:off x="552450" y="1400175"/>
            <a:ext cx="11087100" cy="1259898"/>
          </a:xfrm>
        </p:spPr>
        <p:txBody>
          <a:bodyPr/>
          <a:lstStyle/>
          <a:p>
            <a:r>
              <a:rPr lang="en-CA" sz="2000" dirty="0"/>
              <a:t>In FY 2024/25, people living in higher income neighbourhoods sought physician or ED care for a first episode of acute low back pain and revisited the ED for low back pain within 90 days at higher rates than those from lower income neighbourhoods. This trend is consistent in all FYs since 2019/20.</a:t>
            </a:r>
          </a:p>
        </p:txBody>
      </p:sp>
      <p:graphicFrame>
        <p:nvGraphicFramePr>
          <p:cNvPr id="2" name="Chart 1" descr="People who seek physician or ED care for a first episode of acute low back pain who subsequently present to the ED for low back pain within 90 days, FY 2024/25, by neighbourhood income quintile">
            <a:extLst>
              <a:ext uri="{FF2B5EF4-FFF2-40B4-BE49-F238E27FC236}">
                <a16:creationId xmlns:a16="http://schemas.microsoft.com/office/drawing/2014/main" id="{1E32611D-091F-D3E0-2054-B3F55CEF1191}"/>
              </a:ext>
            </a:extLst>
          </p:cNvPr>
          <p:cNvGraphicFramePr/>
          <p:nvPr>
            <p:extLst>
              <p:ext uri="{D42A27DB-BD31-4B8C-83A1-F6EECF244321}">
                <p14:modId xmlns:p14="http://schemas.microsoft.com/office/powerpoint/2010/main" val="2351036849"/>
              </p:ext>
            </p:extLst>
          </p:nvPr>
        </p:nvGraphicFramePr>
        <p:xfrm>
          <a:off x="471726" y="2426075"/>
          <a:ext cx="11248548" cy="3424091"/>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2D7FD8C5-8BE4-C220-74D9-F0099E9D83F1}"/>
              </a:ext>
            </a:extLst>
          </p:cNvPr>
          <p:cNvSpPr/>
          <p:nvPr/>
        </p:nvSpPr>
        <p:spPr>
          <a:xfrm>
            <a:off x="257748" y="5806721"/>
            <a:ext cx="11381801" cy="938719"/>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spcAft>
                <a:spcPts val="0"/>
              </a:spcAft>
            </a:pPr>
            <a:r>
              <a:rPr lang="en-US" sz="1100" u="none" dirty="0">
                <a:latin typeface="+mn-lt"/>
                <a:cs typeface="Calibri" panose="020F0502020204030204" pitchFamily="34" charset="0"/>
              </a:rPr>
              <a:t>Abbreviations: FY, fiscal year; ED, emergency department.</a:t>
            </a:r>
          </a:p>
          <a:p>
            <a:pPr>
              <a:spcAft>
                <a:spcPts val="0"/>
              </a:spcAft>
            </a:pPr>
            <a:r>
              <a:rPr lang="en-US" sz="1100" u="none" dirty="0">
                <a:latin typeface="+mn-lt"/>
                <a:cs typeface="Calibri" panose="020F0502020204030204" pitchFamily="34" charset="0"/>
              </a:rPr>
              <a:t>Notes: Data is based on Ontario residents between the ages of 16 and 120. A first episode of acute low back pain is defined as people presenting with no prior records for low back pain in NACRS or OHIP within the 5 years prior to the date of the index visit. Types of diagnostic imaging of the spine defined as x-ray, MRI, CT, and bone scans. </a:t>
            </a:r>
            <a:r>
              <a:rPr lang="en-CA" sz="1100" u="none" dirty="0">
                <a:latin typeface="+mn-lt"/>
                <a:ea typeface="Calibri"/>
                <a:cs typeface="Calibri"/>
              </a:rPr>
              <a:t>Income quintile is an area-based ranking of the household income in each neighbourhood of residence, compared to surrounding neighbourhoods.</a:t>
            </a:r>
            <a:r>
              <a:rPr lang="en-US" sz="1100" u="none" dirty="0">
                <a:latin typeface="+mn-lt"/>
                <a:cs typeface="Calibri" panose="020F0502020204030204" pitchFamily="34" charset="0"/>
              </a:rPr>
              <a:t> *FY 2024/25 numbers not finalized.</a:t>
            </a:r>
          </a:p>
          <a:p>
            <a:pPr>
              <a:spcAft>
                <a:spcPts val="0"/>
              </a:spcAft>
            </a:pPr>
            <a:r>
              <a:rPr lang="en-CA" sz="1100" u="none" dirty="0">
                <a:latin typeface="+mn-lt"/>
                <a:cs typeface="Calibri" panose="020F0502020204030204" pitchFamily="34" charset="0"/>
              </a:rPr>
              <a:t>Sources: Ontario Health Insurance Plan Claims Database (OHIP), National Ambulatory Care Reporting System (NACRS), Registered Persons Database (RPDB).</a:t>
            </a:r>
          </a:p>
        </p:txBody>
      </p:sp>
    </p:spTree>
    <p:extLst>
      <p:ext uri="{BB962C8B-B14F-4D97-AF65-F5344CB8AC3E}">
        <p14:creationId xmlns:p14="http://schemas.microsoft.com/office/powerpoint/2010/main" val="3277717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AEC107-6EF3-E33A-7F9E-CAEE3E5B1C97}"/>
              </a:ext>
            </a:extLst>
          </p:cNvPr>
          <p:cNvSpPr>
            <a:spLocks noGrp="1"/>
          </p:cNvSpPr>
          <p:nvPr>
            <p:ph type="title"/>
          </p:nvPr>
        </p:nvSpPr>
        <p:spPr>
          <a:xfrm>
            <a:off x="552450" y="328129"/>
            <a:ext cx="11087100" cy="697541"/>
          </a:xfrm>
        </p:spPr>
        <p:txBody>
          <a:bodyPr/>
          <a:lstStyle/>
          <a:p>
            <a:r>
              <a:rPr lang="en-CA" dirty="0"/>
              <a:t>Opioid prescribing for acute low back pain</a:t>
            </a:r>
          </a:p>
        </p:txBody>
      </p:sp>
      <p:pic>
        <p:nvPicPr>
          <p:cNvPr id="4" name="Picture 3">
            <a:extLst>
              <a:ext uri="{FF2B5EF4-FFF2-40B4-BE49-F238E27FC236}">
                <a16:creationId xmlns:a16="http://schemas.microsoft.com/office/drawing/2014/main" id="{401248E9-1593-9C11-B73A-3A610A73429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26256" y="2019329"/>
            <a:ext cx="3245398" cy="3245398"/>
          </a:xfrm>
          <a:prstGeom prst="rect">
            <a:avLst/>
          </a:prstGeom>
        </p:spPr>
      </p:pic>
      <p:sp>
        <p:nvSpPr>
          <p:cNvPr id="9" name="TextBox 8">
            <a:extLst>
              <a:ext uri="{FF2B5EF4-FFF2-40B4-BE49-F238E27FC236}">
                <a16:creationId xmlns:a16="http://schemas.microsoft.com/office/drawing/2014/main" id="{89E75843-75B4-88F4-D9CD-63D89DDF5C3C}"/>
              </a:ext>
            </a:extLst>
          </p:cNvPr>
          <p:cNvSpPr txBox="1"/>
          <p:nvPr/>
        </p:nvSpPr>
        <p:spPr>
          <a:xfrm>
            <a:off x="7058098" y="2505670"/>
            <a:ext cx="3692163" cy="1846659"/>
          </a:xfrm>
          <a:prstGeom prst="rect">
            <a:avLst/>
          </a:prstGeom>
          <a:noFill/>
        </p:spPr>
        <p:txBody>
          <a:bodyPr wrap="square" lIns="0" tIns="0" rIns="0" bIns="0" rtlCol="0" anchor="t" anchorCtr="0">
            <a:spAutoFit/>
          </a:bodyPr>
          <a:lstStyle/>
          <a:p>
            <a:pPr algn="l" fontAlgn="t"/>
            <a:r>
              <a:rPr lang="en-CA" sz="2400" dirty="0">
                <a:ea typeface="MS PGothic"/>
                <a:cs typeface="Calibri"/>
              </a:rPr>
              <a:t>Acute low back pain is the </a:t>
            </a:r>
            <a:r>
              <a:rPr lang="en-CA" sz="2400" b="1" dirty="0">
                <a:ea typeface="MS PGothic"/>
                <a:cs typeface="Calibri"/>
              </a:rPr>
              <a:t>most common reason </a:t>
            </a:r>
            <a:r>
              <a:rPr lang="en-CA" sz="2400" dirty="0">
                <a:ea typeface="MS PGothic"/>
                <a:cs typeface="Calibri"/>
              </a:rPr>
              <a:t>opioids are prescribed in family medicine and the emergency department. </a:t>
            </a:r>
          </a:p>
        </p:txBody>
      </p:sp>
      <p:sp>
        <p:nvSpPr>
          <p:cNvPr id="10" name="Text Placeholder 2">
            <a:extLst>
              <a:ext uri="{FF2B5EF4-FFF2-40B4-BE49-F238E27FC236}">
                <a16:creationId xmlns:a16="http://schemas.microsoft.com/office/drawing/2014/main" id="{FBC9FE01-2191-B0FC-2552-3BF686C3E232}"/>
              </a:ext>
            </a:extLst>
          </p:cNvPr>
          <p:cNvSpPr txBox="1">
            <a:spLocks/>
          </p:cNvSpPr>
          <p:nvPr/>
        </p:nvSpPr>
        <p:spPr>
          <a:xfrm>
            <a:off x="295273" y="6285237"/>
            <a:ext cx="10648951" cy="36933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b="0" dirty="0">
                <a:latin typeface="Calibri" panose="020F0502020204030204" pitchFamily="34" charset="0"/>
                <a:cs typeface="Calibri" panose="020F0502020204030204" pitchFamily="34" charset="0"/>
              </a:rPr>
              <a:t>Source: </a:t>
            </a:r>
            <a:r>
              <a:rPr lang="en-CA" sz="1200" b="0" u="none" dirty="0"/>
              <a:t>Borgundvaag B, McLeod S, Khuu W, Varner C, Tadrous M, Gomes T. Opioid prescribing and adverse events in opioid-naive patients treated by emergency physicians versus family physicians: a population-based cohort study. CMAJ Open. 2018;6(1):e110-7.</a:t>
            </a:r>
            <a:endParaRPr lang="en-CA" b="0" u="none" dirty="0">
              <a:highlight>
                <a:srgbClr val="FFFF00"/>
              </a:highligh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0607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4ABFA-E1C5-FE4F-F9A6-05AF4C6809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B1BED2-3BD9-F1E1-B23F-B5E1B42B11E5}"/>
              </a:ext>
            </a:extLst>
          </p:cNvPr>
          <p:cNvSpPr>
            <a:spLocks noGrp="1"/>
          </p:cNvSpPr>
          <p:nvPr>
            <p:ph type="title"/>
          </p:nvPr>
        </p:nvSpPr>
        <p:spPr>
          <a:xfrm>
            <a:off x="311566" y="338945"/>
            <a:ext cx="12155026" cy="697541"/>
          </a:xfrm>
        </p:spPr>
        <p:txBody>
          <a:bodyPr/>
          <a:lstStyle/>
          <a:p>
            <a:r>
              <a:rPr lang="en-CA" sz="2400" dirty="0"/>
              <a:t>There has been a decrease in opioid medication prescribing; however, the northern OH </a:t>
            </a:r>
            <a:br>
              <a:rPr lang="en-CA" sz="2400" dirty="0"/>
            </a:br>
            <a:r>
              <a:rPr lang="en-CA" sz="2400" dirty="0"/>
              <a:t>regions and Ontarians over the age of 70 continued to experience higher rates than </a:t>
            </a:r>
            <a:br>
              <a:rPr lang="en-CA" sz="2400" dirty="0"/>
            </a:br>
            <a:r>
              <a:rPr lang="en-CA" sz="2400" dirty="0"/>
              <a:t>other regions and age groups between FYs 2019/20 and 2024/25</a:t>
            </a:r>
          </a:p>
        </p:txBody>
      </p:sp>
      <p:sp>
        <p:nvSpPr>
          <p:cNvPr id="6" name="Text Placeholder 5">
            <a:extLst>
              <a:ext uri="{FF2B5EF4-FFF2-40B4-BE49-F238E27FC236}">
                <a16:creationId xmlns:a16="http://schemas.microsoft.com/office/drawing/2014/main" id="{3C690BB0-0704-7C87-B6D9-EEF17BE778BC}"/>
              </a:ext>
            </a:extLst>
          </p:cNvPr>
          <p:cNvSpPr>
            <a:spLocks noGrp="1"/>
          </p:cNvSpPr>
          <p:nvPr>
            <p:ph type="body" sz="quarter" idx="11"/>
          </p:nvPr>
        </p:nvSpPr>
        <p:spPr>
          <a:xfrm>
            <a:off x="341774" y="1339884"/>
            <a:ext cx="11550649" cy="1022772"/>
          </a:xfrm>
        </p:spPr>
        <p:txBody>
          <a:bodyPr/>
          <a:lstStyle/>
          <a:p>
            <a:r>
              <a:rPr lang="en-CA" sz="1800" dirty="0"/>
              <a:t>Opioid prescribing after a visit to a physician or ED for a first episode of acute low back pain between FYs 2019/20 and 2024/25 has decreased overall. However, Ontarians over the age of 70 and Ontarians residing in the northern OH regions had higher rates of opioid medication prescribing.</a:t>
            </a:r>
            <a:endParaRPr lang="en-CA" sz="1600" dirty="0"/>
          </a:p>
        </p:txBody>
      </p:sp>
      <p:sp>
        <p:nvSpPr>
          <p:cNvPr id="4" name="TextBox 3">
            <a:extLst>
              <a:ext uri="{FF2B5EF4-FFF2-40B4-BE49-F238E27FC236}">
                <a16:creationId xmlns:a16="http://schemas.microsoft.com/office/drawing/2014/main" id="{8243BD98-A68E-ED66-5971-D4D6544D9670}"/>
              </a:ext>
            </a:extLst>
          </p:cNvPr>
          <p:cNvSpPr txBox="1"/>
          <p:nvPr/>
        </p:nvSpPr>
        <p:spPr>
          <a:xfrm>
            <a:off x="395440" y="2255393"/>
            <a:ext cx="11232025" cy="347524"/>
          </a:xfrm>
          <a:prstGeom prst="rect">
            <a:avLst/>
          </a:prstGeom>
          <a:noFill/>
        </p:spPr>
        <p:txBody>
          <a:bodyPr wrap="square" lIns="0" tIns="0" rIns="0" bIns="0" rtlCol="0" anchor="t" anchorCtr="0">
            <a:noAutofit/>
          </a:bodyPr>
          <a:lstStyle/>
          <a:p>
            <a:pPr>
              <a:defRPr sz="1862" b="0" i="0" u="none" strike="noStrike" kern="1200" spc="0" baseline="0">
                <a:solidFill>
                  <a:srgbClr val="000000"/>
                </a:solidFill>
                <a:latin typeface="+mn-lt"/>
                <a:ea typeface="+mn-ea"/>
                <a:cs typeface="+mn-cs"/>
              </a:defRPr>
            </a:pPr>
            <a:r>
              <a:rPr lang="en-US" sz="1400" dirty="0"/>
              <a:t>Percentage of people who seek physician or ED care for a first episode of acute low back pain who are prescribed</a:t>
            </a:r>
            <a:br>
              <a:rPr lang="en-US" sz="1400" dirty="0"/>
            </a:br>
            <a:r>
              <a:rPr lang="en-US" sz="1400" dirty="0"/>
              <a:t>an opioid medication within 90 days of the date of the index visit</a:t>
            </a:r>
            <a:r>
              <a:rPr lang="en-CA" sz="1400" dirty="0"/>
              <a:t>, FYs 2019/20 to 2024/25</a:t>
            </a:r>
            <a:endParaRPr lang="en-US" sz="1400" dirty="0"/>
          </a:p>
        </p:txBody>
      </p:sp>
      <p:graphicFrame>
        <p:nvGraphicFramePr>
          <p:cNvPr id="9" name="Chart 8" descr="Line chart showing decrease in opioid medication prescribing by OH Regions">
            <a:extLst>
              <a:ext uri="{FF2B5EF4-FFF2-40B4-BE49-F238E27FC236}">
                <a16:creationId xmlns:a16="http://schemas.microsoft.com/office/drawing/2014/main" id="{22DAB3B1-3A8A-78F6-396F-897DF0F2A3C1}"/>
              </a:ext>
            </a:extLst>
          </p:cNvPr>
          <p:cNvGraphicFramePr/>
          <p:nvPr>
            <p:extLst>
              <p:ext uri="{D42A27DB-BD31-4B8C-83A1-F6EECF244321}">
                <p14:modId xmlns:p14="http://schemas.microsoft.com/office/powerpoint/2010/main" val="3720112535"/>
              </p:ext>
            </p:extLst>
          </p:nvPr>
        </p:nvGraphicFramePr>
        <p:xfrm>
          <a:off x="384891" y="2815458"/>
          <a:ext cx="5404874" cy="332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Chart 1" descr="Line chart showing decrease in opioid medication prescribing by age group.">
            <a:extLst>
              <a:ext uri="{FF2B5EF4-FFF2-40B4-BE49-F238E27FC236}">
                <a16:creationId xmlns:a16="http://schemas.microsoft.com/office/drawing/2014/main" id="{23A63A3D-4E1F-9804-116D-C53BBF0A7995}"/>
              </a:ext>
            </a:extLst>
          </p:cNvPr>
          <p:cNvGraphicFramePr/>
          <p:nvPr>
            <p:extLst>
              <p:ext uri="{D42A27DB-BD31-4B8C-83A1-F6EECF244321}">
                <p14:modId xmlns:p14="http://schemas.microsoft.com/office/powerpoint/2010/main" val="1523854848"/>
              </p:ext>
            </p:extLst>
          </p:nvPr>
        </p:nvGraphicFramePr>
        <p:xfrm>
          <a:off x="5810864" y="2542757"/>
          <a:ext cx="6081559" cy="3723526"/>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38FD073B-FCB1-2666-60CF-B23DDB9D8EA5}"/>
              </a:ext>
            </a:extLst>
          </p:cNvPr>
          <p:cNvSpPr/>
          <p:nvPr/>
        </p:nvSpPr>
        <p:spPr>
          <a:xfrm>
            <a:off x="405990" y="6100700"/>
            <a:ext cx="11210926" cy="769441"/>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spcAft>
                <a:spcPts val="0"/>
              </a:spcAft>
            </a:pPr>
            <a:r>
              <a:rPr lang="en-US" sz="1100" u="none" dirty="0">
                <a:latin typeface="+mn-lt"/>
                <a:cs typeface="Calibri" panose="020F0502020204030204" pitchFamily="34" charset="0"/>
              </a:rPr>
              <a:t>Abbreviations: FY, fiscal year; ED, emergency department.</a:t>
            </a:r>
          </a:p>
          <a:p>
            <a:pPr>
              <a:spcAft>
                <a:spcPts val="0"/>
              </a:spcAft>
            </a:pPr>
            <a:r>
              <a:rPr lang="en-US" sz="1100" u="none" dirty="0">
                <a:latin typeface="+mn-lt"/>
                <a:cs typeface="Calibri" panose="020F0502020204030204" pitchFamily="34" charset="0"/>
              </a:rPr>
              <a:t>Notes: Data is based on Ontario residents between the ages of 16 and 120. A first episode of acute low back pain is defined as people presenting with no prior records for low back pain in </a:t>
            </a:r>
            <a:br>
              <a:rPr lang="en-US" sz="1100" u="none" dirty="0">
                <a:latin typeface="+mn-lt"/>
                <a:cs typeface="Calibri" panose="020F0502020204030204" pitchFamily="34" charset="0"/>
              </a:rPr>
            </a:br>
            <a:r>
              <a:rPr lang="en-US" sz="1100" u="none" dirty="0">
                <a:latin typeface="+mn-lt"/>
                <a:cs typeface="Calibri" panose="020F0502020204030204" pitchFamily="34" charset="0"/>
              </a:rPr>
              <a:t>NACRS or OHIP within the 5 years prior to the date of the index visit. Ontario Health region is determined by patient residence. *FY 2024/25 numbers not finalized.</a:t>
            </a:r>
          </a:p>
          <a:p>
            <a:pPr>
              <a:spcAft>
                <a:spcPts val="0"/>
              </a:spcAft>
            </a:pPr>
            <a:r>
              <a:rPr lang="en-CA" sz="1100" u="none" dirty="0">
                <a:latin typeface="+mn-lt"/>
                <a:cs typeface="Calibri" panose="020F0502020204030204" pitchFamily="34" charset="0"/>
              </a:rPr>
              <a:t>Sources: Ontario Health Insurance Plan Claims Database (OHIP), National Ambulatory Care Reporting System (NACRS), Registered Persons Database (RPDB).</a:t>
            </a:r>
            <a:endParaRPr lang="en-CA" sz="1100" b="0" i="0" u="none" baseline="0" dirty="0">
              <a:latin typeface="+mn-lt"/>
              <a:cs typeface="Calibri" panose="020F0502020204030204" pitchFamily="34" charset="0"/>
            </a:endParaRPr>
          </a:p>
        </p:txBody>
      </p:sp>
    </p:spTree>
    <p:extLst>
      <p:ext uri="{BB962C8B-B14F-4D97-AF65-F5344CB8AC3E}">
        <p14:creationId xmlns:p14="http://schemas.microsoft.com/office/powerpoint/2010/main" val="4204741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7E75-3A20-238F-9F22-CD2F4DE7AA0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95A6ECF-5F83-2512-1F4A-F60E7E45BD97}"/>
              </a:ext>
            </a:extLst>
          </p:cNvPr>
          <p:cNvSpPr>
            <a:spLocks noGrp="1"/>
          </p:cNvSpPr>
          <p:nvPr>
            <p:ph type="title"/>
          </p:nvPr>
        </p:nvSpPr>
        <p:spPr>
          <a:xfrm>
            <a:off x="393405" y="310169"/>
            <a:ext cx="11533552" cy="697541"/>
          </a:xfrm>
        </p:spPr>
        <p:txBody>
          <a:bodyPr/>
          <a:lstStyle/>
          <a:p>
            <a:r>
              <a:rPr lang="en-CA" sz="3200" dirty="0"/>
              <a:t>Opioid medications are prescribed in higher percentages for people with acute low back pain who live in higher income neighbourhoods</a:t>
            </a:r>
          </a:p>
        </p:txBody>
      </p:sp>
      <p:sp>
        <p:nvSpPr>
          <p:cNvPr id="6" name="Text Placeholder 5">
            <a:extLst>
              <a:ext uri="{FF2B5EF4-FFF2-40B4-BE49-F238E27FC236}">
                <a16:creationId xmlns:a16="http://schemas.microsoft.com/office/drawing/2014/main" id="{3537607F-E840-15EE-13CF-58A208605B9F}"/>
              </a:ext>
            </a:extLst>
          </p:cNvPr>
          <p:cNvSpPr>
            <a:spLocks noGrp="1"/>
          </p:cNvSpPr>
          <p:nvPr>
            <p:ph type="body" sz="quarter" idx="11"/>
          </p:nvPr>
        </p:nvSpPr>
        <p:spPr>
          <a:xfrm>
            <a:off x="552450" y="1400175"/>
            <a:ext cx="11087100" cy="1066800"/>
          </a:xfrm>
        </p:spPr>
        <p:txBody>
          <a:bodyPr/>
          <a:lstStyle/>
          <a:p>
            <a:r>
              <a:rPr lang="en-CA" sz="2000" dirty="0"/>
              <a:t>In FY 2024/25, people living in higher income neighbourhoods had higher rates of opioid prescribing </a:t>
            </a:r>
            <a:br>
              <a:rPr lang="en-CA" sz="2000" dirty="0"/>
            </a:br>
            <a:r>
              <a:rPr lang="en-CA" sz="2000" dirty="0"/>
              <a:t>within 90 days of seeking physician or ED care for a first episode of acute low back pain than those </a:t>
            </a:r>
            <a:br>
              <a:rPr lang="en-CA" sz="2000" dirty="0"/>
            </a:br>
            <a:r>
              <a:rPr lang="en-CA" sz="2000" dirty="0"/>
              <a:t>from lower income neighbourhoods. This trend is consistent in all FYs since 2019/20.</a:t>
            </a:r>
          </a:p>
        </p:txBody>
      </p:sp>
      <p:graphicFrame>
        <p:nvGraphicFramePr>
          <p:cNvPr id="2" name="Chart 1" descr="Percentage of people who seek physician or ED care for a first episode of acute low back pain who are prescribed an opioid medication within 90 days of the date of the index visit in FY 2024/25, by neighbourhood income quintile.">
            <a:extLst>
              <a:ext uri="{FF2B5EF4-FFF2-40B4-BE49-F238E27FC236}">
                <a16:creationId xmlns:a16="http://schemas.microsoft.com/office/drawing/2014/main" id="{CE9C011F-D740-75D6-F62F-72C97DDBCC2A}"/>
              </a:ext>
            </a:extLst>
          </p:cNvPr>
          <p:cNvGraphicFramePr/>
          <p:nvPr>
            <p:extLst>
              <p:ext uri="{D42A27DB-BD31-4B8C-83A1-F6EECF244321}">
                <p14:modId xmlns:p14="http://schemas.microsoft.com/office/powerpoint/2010/main" val="1671959339"/>
              </p:ext>
            </p:extLst>
          </p:nvPr>
        </p:nvGraphicFramePr>
        <p:xfrm>
          <a:off x="471726" y="2282735"/>
          <a:ext cx="11248548" cy="3617189"/>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1501DFBA-29E2-3DA1-795D-D0825CE2DD01}"/>
              </a:ext>
            </a:extLst>
          </p:cNvPr>
          <p:cNvSpPr/>
          <p:nvPr/>
        </p:nvSpPr>
        <p:spPr>
          <a:xfrm>
            <a:off x="218419" y="5854386"/>
            <a:ext cx="11210926" cy="1015663"/>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spcAft>
                <a:spcPts val="0"/>
              </a:spcAft>
            </a:pPr>
            <a:r>
              <a:rPr lang="en-US" sz="1200" u="none" dirty="0">
                <a:latin typeface="+mn-lt"/>
                <a:cs typeface="Calibri" panose="020F0502020204030204" pitchFamily="34" charset="0"/>
              </a:rPr>
              <a:t>Abbreviations: FY, fiscal year; ED, emergency department.</a:t>
            </a:r>
          </a:p>
          <a:p>
            <a:pPr>
              <a:spcAft>
                <a:spcPts val="0"/>
              </a:spcAft>
            </a:pPr>
            <a:r>
              <a:rPr lang="en-US" sz="1200" u="none" dirty="0">
                <a:latin typeface="+mn-lt"/>
                <a:cs typeface="Calibri" panose="020F0502020204030204" pitchFamily="34" charset="0"/>
              </a:rPr>
              <a:t>Notes: Data is based on Ontario residents between the ages of 16 and 120. A first episode of acute low back pain is defined as people presenting with no prior records for low back pain in NACRS or OHIP within the 5 years prior to the date of the index visit. Income quintile is an area-based ranking of the household income in each neighbourhood of residence, compared to surrounding neighbourhoods. *FY 2024/25 numbers not finalized.</a:t>
            </a:r>
          </a:p>
          <a:p>
            <a:pPr>
              <a:spcAft>
                <a:spcPts val="0"/>
              </a:spcAft>
            </a:pPr>
            <a:r>
              <a:rPr lang="en-CA" sz="1200" u="none" dirty="0">
                <a:latin typeface="+mn-lt"/>
                <a:cs typeface="Calibri" panose="020F0502020204030204" pitchFamily="34" charset="0"/>
              </a:rPr>
              <a:t>Sources: Ontario Health Insurance Plan Claims Database (OHIP), National Ambulatory Care Reporting System (NACRS), Registered Persons Database (RPDB).</a:t>
            </a:r>
          </a:p>
        </p:txBody>
      </p:sp>
    </p:spTree>
    <p:extLst>
      <p:ext uri="{BB962C8B-B14F-4D97-AF65-F5344CB8AC3E}">
        <p14:creationId xmlns:p14="http://schemas.microsoft.com/office/powerpoint/2010/main" val="4261511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DCC422-1354-57FE-97ED-D5029716B1C5}"/>
              </a:ext>
            </a:extLst>
          </p:cNvPr>
          <p:cNvSpPr>
            <a:spLocks noGrp="1"/>
          </p:cNvSpPr>
          <p:nvPr>
            <p:ph type="title" idx="4294967295"/>
          </p:nvPr>
        </p:nvSpPr>
        <p:spPr>
          <a:xfrm>
            <a:off x="543046" y="-3060"/>
            <a:ext cx="10667999" cy="697541"/>
          </a:xfrm>
        </p:spPr>
        <p:txBody>
          <a:bodyPr vert="horz" lIns="0" tIns="0" rIns="0" bIns="0" rtlCol="0" anchor="b">
            <a:noAutofit/>
          </a:bodyPr>
          <a:lstStyle/>
          <a:p>
            <a:r>
              <a:rPr lang="en-CA" sz="4400" dirty="0"/>
              <a:t>Quotation from advisory committee member</a:t>
            </a:r>
          </a:p>
        </p:txBody>
      </p:sp>
      <p:sp>
        <p:nvSpPr>
          <p:cNvPr id="2" name="Text Placeholder 3">
            <a:extLst>
              <a:ext uri="{FF2B5EF4-FFF2-40B4-BE49-F238E27FC236}">
                <a16:creationId xmlns:a16="http://schemas.microsoft.com/office/drawing/2014/main" id="{0468DB77-C676-7FBA-3B8B-6C4823E5C301}"/>
              </a:ext>
            </a:extLst>
          </p:cNvPr>
          <p:cNvSpPr txBox="1">
            <a:spLocks/>
          </p:cNvSpPr>
          <p:nvPr/>
        </p:nvSpPr>
        <p:spPr>
          <a:xfrm>
            <a:off x="539839" y="1943100"/>
            <a:ext cx="11087100" cy="453390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400"/>
              </a:spcAft>
            </a:pPr>
            <a:r>
              <a:rPr lang="en-CA" dirty="0"/>
              <a:t>“This quality standard </a:t>
            </a:r>
            <a:r>
              <a:rPr lang="en-CA" b="1" dirty="0"/>
              <a:t>offers a unified approach to managing low-back pain for patients across Ontario</a:t>
            </a:r>
            <a:r>
              <a:rPr lang="en-CA" dirty="0"/>
              <a:t>; it will help health professionals work as a team to do what’s best for the system and their patients. Moreover, </a:t>
            </a:r>
            <a:r>
              <a:rPr lang="en-CA" b="1" dirty="0"/>
              <a:t>it represents an opportunity for clinicians and patients to refer to the same sources of information,</a:t>
            </a:r>
            <a:r>
              <a:rPr lang="en-CA" dirty="0"/>
              <a:t> offering a common ground.</a:t>
            </a:r>
          </a:p>
          <a:p>
            <a:pPr>
              <a:spcAft>
                <a:spcPts val="3600"/>
              </a:spcAft>
            </a:pPr>
            <a:r>
              <a:rPr lang="en-CA" dirty="0"/>
              <a:t>“</a:t>
            </a:r>
            <a:r>
              <a:rPr lang="en-CA" b="1" dirty="0"/>
              <a:t>Patient education is necessary for engagement – recovery and prevention depend on it.</a:t>
            </a:r>
            <a:r>
              <a:rPr lang="en-CA" dirty="0"/>
              <a:t> Low back pain is a complicated issue, with many factors at play, and it’s important that when the patient leaves the appointment, they understand the diagnosis and the appropriate next steps, particularly the importance of movement and physical activity, available adjunctive therapies, and the reasons why imaging and pharmacological treatment are usually unnecessary.”</a:t>
            </a:r>
            <a:endParaRPr lang="en-CA" sz="1800" dirty="0"/>
          </a:p>
          <a:p>
            <a:r>
              <a:rPr lang="en-CA" sz="1800" dirty="0"/>
              <a:t>– </a:t>
            </a:r>
            <a:r>
              <a:rPr lang="en-CA" sz="1800" i="1" dirty="0"/>
              <a:t>Scott Shallow, Low Back Pain Quality Standard Advisory Committee member</a:t>
            </a:r>
          </a:p>
        </p:txBody>
      </p:sp>
      <p:sp>
        <p:nvSpPr>
          <p:cNvPr id="4" name="Text Placeholder 3">
            <a:extLst>
              <a:ext uri="{FF2B5EF4-FFF2-40B4-BE49-F238E27FC236}">
                <a16:creationId xmlns:a16="http://schemas.microsoft.com/office/drawing/2014/main" id="{F032759E-CCCE-B503-1C27-34780DD8C15A}"/>
              </a:ext>
              <a:ext uri="{C183D7F6-B498-43B3-948B-1728B52AA6E4}">
                <adec:decorative xmlns:adec="http://schemas.microsoft.com/office/drawing/2017/decorative" val="1"/>
              </a:ext>
            </a:extLst>
          </p:cNvPr>
          <p:cNvSpPr txBox="1">
            <a:spLocks/>
          </p:cNvSpPr>
          <p:nvPr/>
        </p:nvSpPr>
        <p:spPr>
          <a:xfrm>
            <a:off x="9953625" y="209550"/>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0" dirty="0"/>
              <a:t>”</a:t>
            </a:r>
            <a:endParaRPr lang="en-US" sz="20000" i="1" dirty="0">
              <a:highlight>
                <a:srgbClr val="FFFF00"/>
              </a:highlight>
            </a:endParaRPr>
          </a:p>
        </p:txBody>
      </p:sp>
    </p:spTree>
    <p:extLst>
      <p:ext uri="{BB962C8B-B14F-4D97-AF65-F5344CB8AC3E}">
        <p14:creationId xmlns:p14="http://schemas.microsoft.com/office/powerpoint/2010/main" val="863682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noProof="0" dirty="0">
                <a:ln>
                  <a:noFill/>
                </a:ln>
                <a:solidFill>
                  <a:schemeClr val="bg1"/>
                </a:solidFill>
                <a:effectLst/>
                <a:uLnTx/>
                <a:uFillTx/>
                <a:latin typeface="+mn-lt"/>
                <a:ea typeface="+mn-ea"/>
                <a:cs typeface="+mn-cs"/>
              </a:rPr>
              <a:t>Quality statements to improve care</a:t>
            </a:r>
          </a:p>
        </p:txBody>
      </p:sp>
    </p:spTree>
    <p:extLst>
      <p:ext uri="{BB962C8B-B14F-4D97-AF65-F5344CB8AC3E}">
        <p14:creationId xmlns:p14="http://schemas.microsoft.com/office/powerpoint/2010/main" val="59602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dirty="0"/>
              <a:t>Scope of this quality standard</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421028"/>
            <a:ext cx="11087100" cy="5086098"/>
          </a:xfrm>
        </p:spPr>
        <p:txBody>
          <a:bodyPr vert="horz" lIns="0" tIns="0" rIns="0" bIns="0" numCol="1" spcCol="457200" rtlCol="0" anchor="t">
            <a:noAutofit/>
          </a:bodyPr>
          <a:lstStyle/>
          <a:p>
            <a:pPr marL="342900" indent="-342900">
              <a:buFont typeface="Arial" panose="020B0604020202020204" pitchFamily="34" charset="0"/>
              <a:buChar char="•"/>
            </a:pPr>
            <a:r>
              <a:rPr lang="en-CA" dirty="0"/>
              <a:t>Acute low back pain is defined as pain localized between the 12th rib and the inferior gluteal folds and is considered nonspecific, characterized by tension, soreness, or stiffness in the low back area</a:t>
            </a:r>
          </a:p>
          <a:p>
            <a:pPr marL="342900" indent="-342900">
              <a:buFont typeface="Arial" panose="020B0604020202020204" pitchFamily="34" charset="0"/>
              <a:buChar char="•"/>
            </a:pPr>
            <a:r>
              <a:rPr lang="en-CA" dirty="0"/>
              <a:t>This quality standard addresses care for adults 16 years of age or older who have a first episode of acute low back pain, or a recurrent episode of acute low back pain that lasts less than 12 weeks, with or without leg symptoms</a:t>
            </a:r>
            <a:endParaRPr lang="en-CA" dirty="0">
              <a:ea typeface="Calibri"/>
              <a:cs typeface="Calibri"/>
            </a:endParaRPr>
          </a:p>
          <a:p>
            <a:pPr marL="342900" indent="-342900">
              <a:buFont typeface="Arial" panose="020B0604020202020204" pitchFamily="34" charset="0"/>
              <a:buChar char="•"/>
            </a:pPr>
            <a:r>
              <a:rPr lang="en-CA" dirty="0"/>
              <a:t>This quality standard focuses on the assessment of acute low back pain and risk factors to prevent chronic low back pain, as well as physical activity, education, self-management, and psychosocial support for people with acute low back pain across all health care settings and health care teams</a:t>
            </a:r>
            <a:endParaRPr lang="en-CA" dirty="0">
              <a:ea typeface="Calibri"/>
              <a:cs typeface="Calibri"/>
            </a:endParaRPr>
          </a:p>
          <a:p>
            <a:pPr marL="342900" indent="-342900">
              <a:buFont typeface="Arial" panose="020B0604020202020204" pitchFamily="34" charset="0"/>
              <a:buChar char="•"/>
            </a:pPr>
            <a:r>
              <a:rPr lang="en-CA" dirty="0"/>
              <a:t>This quality standard does not address chronic low back pain (greater than 12 weeks in duration), back pain in pregnancy, inflammatory conditions, infections, fracture, neoplasm, bone disease, non-spinal causes, or surgical interventions</a:t>
            </a:r>
            <a:endParaRPr lang="en-CA" dirty="0">
              <a:ea typeface="Calibri"/>
              <a:cs typeface="Calibri"/>
            </a:endParaRPr>
          </a:p>
        </p:txBody>
      </p:sp>
    </p:spTree>
    <p:extLst>
      <p:ext uri="{BB962C8B-B14F-4D97-AF65-F5344CB8AC3E}">
        <p14:creationId xmlns:p14="http://schemas.microsoft.com/office/powerpoint/2010/main" val="3909832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dirty="0"/>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CA" sz="3000" dirty="0"/>
              <a:t>Inform clinicians and patients what quality care looks like</a:t>
            </a:r>
          </a:p>
          <a:p>
            <a:pPr marL="342900" indent="-342900">
              <a:buFont typeface="Arial" panose="020B0604020202020204" pitchFamily="34" charset="0"/>
              <a:buChar char="•"/>
            </a:pPr>
            <a:r>
              <a:rPr lang="en-CA" sz="3000" dirty="0"/>
              <a:t>Focus on conditions or processes where there are large variations in how care is delivered, or where there are gaps between the care provided in Ontario and the care patients should receive</a:t>
            </a:r>
          </a:p>
          <a:p>
            <a:pPr marL="342900" indent="-342900">
              <a:buFont typeface="Arial" panose="020B0604020202020204" pitchFamily="34" charset="0"/>
              <a:buChar char="•"/>
            </a:pPr>
            <a:r>
              <a:rPr lang="en-CA" sz="3000" dirty="0"/>
              <a:t>Are grounded in the best available evidence</a:t>
            </a:r>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dirty="0"/>
              <a:t>Quality statement topics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457200" indent="-457200">
              <a:buFont typeface="+mj-lt"/>
              <a:buAutoNum type="arabicPeriod"/>
            </a:pPr>
            <a:r>
              <a:rPr lang="en-CA" sz="3000" dirty="0"/>
              <a:t>Clinical assessment</a:t>
            </a:r>
          </a:p>
          <a:p>
            <a:pPr marL="457200" indent="-457200">
              <a:buFont typeface="+mj-lt"/>
              <a:buAutoNum type="arabicPeriod"/>
            </a:pPr>
            <a:r>
              <a:rPr lang="en-CA" sz="3000" dirty="0"/>
              <a:t>Diagnostic imaging</a:t>
            </a:r>
          </a:p>
          <a:p>
            <a:pPr marL="457200" indent="-457200">
              <a:buFont typeface="+mj-lt"/>
              <a:buAutoNum type="arabicPeriod"/>
            </a:pPr>
            <a:r>
              <a:rPr lang="en-CA" sz="3000" dirty="0"/>
              <a:t>Patient education and self-management</a:t>
            </a:r>
          </a:p>
          <a:p>
            <a:pPr marL="457200" indent="-457200">
              <a:buFont typeface="+mj-lt"/>
              <a:buAutoNum type="arabicPeriod"/>
            </a:pPr>
            <a:r>
              <a:rPr lang="en-CA" sz="3000" dirty="0"/>
              <a:t>Maintaining usual activity</a:t>
            </a:r>
          </a:p>
          <a:p>
            <a:pPr marL="457200" indent="-457200">
              <a:buFont typeface="+mj-lt"/>
              <a:buAutoNum type="arabicPeriod"/>
            </a:pPr>
            <a:r>
              <a:rPr lang="en-CA" sz="3000" dirty="0"/>
              <a:t>Psychosocial information and support</a:t>
            </a:r>
          </a:p>
          <a:p>
            <a:pPr marL="457200" indent="-457200">
              <a:buFont typeface="+mj-lt"/>
              <a:buAutoNum type="arabicPeriod"/>
            </a:pPr>
            <a:r>
              <a:rPr lang="en-CA" sz="3000" dirty="0"/>
              <a:t>Pharmacological therapies</a:t>
            </a:r>
          </a:p>
          <a:p>
            <a:pPr marL="457200" indent="-457200">
              <a:buFont typeface="+mj-lt"/>
              <a:buAutoNum type="arabicPeriod"/>
            </a:pPr>
            <a:r>
              <a:rPr lang="en-CA" sz="3000" dirty="0"/>
              <a:t>Additional nonpharmacological therapies</a:t>
            </a:r>
          </a:p>
        </p:txBody>
      </p:sp>
    </p:spTree>
    <p:extLst>
      <p:ext uri="{BB962C8B-B14F-4D97-AF65-F5344CB8AC3E}">
        <p14:creationId xmlns:p14="http://schemas.microsoft.com/office/powerpoint/2010/main" val="936660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sz="4600" dirty="0"/>
              <a:t>Quality statement (QS) 1: Clinical assessment</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736503"/>
            <a:ext cx="11087100" cy="1384995"/>
          </a:xfrm>
        </p:spPr>
        <p:txBody>
          <a:bodyPr anchor="ctr" anchorCtr="0">
            <a:spAutoFit/>
          </a:bodyPr>
          <a:lstStyle/>
          <a:p>
            <a:r>
              <a:rPr lang="en-CA" sz="3000" dirty="0"/>
              <a:t>People with symptoms of acute low back pain who seek primary care receive a prompt comprehensive assessment to inform diagnosis and assess for risk factors for developing chronic low back pain.</a:t>
            </a:r>
          </a:p>
        </p:txBody>
      </p:sp>
    </p:spTree>
    <p:extLst>
      <p:ext uri="{BB962C8B-B14F-4D97-AF65-F5344CB8AC3E}">
        <p14:creationId xmlns:p14="http://schemas.microsoft.com/office/powerpoint/2010/main" val="830031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QS 2: Diagnostic imaging</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736502"/>
            <a:ext cx="11087100" cy="1384995"/>
          </a:xfrm>
        </p:spPr>
        <p:txBody>
          <a:bodyPr wrap="square" anchor="ctr" anchorCtr="0">
            <a:spAutoFit/>
          </a:bodyPr>
          <a:lstStyle/>
          <a:p>
            <a:r>
              <a:rPr lang="en-CA" sz="3000" dirty="0"/>
              <a:t>People with acute low back pain do not receive diagnostic imaging tests unless they present with red flags that suggest serious pathological disease.</a:t>
            </a:r>
          </a:p>
        </p:txBody>
      </p:sp>
    </p:spTree>
    <p:extLst>
      <p:ext uri="{BB962C8B-B14F-4D97-AF65-F5344CB8AC3E}">
        <p14:creationId xmlns:p14="http://schemas.microsoft.com/office/powerpoint/2010/main" val="2590620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sz="4400" dirty="0"/>
              <a:t>QS 3: Patient education and self-management</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736503"/>
            <a:ext cx="11087100" cy="1384995"/>
          </a:xfrm>
        </p:spPr>
        <p:txBody>
          <a:bodyPr anchor="ctr" anchorCtr="0">
            <a:spAutoFit/>
          </a:bodyPr>
          <a:lstStyle/>
          <a:p>
            <a:r>
              <a:rPr lang="en-CA" sz="3000" dirty="0"/>
              <a:t>People with acute low back pain are offered education and ongoing support for self-management that is tailored to their individual needs and abilities.</a:t>
            </a:r>
          </a:p>
        </p:txBody>
      </p:sp>
    </p:spTree>
    <p:extLst>
      <p:ext uri="{BB962C8B-B14F-4D97-AF65-F5344CB8AC3E}">
        <p14:creationId xmlns:p14="http://schemas.microsoft.com/office/powerpoint/2010/main" val="4167808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QS 4: Maintaining usual activity</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736502"/>
            <a:ext cx="11087100" cy="1384995"/>
          </a:xfrm>
        </p:spPr>
        <p:txBody>
          <a:bodyPr anchor="ctr" anchorCtr="0">
            <a:spAutoFit/>
          </a:bodyPr>
          <a:lstStyle/>
          <a:p>
            <a:r>
              <a:rPr lang="en-CA" sz="3000" dirty="0"/>
              <a:t>People with acute low back pain are encouraged to stay physically active by continuing to perform activities of daily living, with modification if required</a:t>
            </a:r>
            <a:r>
              <a:rPr lang="en-CA" sz="3000" dirty="0">
                <a:solidFill>
                  <a:srgbClr val="FF0000"/>
                </a:solidFill>
              </a:rPr>
              <a:t> </a:t>
            </a:r>
            <a:r>
              <a:rPr lang="en-CA" sz="3000" dirty="0"/>
              <a:t>to maintain or improve mobility and function.</a:t>
            </a:r>
          </a:p>
        </p:txBody>
      </p:sp>
    </p:spTree>
    <p:extLst>
      <p:ext uri="{BB962C8B-B14F-4D97-AF65-F5344CB8AC3E}">
        <p14:creationId xmlns:p14="http://schemas.microsoft.com/office/powerpoint/2010/main" val="3826402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QS 5: Psychosocial information and support</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505670"/>
            <a:ext cx="11087100" cy="1846659"/>
          </a:xfrm>
        </p:spPr>
        <p:txBody>
          <a:bodyPr anchor="ctr" anchorCtr="0">
            <a:spAutoFit/>
          </a:bodyPr>
          <a:lstStyle/>
          <a:p>
            <a:r>
              <a:rPr lang="en-CA" sz="3000" dirty="0"/>
              <a:t>People with acute low back pain who have psychosocial barriers to recovery (yellow flags) identified during their comprehensive assessment are offered further information and support to manage the identified barriers.</a:t>
            </a:r>
          </a:p>
        </p:txBody>
      </p:sp>
    </p:spTree>
    <p:extLst>
      <p:ext uri="{BB962C8B-B14F-4D97-AF65-F5344CB8AC3E}">
        <p14:creationId xmlns:p14="http://schemas.microsoft.com/office/powerpoint/2010/main" val="1044572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QS 6: Pharmacological therapies</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505670"/>
            <a:ext cx="11087100" cy="1846659"/>
          </a:xfrm>
        </p:spPr>
        <p:txBody>
          <a:bodyPr anchor="ctr" anchorCtr="0">
            <a:spAutoFit/>
          </a:bodyPr>
          <a:lstStyle/>
          <a:p>
            <a:r>
              <a:rPr lang="en-CA" sz="3000" dirty="0"/>
              <a:t>People with acute low back pain whose symptoms do not adequately improve with physical activity, education, reassurance, and self-management support are offered information on the risks and benefits of nonopioid analgesics to improve mobility and function.</a:t>
            </a:r>
          </a:p>
        </p:txBody>
      </p:sp>
    </p:spTree>
    <p:extLst>
      <p:ext uri="{BB962C8B-B14F-4D97-AF65-F5344CB8AC3E}">
        <p14:creationId xmlns:p14="http://schemas.microsoft.com/office/powerpoint/2010/main" val="3763915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sz="4400" dirty="0"/>
              <a:t>QS 7: Additional nonpharmacological therapies</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274838"/>
            <a:ext cx="11087100" cy="2308324"/>
          </a:xfrm>
        </p:spPr>
        <p:txBody>
          <a:bodyPr anchor="ctr" anchorCtr="0">
            <a:spAutoFit/>
          </a:bodyPr>
          <a:lstStyle/>
          <a:p>
            <a:r>
              <a:rPr lang="en-CA" sz="3000" dirty="0"/>
              <a:t>People with acute low back pain whose symptoms do not adequately improve with physical activity, education, reassurance, and self-management support are offered information on the risks and benefits of additional nonpharmacological therapies to improve mobility and function.</a:t>
            </a:r>
          </a:p>
        </p:txBody>
      </p:sp>
    </p:spTree>
    <p:extLst>
      <p:ext uri="{BB962C8B-B14F-4D97-AF65-F5344CB8AC3E}">
        <p14:creationId xmlns:p14="http://schemas.microsoft.com/office/powerpoint/2010/main" val="111009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noProof="0" dirty="0">
                <a:ln>
                  <a:noFill/>
                </a:ln>
                <a:solidFill>
                  <a:schemeClr val="bg1"/>
                </a:solidFill>
                <a:effectLst/>
                <a:uLnTx/>
                <a:uFillTx/>
                <a:latin typeface="+mn-lt"/>
                <a:ea typeface="+mn-ea"/>
                <a:cs typeface="+mn-cs"/>
              </a:rPr>
              <a:t>Measures to support improvement</a:t>
            </a:r>
          </a:p>
        </p:txBody>
      </p:sp>
    </p:spTree>
    <p:extLst>
      <p:ext uri="{BB962C8B-B14F-4D97-AF65-F5344CB8AC3E}">
        <p14:creationId xmlns:p14="http://schemas.microsoft.com/office/powerpoint/2010/main" val="988386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sz="3800" dirty="0"/>
              <a:t>Indicators that can be measured using provincial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CA" dirty="0"/>
              <a:t>Percentage of people who seek physician or emergency department care for a first episode of acute low back pain who undergo diagnostic imaging of the spine (x-ray, computed tomography [CT], magnetic resonance imaging [MRI], bone scan) within 90 days and 180 days of the date of the index visit</a:t>
            </a:r>
          </a:p>
          <a:p>
            <a:pPr marL="342900" indent="-342900">
              <a:buFont typeface="Arial" panose="020B0604020202020204" pitchFamily="34" charset="0"/>
              <a:buChar char="•"/>
            </a:pPr>
            <a:r>
              <a:rPr lang="en-CA" dirty="0"/>
              <a:t>Percentage of people who seek physician or emergency department care for a first episode of acute low back pain who are prescribed an opioid medication within 7 days and 90 days of the date of the index visit</a:t>
            </a:r>
          </a:p>
          <a:p>
            <a:pPr marL="342900" indent="-342900">
              <a:buFont typeface="Arial" panose="020B0604020202020204" pitchFamily="34" charset="0"/>
              <a:buChar char="•"/>
            </a:pPr>
            <a:r>
              <a:rPr lang="en-CA" dirty="0"/>
              <a:t>Percentage of people who seek physician or emergency department care for a first episode of acute low back pain who subsequently present to the emergency department for low back pain within 30 days and 90 days of the date of the index visit</a:t>
            </a:r>
          </a:p>
        </p:txBody>
      </p:sp>
    </p:spTree>
    <p:extLst>
      <p:ext uri="{BB962C8B-B14F-4D97-AF65-F5344CB8AC3E}">
        <p14:creationId xmlns:p14="http://schemas.microsoft.com/office/powerpoint/2010/main" val="2832015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en-CA" dirty="0"/>
              <a:t>Benefits of quality standards</a:t>
            </a:r>
          </a:p>
        </p:txBody>
      </p:sp>
      <p:sp>
        <p:nvSpPr>
          <p:cNvPr id="4" name="Text Placeholder 7">
            <a:extLst>
              <a:ext uri="{FF2B5EF4-FFF2-40B4-BE49-F238E27FC236}">
                <a16:creationId xmlns:a16="http://schemas.microsoft.com/office/drawing/2014/main" id="{F6FA7702-01A0-693B-4DF1-EAEC0E9992DA}"/>
              </a:ext>
            </a:extLst>
          </p:cNvPr>
          <p:cNvSpPr txBox="1">
            <a:spLocks/>
          </p:cNvSpPr>
          <p:nvPr/>
        </p:nvSpPr>
        <p:spPr>
          <a:xfrm>
            <a:off x="539839" y="1943100"/>
            <a:ext cx="11087100" cy="453390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CA" sz="3000" dirty="0"/>
              <a:t>Help patients, residents, families, and care partners know what to ask for in their care</a:t>
            </a:r>
          </a:p>
          <a:p>
            <a:pPr marL="342900" indent="-342900">
              <a:buFont typeface="Arial" panose="020B0604020202020204" pitchFamily="34" charset="0"/>
              <a:buChar char="•"/>
            </a:pPr>
            <a:r>
              <a:rPr lang="en-CA" sz="3000" dirty="0"/>
              <a:t>Help clinicians know what care to offer, based on evidence and expert consensus </a:t>
            </a:r>
          </a:p>
          <a:p>
            <a:pPr marL="342900" indent="-342900">
              <a:buFont typeface="Arial" panose="020B0604020202020204" pitchFamily="34" charset="0"/>
              <a:buChar char="•"/>
            </a:pPr>
            <a:r>
              <a:rPr lang="en-CA" sz="3000" dirty="0"/>
              <a:t>Help health care organizations measure, assess, and improve the quality of care they provide</a:t>
            </a:r>
          </a:p>
          <a:p>
            <a:pPr marL="342900" indent="-342900">
              <a:buFont typeface="Arial" panose="020B0604020202020204" pitchFamily="34" charset="0"/>
              <a:buChar char="•"/>
            </a:pPr>
            <a:r>
              <a:rPr lang="en-CA" sz="3000" dirty="0"/>
              <a:t>Help ensure consistent, high-quality care across the province</a:t>
            </a:r>
          </a:p>
        </p:txBody>
      </p:sp>
    </p:spTree>
    <p:extLst>
      <p:ext uri="{BB962C8B-B14F-4D97-AF65-F5344CB8AC3E}">
        <p14:creationId xmlns:p14="http://schemas.microsoft.com/office/powerpoint/2010/main" val="90964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sz="3800" dirty="0"/>
              <a:t>Indicators that can be measured using only local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CA" dirty="0"/>
              <a:t>Percentage of people with acute low back pain who have surgeon or specialist consultations within 90 days of a low back pain diagnosis</a:t>
            </a:r>
          </a:p>
          <a:p>
            <a:pPr marL="342900" indent="-342900">
              <a:buFont typeface="Arial" panose="020B0604020202020204" pitchFamily="34" charset="0"/>
              <a:buChar char="•"/>
            </a:pPr>
            <a:r>
              <a:rPr lang="en-CA" dirty="0"/>
              <a:t>Percentage of people with acute low back pain who report an improvement in their quality of life</a:t>
            </a:r>
          </a:p>
          <a:p>
            <a:pPr marL="342900" indent="-342900">
              <a:buFont typeface="Arial" panose="020B0604020202020204" pitchFamily="34" charset="0"/>
              <a:buChar char="•"/>
            </a:pPr>
            <a:r>
              <a:rPr lang="en-CA" dirty="0"/>
              <a:t>Percentage of people with acute low back pain who rate their interaction with their clinicians as “definitely helping them feel better able to manage their low back pain” (response options: definitely, for the most part, somewhat, not at all)</a:t>
            </a:r>
          </a:p>
        </p:txBody>
      </p:sp>
    </p:spTree>
    <p:extLst>
      <p:ext uri="{BB962C8B-B14F-4D97-AF65-F5344CB8AC3E}">
        <p14:creationId xmlns:p14="http://schemas.microsoft.com/office/powerpoint/2010/main" val="2491820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dirty="0"/>
              <a:t>Data sources and acknowledgement</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r>
              <a:rPr lang="en-CA" dirty="0"/>
              <a:t>The data used in this presentation were provided by the Canadian Institute for Health Information (CIHI). </a:t>
            </a:r>
            <a:r>
              <a:rPr lang="en-CA" b="0" i="0" u="none" strike="noStrike" dirty="0">
                <a:solidFill>
                  <a:srgbClr val="000000"/>
                </a:solidFill>
                <a:effectLst/>
                <a:latin typeface="Calibri" panose="020F0502020204030204" pitchFamily="34" charset="0"/>
              </a:rPr>
              <a:t>Ontario Health Insurance Plan claims data are provided by the Institute for Clinical Evaluative Sciences (ICES), and the Registered Persons Database is provided by the Ontario Ministry of Health. However, the analyses, conclusions, opinions, and statements expressed herein are those of the authors and not necessarily those of CIHI, ICES, or the Ministry of Health.</a:t>
            </a:r>
            <a:endParaRPr lang="en-CA" dirty="0"/>
          </a:p>
        </p:txBody>
      </p:sp>
    </p:spTree>
    <p:extLst>
      <p:ext uri="{BB962C8B-B14F-4D97-AF65-F5344CB8AC3E}">
        <p14:creationId xmlns:p14="http://schemas.microsoft.com/office/powerpoint/2010/main" val="81161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E49F21-0E93-A022-1D81-1462AB999B0D}"/>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noProof="0" dirty="0">
                <a:ln>
                  <a:noFill/>
                </a:ln>
                <a:solidFill>
                  <a:schemeClr val="bg1"/>
                </a:solidFill>
                <a:effectLst/>
                <a:uLnTx/>
                <a:uFillTx/>
                <a:latin typeface="+mn-lt"/>
                <a:ea typeface="+mn-ea"/>
                <a:cs typeface="+mn-cs"/>
              </a:rPr>
              <a:t>Thank you</a:t>
            </a:r>
          </a:p>
        </p:txBody>
      </p:sp>
    </p:spTree>
    <p:extLst>
      <p:ext uri="{BB962C8B-B14F-4D97-AF65-F5344CB8AC3E}">
        <p14:creationId xmlns:p14="http://schemas.microsoft.com/office/powerpoint/2010/main" val="367353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CA" dirty="0"/>
              <a:t>Quality standard resources</a:t>
            </a:r>
          </a:p>
        </p:txBody>
      </p:sp>
      <p:pic>
        <p:nvPicPr>
          <p:cNvPr id="19" name="Picture 18" descr="Cover of the quality standard">
            <a:extLst>
              <a:ext uri="{FF2B5EF4-FFF2-40B4-BE49-F238E27FC236}">
                <a16:creationId xmlns:a16="http://schemas.microsoft.com/office/drawing/2014/main" id="{E91A78EA-1AD5-A1B3-3F85-98E34DC8FD6E}"/>
              </a:ext>
            </a:extLst>
          </p:cNvPr>
          <p:cNvPicPr>
            <a:picLocks noChangeAspect="1"/>
          </p:cNvPicPr>
          <p:nvPr/>
        </p:nvPicPr>
        <p:blipFill>
          <a:blip r:embed="rId3"/>
          <a:stretch>
            <a:fillRect/>
          </a:stretch>
        </p:blipFill>
        <p:spPr>
          <a:xfrm>
            <a:off x="1471210" y="1507690"/>
            <a:ext cx="1263359" cy="1640060"/>
          </a:xfrm>
          <a:prstGeom prst="rect">
            <a:avLst/>
          </a:prstGeom>
          <a:effectLst>
            <a:outerShdw blurRad="50800" dist="38100" dir="2700000" algn="tl" rotWithShape="0">
              <a:prstClr val="black">
                <a:alpha val="40000"/>
              </a:prstClr>
            </a:outerShdw>
          </a:effectLst>
        </p:spPr>
      </p:pic>
      <p:sp>
        <p:nvSpPr>
          <p:cNvPr id="14" name="TextBox 2">
            <a:extLst>
              <a:ext uri="{FF2B5EF4-FFF2-40B4-BE49-F238E27FC236}">
                <a16:creationId xmlns:a16="http://schemas.microsoft.com/office/drawing/2014/main" id="{B2E8B1DB-7B7E-3CF2-028A-93DD1AA36A31}"/>
              </a:ext>
            </a:extLst>
          </p:cNvPr>
          <p:cNvSpPr txBox="1"/>
          <p:nvPr/>
        </p:nvSpPr>
        <p:spPr>
          <a:xfrm>
            <a:off x="1224861" y="3219458"/>
            <a:ext cx="1756058"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panose="020F0502020204030204" pitchFamily="34" charset="0"/>
                <a:cs typeface="Calibri" panose="020F0502020204030204" pitchFamily="34" charset="0"/>
              </a:rPr>
              <a:t>Quality Standard</a:t>
            </a:r>
          </a:p>
        </p:txBody>
      </p:sp>
      <p:pic>
        <p:nvPicPr>
          <p:cNvPr id="6" name="Picture 5" descr="Cover of the patient guide.">
            <a:extLst>
              <a:ext uri="{FF2B5EF4-FFF2-40B4-BE49-F238E27FC236}">
                <a16:creationId xmlns:a16="http://schemas.microsoft.com/office/drawing/2014/main" id="{5B61D53E-97D1-7E85-5DFC-21C8F1D39CF3}"/>
              </a:ext>
            </a:extLst>
          </p:cNvPr>
          <p:cNvPicPr>
            <a:picLocks noChangeAspect="1"/>
          </p:cNvPicPr>
          <p:nvPr/>
        </p:nvPicPr>
        <p:blipFill>
          <a:blip r:embed="rId4"/>
          <a:stretch>
            <a:fillRect/>
          </a:stretch>
        </p:blipFill>
        <p:spPr>
          <a:xfrm>
            <a:off x="4020455" y="1507690"/>
            <a:ext cx="1269425" cy="1640060"/>
          </a:xfrm>
          <a:prstGeom prst="rect">
            <a:avLst/>
          </a:prstGeom>
          <a:effectLst>
            <a:outerShdw blurRad="50800" dist="38100" dir="2700000" algn="tl" rotWithShape="0">
              <a:prstClr val="black">
                <a:alpha val="40000"/>
              </a:prstClr>
            </a:outerShdw>
          </a:effectLst>
        </p:spPr>
      </p:pic>
      <p:sp>
        <p:nvSpPr>
          <p:cNvPr id="15" name="TextBox 4">
            <a:extLst>
              <a:ext uri="{FF2B5EF4-FFF2-40B4-BE49-F238E27FC236}">
                <a16:creationId xmlns:a16="http://schemas.microsoft.com/office/drawing/2014/main" id="{071E7EA6-9373-69D2-5AC3-46477A2418F8}"/>
              </a:ext>
              <a:ext uri="{C183D7F6-B498-43B3-948B-1728B52AA6E4}">
                <adec:decorative xmlns:adec="http://schemas.microsoft.com/office/drawing/2017/decorative" val="0"/>
              </a:ext>
            </a:extLst>
          </p:cNvPr>
          <p:cNvSpPr txBox="1"/>
          <p:nvPr/>
        </p:nvSpPr>
        <p:spPr>
          <a:xfrm>
            <a:off x="3922383" y="3183571"/>
            <a:ext cx="1459502"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panose="020F0502020204030204" pitchFamily="34" charset="0"/>
                <a:cs typeface="Calibri" panose="020F0502020204030204" pitchFamily="34" charset="0"/>
              </a:rPr>
              <a:t>Patient Guide</a:t>
            </a:r>
          </a:p>
        </p:txBody>
      </p:sp>
      <p:pic>
        <p:nvPicPr>
          <p:cNvPr id="7" name="Picture 6" descr="Page 1 of the placemat.">
            <a:extLst>
              <a:ext uri="{FF2B5EF4-FFF2-40B4-BE49-F238E27FC236}">
                <a16:creationId xmlns:a16="http://schemas.microsoft.com/office/drawing/2014/main" id="{179FA035-97CD-BB1E-9BD1-5818394A59C7}"/>
              </a:ext>
            </a:extLst>
          </p:cNvPr>
          <p:cNvPicPr>
            <a:picLocks noChangeAspect="1"/>
          </p:cNvPicPr>
          <p:nvPr/>
        </p:nvPicPr>
        <p:blipFill>
          <a:blip r:embed="rId5"/>
          <a:stretch>
            <a:fillRect/>
          </a:stretch>
        </p:blipFill>
        <p:spPr>
          <a:xfrm>
            <a:off x="6347938" y="1527107"/>
            <a:ext cx="1291655" cy="1692351"/>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49E55529-E794-E5EA-E4DE-7051F40512E9}"/>
              </a:ext>
            </a:extLst>
          </p:cNvPr>
          <p:cNvSpPr txBox="1"/>
          <p:nvPr/>
        </p:nvSpPr>
        <p:spPr>
          <a:xfrm>
            <a:off x="6519036" y="3183571"/>
            <a:ext cx="1049775"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panose="020F0502020204030204" pitchFamily="34" charset="0"/>
                <a:cs typeface="Calibri" panose="020F0502020204030204" pitchFamily="34" charset="0"/>
              </a:rPr>
              <a:t>Placemat</a:t>
            </a:r>
          </a:p>
        </p:txBody>
      </p:sp>
      <p:pic>
        <p:nvPicPr>
          <p:cNvPr id="5" name="Picture 4" descr="Cover of the case for improvement deck.">
            <a:extLst>
              <a:ext uri="{FF2B5EF4-FFF2-40B4-BE49-F238E27FC236}">
                <a16:creationId xmlns:a16="http://schemas.microsoft.com/office/drawing/2014/main" id="{BB24CCB1-874D-0D55-D8F9-A5C070789E17}"/>
              </a:ext>
            </a:extLst>
          </p:cNvPr>
          <p:cNvPicPr>
            <a:picLocks noChangeAspect="1"/>
          </p:cNvPicPr>
          <p:nvPr/>
        </p:nvPicPr>
        <p:blipFill>
          <a:blip r:embed="rId6"/>
          <a:stretch>
            <a:fillRect/>
          </a:stretch>
        </p:blipFill>
        <p:spPr>
          <a:xfrm>
            <a:off x="8697651" y="1684119"/>
            <a:ext cx="2222309" cy="1267215"/>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104AAF8-D418-D4E1-537D-DF7F846A3934}"/>
              </a:ext>
              <a:ext uri="{C183D7F6-B498-43B3-948B-1728B52AA6E4}">
                <adec:decorative xmlns:adec="http://schemas.microsoft.com/office/drawing/2017/decorative" val="0"/>
              </a:ext>
            </a:extLst>
          </p:cNvPr>
          <p:cNvSpPr txBox="1"/>
          <p:nvPr/>
        </p:nvSpPr>
        <p:spPr>
          <a:xfrm>
            <a:off x="8416213" y="3183571"/>
            <a:ext cx="278518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panose="020F0502020204030204" pitchFamily="34" charset="0"/>
                <a:cs typeface="Calibri" panose="020F0502020204030204" pitchFamily="34" charset="0"/>
              </a:rPr>
              <a:t>Case for Improvement Deck</a:t>
            </a:r>
          </a:p>
        </p:txBody>
      </p:sp>
      <p:pic>
        <p:nvPicPr>
          <p:cNvPr id="10" name="Picture 9" descr="Cover of the measurement guide.">
            <a:extLst>
              <a:ext uri="{FF2B5EF4-FFF2-40B4-BE49-F238E27FC236}">
                <a16:creationId xmlns:a16="http://schemas.microsoft.com/office/drawing/2014/main" id="{3F553A37-1B97-06FF-4F8E-47544D3467B4}"/>
              </a:ext>
            </a:extLst>
          </p:cNvPr>
          <p:cNvPicPr>
            <a:picLocks noChangeAspect="1"/>
          </p:cNvPicPr>
          <p:nvPr/>
        </p:nvPicPr>
        <p:blipFill>
          <a:blip r:embed="rId7"/>
          <a:srcRect/>
          <a:stretch/>
        </p:blipFill>
        <p:spPr>
          <a:xfrm>
            <a:off x="2250373" y="3697001"/>
            <a:ext cx="1263358" cy="163799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1" name="TextBox 10">
            <a:extLst>
              <a:ext uri="{FF2B5EF4-FFF2-40B4-BE49-F238E27FC236}">
                <a16:creationId xmlns:a16="http://schemas.microsoft.com/office/drawing/2014/main" id="{63410C60-AB62-8392-43D5-EFC7B6490CDD}"/>
              </a:ext>
            </a:extLst>
          </p:cNvPr>
          <p:cNvSpPr txBox="1"/>
          <p:nvPr/>
        </p:nvSpPr>
        <p:spPr>
          <a:xfrm>
            <a:off x="1871982" y="5406703"/>
            <a:ext cx="214847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chemeClr val="tx2"/>
                </a:solidFill>
                <a:latin typeface="Calibri"/>
                <a:ea typeface="MS PGothic"/>
                <a:cs typeface="Calibri"/>
              </a:rPr>
              <a:t>Measurement Guide</a:t>
            </a:r>
            <a:endParaRPr lang="en-CA" sz="1800" u="none" dirty="0">
              <a:solidFill>
                <a:schemeClr val="tx2"/>
              </a:solidFill>
              <a:latin typeface="Calibri" panose="020F0502020204030204" pitchFamily="34" charset="0"/>
              <a:cs typeface="Calibri" panose="020F0502020204030204" pitchFamily="34" charset="0"/>
            </a:endParaRPr>
          </a:p>
        </p:txBody>
      </p:sp>
      <p:pic>
        <p:nvPicPr>
          <p:cNvPr id="21" name="Picture 20" descr="Cover of the technical specifications.">
            <a:extLst>
              <a:ext uri="{FF2B5EF4-FFF2-40B4-BE49-F238E27FC236}">
                <a16:creationId xmlns:a16="http://schemas.microsoft.com/office/drawing/2014/main" id="{A1C0930E-35DD-A398-9883-0504C24493AC}"/>
              </a:ext>
            </a:extLst>
          </p:cNvPr>
          <p:cNvPicPr>
            <a:picLocks noChangeAspect="1"/>
          </p:cNvPicPr>
          <p:nvPr/>
        </p:nvPicPr>
        <p:blipFill>
          <a:blip r:embed="rId8"/>
          <a:stretch>
            <a:fillRect/>
          </a:stretch>
        </p:blipFill>
        <p:spPr>
          <a:xfrm>
            <a:off x="5407990" y="3718600"/>
            <a:ext cx="1263358" cy="1631710"/>
          </a:xfrm>
          <a:prstGeom prst="rect">
            <a:avLst/>
          </a:prstGeom>
          <a:effectLst>
            <a:outerShdw blurRad="50800" dist="38100" dir="2700000" algn="tl" rotWithShape="0">
              <a:prstClr val="black">
                <a:alpha val="40000"/>
              </a:prstClr>
            </a:outerShdw>
          </a:effectLst>
        </p:spPr>
      </p:pic>
      <p:sp>
        <p:nvSpPr>
          <p:cNvPr id="12" name="TextBox 12">
            <a:extLst>
              <a:ext uri="{FF2B5EF4-FFF2-40B4-BE49-F238E27FC236}">
                <a16:creationId xmlns:a16="http://schemas.microsoft.com/office/drawing/2014/main" id="{F771BB59-2D5C-1C8B-C06B-135DBA926C5F}"/>
              </a:ext>
            </a:extLst>
          </p:cNvPr>
          <p:cNvSpPr txBox="1"/>
          <p:nvPr/>
        </p:nvSpPr>
        <p:spPr>
          <a:xfrm>
            <a:off x="4882919" y="5422454"/>
            <a:ext cx="238315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a:ea typeface="MS PGothic"/>
                <a:cs typeface="Calibri"/>
              </a:rPr>
              <a:t>Technical Specifications</a:t>
            </a:r>
            <a:endParaRPr lang="en-CA" sz="1800" u="none" dirty="0">
              <a:solidFill>
                <a:srgbClr val="000000"/>
              </a:solidFill>
              <a:latin typeface="Calibri" panose="020F0502020204030204" pitchFamily="34" charset="0"/>
              <a:cs typeface="Calibri" panose="020F0502020204030204" pitchFamily="34" charset="0"/>
            </a:endParaRPr>
          </a:p>
        </p:txBody>
      </p:sp>
      <p:pic>
        <p:nvPicPr>
          <p:cNvPr id="8" name="Picture 7" descr="Cover of the Getting Started Guide.">
            <a:extLst>
              <a:ext uri="{FF2B5EF4-FFF2-40B4-BE49-F238E27FC236}">
                <a16:creationId xmlns:a16="http://schemas.microsoft.com/office/drawing/2014/main" id="{62BAC47B-321B-FB6B-35E8-5713DE0FE6B0}"/>
              </a:ext>
            </a:extLst>
          </p:cNvPr>
          <p:cNvPicPr>
            <a:picLocks noChangeAspect="1"/>
          </p:cNvPicPr>
          <p:nvPr/>
        </p:nvPicPr>
        <p:blipFill>
          <a:blip r:embed="rId9"/>
          <a:srcRect/>
          <a:stretch/>
        </p:blipFill>
        <p:spPr>
          <a:xfrm>
            <a:off x="8318094" y="3920370"/>
            <a:ext cx="1623533" cy="1218209"/>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8017312" y="5424542"/>
            <a:ext cx="222509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panose="020F0502020204030204" pitchFamily="34" charset="0"/>
                <a:cs typeface="Calibri" panose="020F0502020204030204" pitchFamily="34" charset="0"/>
              </a:rPr>
              <a:t>Getting Started Guide</a:t>
            </a:r>
          </a:p>
        </p:txBody>
      </p:sp>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4294967295"/>
          </p:nvPr>
        </p:nvSpPr>
        <p:spPr>
          <a:xfrm>
            <a:off x="552450" y="6259756"/>
            <a:ext cx="11087100" cy="184666"/>
          </a:xfrm>
        </p:spPr>
        <p:txBody>
          <a:bodyPr/>
          <a:lstStyle/>
          <a:p>
            <a:r>
              <a:rPr lang="en-CA" sz="1200" b="0" dirty="0"/>
              <a:t>Find these resources on the </a:t>
            </a:r>
            <a:r>
              <a:rPr lang="en-CA" sz="1200" b="0" dirty="0">
                <a:hlinkClick r:id="rId10" tooltip="Link to the quality standard."/>
              </a:rPr>
              <a:t>Low </a:t>
            </a:r>
            <a:r>
              <a:rPr lang="en-CA" sz="1200" dirty="0">
                <a:hlinkClick r:id="rId10" tooltip="Link to the quality standard."/>
              </a:rPr>
              <a:t>Back Pain</a:t>
            </a:r>
            <a:r>
              <a:rPr lang="en-CA" sz="1200" dirty="0"/>
              <a:t> quality standard web page.</a:t>
            </a:r>
            <a:endParaRPr lang="en-CA" sz="1200" b="0" dirty="0">
              <a:highlight>
                <a:srgbClr val="FFFF00"/>
              </a:highlight>
            </a:endParaRPr>
          </a:p>
        </p:txBody>
      </p:sp>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CA" dirty="0"/>
              <a:t>Inside the quality standard</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dirty="0">
                <a:solidFill>
                  <a:schemeClr val="tx1"/>
                </a:solidFill>
                <a:latin typeface="Calibri" panose="020F0502020204030204" pitchFamily="34" charset="0"/>
                <a:ea typeface="MS PGothic"/>
                <a:cs typeface="Calibri" panose="020F0502020204030204" pitchFamily="34" charset="0"/>
              </a:rPr>
              <a:t>The Quality Statement</a:t>
            </a:r>
          </a:p>
        </p:txBody>
      </p:sp>
      <p:pic>
        <p:nvPicPr>
          <p:cNvPr id="4" name="Picture 3" descr="Quality statement 1 from the quality standard.">
            <a:extLst>
              <a:ext uri="{FF2B5EF4-FFF2-40B4-BE49-F238E27FC236}">
                <a16:creationId xmlns:a16="http://schemas.microsoft.com/office/drawing/2014/main" id="{60AB7496-7F80-28D4-3B14-32C82DAEEDA1}"/>
              </a:ext>
            </a:extLst>
          </p:cNvPr>
          <p:cNvPicPr>
            <a:picLocks noChangeAspect="1"/>
          </p:cNvPicPr>
          <p:nvPr/>
        </p:nvPicPr>
        <p:blipFill>
          <a:blip r:embed="rId2"/>
          <a:stretch>
            <a:fillRect/>
          </a:stretch>
        </p:blipFill>
        <p:spPr>
          <a:xfrm>
            <a:off x="2883187" y="2236198"/>
            <a:ext cx="1328093" cy="1731264"/>
          </a:xfrm>
          <a:prstGeom prst="rect">
            <a:avLst/>
          </a:prstGeom>
          <a:effectLst>
            <a:outerShdw blurRad="50800" dist="38100" dir="2700000" algn="tl" rotWithShape="0">
              <a:prstClr val="black">
                <a:alpha val="40000"/>
              </a:prstClr>
            </a:outerShdw>
          </a:effectLst>
        </p:spPr>
      </p:pic>
      <p:sp>
        <p:nvSpPr>
          <p:cNvPr id="19" name="Callout: Down Arrow 18">
            <a:extLst>
              <a:ext uri="{FF2B5EF4-FFF2-40B4-BE49-F238E27FC236}">
                <a16:creationId xmlns:a16="http://schemas.microsoft.com/office/drawing/2014/main" id="{4BB24016-9C38-0C43-21BB-511AC83DE9B2}"/>
              </a:ext>
            </a:extLst>
          </p:cNvPr>
          <p:cNvSpPr/>
          <p:nvPr/>
        </p:nvSpPr>
        <p:spPr>
          <a:xfrm>
            <a:off x="7374374" y="1455935"/>
            <a:ext cx="2825540"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dirty="0">
                <a:solidFill>
                  <a:schemeClr val="tx1"/>
                </a:solidFill>
                <a:latin typeface="Calibri" panose="020F0502020204030204" pitchFamily="34" charset="0"/>
                <a:ea typeface="MS PGothic"/>
                <a:cs typeface="Calibri" panose="020F0502020204030204" pitchFamily="34" charset="0"/>
              </a:rPr>
              <a:t>The Audience Statements</a:t>
            </a:r>
          </a:p>
        </p:txBody>
      </p:sp>
      <p:pic>
        <p:nvPicPr>
          <p:cNvPr id="6" name="Picture 5" descr="Audience statements for quality statement 1 from the quality standard. There are statements for people with the condition, for clinicians, and for organizations and health service planners.">
            <a:extLst>
              <a:ext uri="{FF2B5EF4-FFF2-40B4-BE49-F238E27FC236}">
                <a16:creationId xmlns:a16="http://schemas.microsoft.com/office/drawing/2014/main" id="{B69C8264-622E-60C0-EAC4-A2BA6CD528C8}"/>
              </a:ext>
            </a:extLst>
          </p:cNvPr>
          <p:cNvPicPr>
            <a:picLocks noChangeAspect="1"/>
          </p:cNvPicPr>
          <p:nvPr/>
        </p:nvPicPr>
        <p:blipFill>
          <a:blip r:embed="rId3"/>
          <a:stretch>
            <a:fillRect/>
          </a:stretch>
        </p:blipFill>
        <p:spPr>
          <a:xfrm>
            <a:off x="7449154" y="2236198"/>
            <a:ext cx="2675979" cy="1731264"/>
          </a:xfrm>
          <a:prstGeom prst="rect">
            <a:avLst/>
          </a:prstGeom>
          <a:effectLst>
            <a:outerShdw blurRad="50800" dist="38100" dir="2700000" algn="tl" rotWithShape="0">
              <a:prstClr val="black">
                <a:alpha val="40000"/>
              </a:prstClr>
            </a:outerShdw>
          </a:effectLst>
        </p:spPr>
      </p:pic>
      <p:sp>
        <p:nvSpPr>
          <p:cNvPr id="20" name="Callout: Down Arrow 19">
            <a:extLst>
              <a:ext uri="{FF2B5EF4-FFF2-40B4-BE49-F238E27FC236}">
                <a16:creationId xmlns:a16="http://schemas.microsoft.com/office/drawing/2014/main" id="{1A53F153-3DCB-4B1D-C329-E2C2780C63A3}"/>
              </a:ext>
            </a:extLst>
          </p:cNvPr>
          <p:cNvSpPr/>
          <p:nvPr/>
        </p:nvSpPr>
        <p:spPr>
          <a:xfrm>
            <a:off x="2276840" y="4085207"/>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dirty="0">
                <a:solidFill>
                  <a:schemeClr val="tx1"/>
                </a:solidFill>
                <a:latin typeface="Calibri" panose="020F0502020204030204" pitchFamily="34" charset="0"/>
                <a:ea typeface="MS PGothic"/>
                <a:cs typeface="Calibri" panose="020F0502020204030204" pitchFamily="34" charset="0"/>
              </a:rPr>
              <a:t>The Definitions</a:t>
            </a:r>
          </a:p>
        </p:txBody>
      </p:sp>
      <p:pic>
        <p:nvPicPr>
          <p:cNvPr id="8" name="Picture 7" descr="Definitions for quality statement 1 from the quality standard.">
            <a:extLst>
              <a:ext uri="{FF2B5EF4-FFF2-40B4-BE49-F238E27FC236}">
                <a16:creationId xmlns:a16="http://schemas.microsoft.com/office/drawing/2014/main" id="{4F7EF696-5FB6-1C1E-73AF-608B8DE24468}"/>
              </a:ext>
            </a:extLst>
          </p:cNvPr>
          <p:cNvPicPr>
            <a:picLocks noChangeAspect="1"/>
          </p:cNvPicPr>
          <p:nvPr/>
        </p:nvPicPr>
        <p:blipFill>
          <a:blip r:embed="rId4"/>
          <a:stretch>
            <a:fillRect/>
          </a:stretch>
        </p:blipFill>
        <p:spPr>
          <a:xfrm>
            <a:off x="2698054" y="4917747"/>
            <a:ext cx="1698357" cy="1626905"/>
          </a:xfrm>
          <a:prstGeom prst="rect">
            <a:avLst/>
          </a:prstGeom>
          <a:effectLst>
            <a:outerShdw blurRad="50800" dist="38100" dir="2700000" algn="tl" rotWithShape="0">
              <a:prstClr val="black">
                <a:alpha val="40000"/>
              </a:prstClr>
            </a:outerShdw>
          </a:effectLst>
        </p:spPr>
      </p:pic>
      <p:sp>
        <p:nvSpPr>
          <p:cNvPr id="21" name="Callout: Down Arrow 20">
            <a:extLst>
              <a:ext uri="{FF2B5EF4-FFF2-40B4-BE49-F238E27FC236}">
                <a16:creationId xmlns:a16="http://schemas.microsoft.com/office/drawing/2014/main" id="{F07B6B82-5AAE-C6B6-0FD1-33B3621019A3}"/>
              </a:ext>
            </a:extLst>
          </p:cNvPr>
          <p:cNvSpPr/>
          <p:nvPr/>
        </p:nvSpPr>
        <p:spPr>
          <a:xfrm>
            <a:off x="7484605" y="4085208"/>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dirty="0">
                <a:solidFill>
                  <a:schemeClr val="tx1"/>
                </a:solidFill>
                <a:latin typeface="Calibri" panose="020F0502020204030204" pitchFamily="34" charset="0"/>
                <a:ea typeface="MS PGothic"/>
                <a:cs typeface="Calibri" panose="020F0502020204030204" pitchFamily="34" charset="0"/>
              </a:rPr>
              <a:t>The Indicators</a:t>
            </a:r>
          </a:p>
        </p:txBody>
      </p:sp>
      <p:pic>
        <p:nvPicPr>
          <p:cNvPr id="12" name="Picture 11" descr="Quality indicators for quality statement 1 from the quality standard.">
            <a:extLst>
              <a:ext uri="{FF2B5EF4-FFF2-40B4-BE49-F238E27FC236}">
                <a16:creationId xmlns:a16="http://schemas.microsoft.com/office/drawing/2014/main" id="{3FADE017-B936-40BF-3D87-1EADCF30DADA}"/>
              </a:ext>
            </a:extLst>
          </p:cNvPr>
          <p:cNvPicPr>
            <a:picLocks noChangeAspect="1"/>
          </p:cNvPicPr>
          <p:nvPr/>
        </p:nvPicPr>
        <p:blipFill>
          <a:blip r:embed="rId5"/>
          <a:stretch>
            <a:fillRect/>
          </a:stretch>
        </p:blipFill>
        <p:spPr>
          <a:xfrm>
            <a:off x="7272668" y="4900495"/>
            <a:ext cx="3028950" cy="15478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Patient guide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1818217"/>
          </a:xfrm>
        </p:spPr>
        <p:txBody>
          <a:bodyPr/>
          <a:lstStyle/>
          <a:p>
            <a:r>
              <a:rPr lang="en-CA" dirty="0"/>
              <a:t>The </a:t>
            </a:r>
            <a:r>
              <a:rPr lang="en-CA" b="1" dirty="0"/>
              <a:t>patient guide </a:t>
            </a:r>
            <a:r>
              <a:rPr lang="en-CA" dirty="0"/>
              <a:t>is designed to give patients information about what quality care looks like for various conditions based on the best evidence, so they can ask informed questions of their health care teams.</a:t>
            </a:r>
          </a:p>
        </p:txBody>
      </p:sp>
      <p:pic>
        <p:nvPicPr>
          <p:cNvPr id="9" name="Picture Placeholder 8" descr="Cover of the patient guide.">
            <a:extLst>
              <a:ext uri="{FF2B5EF4-FFF2-40B4-BE49-F238E27FC236}">
                <a16:creationId xmlns:a16="http://schemas.microsoft.com/office/drawing/2014/main" id="{AAFABCAB-0569-E509-C098-3963C38BDD65}"/>
              </a:ext>
            </a:extLst>
          </p:cNvPr>
          <p:cNvPicPr>
            <a:picLocks noGrp="1" noChangeAspect="1"/>
          </p:cNvPicPr>
          <p:nvPr>
            <p:ph type="pic" sz="quarter" idx="11"/>
          </p:nvPr>
        </p:nvPicPr>
        <p:blipFill>
          <a:blip r:embed="rId3"/>
          <a:srcRect t="13064" b="13064"/>
          <a:stretch>
            <a:fillRect/>
          </a:stretch>
        </p:blipFill>
        <p:spPr>
          <a:xfrm>
            <a:off x="6096000" y="1356242"/>
            <a:ext cx="5302336" cy="502920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Placemat</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vert="horz" lIns="0" tIns="0" rIns="0" bIns="0" rtlCol="0" anchor="t">
            <a:noAutofit/>
          </a:bodyPr>
          <a:lstStyle/>
          <a:p>
            <a:r>
              <a:rPr lang="en-CA" dirty="0"/>
              <a:t>The </a:t>
            </a:r>
            <a:r>
              <a:rPr lang="en-CA" b="1" dirty="0"/>
              <a:t>placemat </a:t>
            </a:r>
            <a:r>
              <a:rPr lang="en-CA" dirty="0"/>
              <a:t>is a quick-reference resource for clinicians that summarizes the quality standard and includes links to helpful resources and tools.</a:t>
            </a:r>
          </a:p>
        </p:txBody>
      </p:sp>
      <p:pic>
        <p:nvPicPr>
          <p:cNvPr id="3" name="Picture 2" descr="Page 1 of the placemat.">
            <a:extLst>
              <a:ext uri="{FF2B5EF4-FFF2-40B4-BE49-F238E27FC236}">
                <a16:creationId xmlns:a16="http://schemas.microsoft.com/office/drawing/2014/main" id="{6961F2FF-7C7C-6432-E9E6-CA87E2C05B55}"/>
              </a:ext>
            </a:extLst>
          </p:cNvPr>
          <p:cNvPicPr>
            <a:picLocks noChangeAspect="1"/>
          </p:cNvPicPr>
          <p:nvPr/>
        </p:nvPicPr>
        <p:blipFill>
          <a:blip r:embed="rId2"/>
          <a:stretch>
            <a:fillRect/>
          </a:stretch>
        </p:blipFill>
        <p:spPr>
          <a:xfrm>
            <a:off x="6697218" y="921008"/>
            <a:ext cx="4068318" cy="53303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Case for improvement deck</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9839" y="2362880"/>
            <a:ext cx="5050971" cy="1609725"/>
          </a:xfrm>
        </p:spPr>
        <p:txBody>
          <a:bodyPr/>
          <a:lstStyle/>
          <a:p>
            <a:r>
              <a:rPr kumimoji="0" lang="en-CA" sz="2200" b="0" i="0" u="none" strike="noStrike" kern="1200" cap="none" spc="0" normalizeH="0" baseline="0" noProof="0" dirty="0">
                <a:ln>
                  <a:noFill/>
                </a:ln>
                <a:solidFill>
                  <a:srgbClr val="000000"/>
                </a:solidFill>
                <a:effectLst/>
                <a:uLnTx/>
                <a:uFillTx/>
                <a:latin typeface="Calibri" panose="020F0502020204030204"/>
                <a:ea typeface="+mn-ea"/>
                <a:cs typeface="+mn-cs"/>
              </a:rPr>
              <a:t>The </a:t>
            </a:r>
            <a:r>
              <a:rPr kumimoji="0" lang="en-CA" sz="2200" b="1" i="0" u="none" strike="noStrike" kern="1200" cap="none" spc="0" normalizeH="0" baseline="0" noProof="0" dirty="0">
                <a:ln>
                  <a:noFill/>
                </a:ln>
                <a:solidFill>
                  <a:srgbClr val="000000"/>
                </a:solidFill>
                <a:effectLst/>
                <a:uLnTx/>
                <a:uFillTx/>
                <a:latin typeface="Calibri" panose="020F0502020204030204"/>
                <a:ea typeface="+mn-ea"/>
                <a:cs typeface="+mn-cs"/>
              </a:rPr>
              <a:t>case for improvement deck </a:t>
            </a:r>
            <a:r>
              <a:rPr kumimoji="0" lang="en-CA" sz="2200" b="0" i="0" u="none" strike="noStrike" kern="1200" cap="none" spc="0" normalizeH="0" baseline="0" noProof="0" dirty="0">
                <a:ln>
                  <a:noFill/>
                </a:ln>
                <a:solidFill>
                  <a:srgbClr val="000000"/>
                </a:solidFill>
                <a:effectLst/>
                <a:uLnTx/>
                <a:uFillTx/>
                <a:latin typeface="Calibri" panose="020F0502020204030204"/>
                <a:ea typeface="+mn-ea"/>
                <a:cs typeface="+mn-cs"/>
              </a:rPr>
              <a:t>describes why the quality standard was created and shows some of the data used to develop it. Champions can use or adapt this deck to build support for the quality standard in their organizations</a:t>
            </a:r>
            <a:r>
              <a:rPr lang="en-CA" dirty="0"/>
              <a:t>.</a:t>
            </a:r>
          </a:p>
        </p:txBody>
      </p:sp>
      <p:pic>
        <p:nvPicPr>
          <p:cNvPr id="4" name="Picture 3" descr="Alt text: Cover of the case for improvement deck.">
            <a:extLst>
              <a:ext uri="{FF2B5EF4-FFF2-40B4-BE49-F238E27FC236}">
                <a16:creationId xmlns:a16="http://schemas.microsoft.com/office/drawing/2014/main" id="{FAAFD4D6-F6A4-1C3C-106F-3B41584F78C2}"/>
              </a:ext>
            </a:extLst>
          </p:cNvPr>
          <p:cNvPicPr>
            <a:picLocks noChangeAspect="1"/>
          </p:cNvPicPr>
          <p:nvPr/>
        </p:nvPicPr>
        <p:blipFill>
          <a:blip r:embed="rId3"/>
          <a:stretch>
            <a:fillRect/>
          </a:stretch>
        </p:blipFill>
        <p:spPr>
          <a:xfrm>
            <a:off x="6733291" y="2133211"/>
            <a:ext cx="4544833" cy="25915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8762564"/>
      </p:ext>
    </p:extLst>
  </p:cSld>
  <p:clrMapOvr>
    <a:masterClrMapping/>
  </p:clrMapOvr>
</p:sld>
</file>

<file path=ppt/theme/theme1.xml><?xml version="1.0" encoding="utf-8"?>
<a:theme xmlns:a="http://schemas.openxmlformats.org/drawingml/2006/main" name="OH Template-Mar30">
  <a:themeElements>
    <a:clrScheme name="Custom 3">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FB084BA-5F81-4BD3-A0FD-F081B78A05C2}"/>
</file>

<file path=customXml/itemProps2.xml><?xml version="1.0" encoding="utf-8"?>
<ds:datastoreItem xmlns:ds="http://schemas.openxmlformats.org/officeDocument/2006/customXml" ds:itemID="{EF8DA85A-7B62-46A7-B629-90EC3029CF1F}"/>
</file>

<file path=customXml/itemProps3.xml><?xml version="1.0" encoding="utf-8"?>
<ds:datastoreItem xmlns:ds="http://schemas.openxmlformats.org/officeDocument/2006/customXml" ds:itemID="{1B08D89D-068E-49D7-8B67-B899E8E2854B}"/>
</file>

<file path=docMetadata/LabelInfo.xml><?xml version="1.0" encoding="utf-8"?>
<clbl:labelList xmlns:clbl="http://schemas.microsoft.com/office/2020/mipLabelMetadata">
  <clbl:label id="{4ef96c5c-d83f-466b-a478-816a5bb4af62}" enabled="0" method="" siteId="{4ef96c5c-d83f-466b-a478-816a5bb4af62}" removed="1"/>
</clbl:labelList>
</file>

<file path=docProps/app.xml><?xml version="1.0" encoding="utf-8"?>
<Properties xmlns="http://schemas.openxmlformats.org/officeDocument/2006/extended-properties" xmlns:vt="http://schemas.openxmlformats.org/officeDocument/2006/docPropsVTypes">
  <Template>OH Template-Mar30</Template>
  <TotalTime>0</TotalTime>
  <Words>3984</Words>
  <Application>Microsoft Office PowerPoint</Application>
  <PresentationFormat>Widescreen</PresentationFormat>
  <Paragraphs>199</Paragraphs>
  <Slides>42</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MS PGothic</vt:lpstr>
      <vt:lpstr>Arial</vt:lpstr>
      <vt:lpstr>Calibri</vt:lpstr>
      <vt:lpstr>Calibri Light</vt:lpstr>
      <vt:lpstr>System Font Regular</vt:lpstr>
      <vt:lpstr>Wingdings</vt:lpstr>
      <vt:lpstr>OH Template-Mar30</vt:lpstr>
      <vt:lpstr>Low Back Pain</vt:lpstr>
      <vt:lpstr>Objectives</vt:lpstr>
      <vt:lpstr>Quality standards</vt:lpstr>
      <vt:lpstr>Benefits of quality standards</vt:lpstr>
      <vt:lpstr>Quality standard resources</vt:lpstr>
      <vt:lpstr>Inside the quality standard</vt:lpstr>
      <vt:lpstr>Patient guide</vt:lpstr>
      <vt:lpstr>Placemat</vt:lpstr>
      <vt:lpstr>Case for improvement deck</vt:lpstr>
      <vt:lpstr>How the health care system can support implementation</vt:lpstr>
      <vt:lpstr>Implementation tools</vt:lpstr>
      <vt:lpstr>Quorum</vt:lpstr>
      <vt:lpstr>Measurement guide</vt:lpstr>
      <vt:lpstr>Technical specifications</vt:lpstr>
      <vt:lpstr>Why do we need a quality standard for acute low back pain?</vt:lpstr>
      <vt:lpstr>Over 7 in 10 people experience acute low back pain at least once in their lifetime. </vt:lpstr>
      <vt:lpstr>The percentage of people who presented to a physician or the ED for a first episode  of acute low back pain varies across OH Regions</vt:lpstr>
      <vt:lpstr>From FYs 2019/20 to 2024/25, people between the ages of 26 and 34 presented to a physician or ED for a first episode of acute low back pain at higher rates than other  age groups and males presented at higher rates than females</vt:lpstr>
      <vt:lpstr>90% of acute low back pain is not caused by serious illness. Diagnostic imaging is being used more often than necessary and can expose patients to unnecessary radiation and lead to more avoidable tests and surgery.  The total cost for spinal imaging in Ontario, including x-ray examinations, CT scans and MRIs was estimated to be $45.8 million in FY 2002/03 and increased 54% to $70.3 million  in FY 2018/19.</vt:lpstr>
      <vt:lpstr>Spinal diagnostic imaging use is increasing over time</vt:lpstr>
      <vt:lpstr>The Northern OH regions consistently have higher levels diagnostic spinal imaging for people with acute low back pain</vt:lpstr>
      <vt:lpstr>People who are older have higher levels of diagnostic spinal imaging for people with acute low back pain</vt:lpstr>
      <vt:lpstr>Emergency department visits for acute low back pain are higher  for people who live in higher income neighbourhoods</vt:lpstr>
      <vt:lpstr>Opioid prescribing for acute low back pain</vt:lpstr>
      <vt:lpstr>There has been a decrease in opioid medication prescribing; however, the northern OH  regions and Ontarians over the age of 70 continued to experience higher rates than  other regions and age groups between FYs 2019/20 and 2024/25</vt:lpstr>
      <vt:lpstr>Opioid medications are prescribed in higher percentages for people with acute low back pain who live in higher income neighbourhoods</vt:lpstr>
      <vt:lpstr>Quotation from advisory committee member</vt:lpstr>
      <vt:lpstr>Quality statements to improve care</vt:lpstr>
      <vt:lpstr>Scope of this quality standard</vt:lpstr>
      <vt:lpstr>Quality statement topics</vt:lpstr>
      <vt:lpstr>Quality statement (QS) 1: Clinical assessment</vt:lpstr>
      <vt:lpstr>QS 2: Diagnostic imaging</vt:lpstr>
      <vt:lpstr>QS 3: Patient education and self-management</vt:lpstr>
      <vt:lpstr>QS 4: Maintaining usual activity</vt:lpstr>
      <vt:lpstr>QS 5: Psychosocial information and support</vt:lpstr>
      <vt:lpstr>QS 6: Pharmacological therapies</vt:lpstr>
      <vt:lpstr>QS 7: Additional nonpharmacological therapies</vt:lpstr>
      <vt:lpstr>Measures to support improvement</vt:lpstr>
      <vt:lpstr>Indicators that can be measured using provincial data</vt:lpstr>
      <vt:lpstr>Indicators that can be measured using only local data</vt:lpstr>
      <vt:lpstr>Data sources and acknowledgement</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Low Back Pain: Guiding evidence-based care for adults with acute low back pain in Ontario</dc:title>
  <dc:subject/>
  <dc:creator/>
  <cp:keywords/>
  <dc:description/>
  <cp:lastModifiedBy/>
  <cp:revision>1</cp:revision>
  <dcterms:created xsi:type="dcterms:W3CDTF">2025-07-30T18:43:47Z</dcterms:created>
  <dcterms:modified xsi:type="dcterms:W3CDTF">2025-08-15T14:25:16Z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ies>
</file>