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10" r:id="rId4"/>
  </p:sldMasterIdLst>
  <p:notesMasterIdLst>
    <p:notesMasterId r:id="rId47"/>
  </p:notesMasterIdLst>
  <p:handoutMasterIdLst>
    <p:handoutMasterId r:id="rId48"/>
  </p:handoutMasterIdLst>
  <p:sldIdLst>
    <p:sldId id="322" r:id="rId5"/>
    <p:sldId id="356" r:id="rId6"/>
    <p:sldId id="357" r:id="rId7"/>
    <p:sldId id="358" r:id="rId8"/>
    <p:sldId id="359" r:id="rId9"/>
    <p:sldId id="360" r:id="rId10"/>
    <p:sldId id="361" r:id="rId11"/>
    <p:sldId id="367" r:id="rId12"/>
    <p:sldId id="1596" r:id="rId13"/>
    <p:sldId id="362" r:id="rId14"/>
    <p:sldId id="363" r:id="rId15"/>
    <p:sldId id="364" r:id="rId16"/>
    <p:sldId id="365" r:id="rId17"/>
    <p:sldId id="366" r:id="rId18"/>
    <p:sldId id="382" r:id="rId19"/>
    <p:sldId id="1597" r:id="rId20"/>
    <p:sldId id="1598" r:id="rId21"/>
    <p:sldId id="1632" r:id="rId22"/>
    <p:sldId id="1633" r:id="rId23"/>
    <p:sldId id="1621" r:id="rId24"/>
    <p:sldId id="1622" r:id="rId25"/>
    <p:sldId id="1624" r:id="rId26"/>
    <p:sldId id="1634" r:id="rId27"/>
    <p:sldId id="1600" r:id="rId28"/>
    <p:sldId id="1625" r:id="rId29"/>
    <p:sldId id="1627" r:id="rId30"/>
    <p:sldId id="379" r:id="rId31"/>
    <p:sldId id="381" r:id="rId32"/>
    <p:sldId id="1638" r:id="rId33"/>
    <p:sldId id="1636" r:id="rId34"/>
    <p:sldId id="1637" r:id="rId35"/>
    <p:sldId id="1603" r:id="rId36"/>
    <p:sldId id="1604" r:id="rId37"/>
    <p:sldId id="1605" r:id="rId38"/>
    <p:sldId id="1606" r:id="rId39"/>
    <p:sldId id="1607" r:id="rId40"/>
    <p:sldId id="1608" r:id="rId41"/>
    <p:sldId id="387" r:id="rId42"/>
    <p:sldId id="392" r:id="rId43"/>
    <p:sldId id="391" r:id="rId44"/>
    <p:sldId id="390" r:id="rId45"/>
    <p:sldId id="393"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re" id="{571BD6DB-375A-4014-950A-9AFFE5432481}">
          <p14:sldIdLst>
            <p14:sldId id="322"/>
          </p14:sldIdLst>
        </p14:section>
        <p14:section name="À propos des normes de qualité" id="{128B6E5E-AFE1-41EC-A0EB-5E1B2A6D530E}">
          <p14:sldIdLst>
            <p14:sldId id="356"/>
            <p14:sldId id="357"/>
            <p14:sldId id="358"/>
          </p14:sldIdLst>
        </p14:section>
        <p14:section name="Ressources des normes de qualité" id="{4AA050E2-172B-4B99-B142-498376C6F8D4}">
          <p14:sldIdLst>
            <p14:sldId id="359"/>
            <p14:sldId id="360"/>
            <p14:sldId id="361"/>
            <p14:sldId id="367"/>
            <p14:sldId id="1596"/>
            <p14:sldId id="362"/>
            <p14:sldId id="363"/>
            <p14:sldId id="364"/>
            <p14:sldId id="365"/>
            <p14:sldId id="366"/>
          </p14:sldIdLst>
        </p14:section>
        <p14:section name="Données probantes" id="{5DAB59A3-B05E-415A-997D-55B1360F311E}">
          <p14:sldIdLst>
            <p14:sldId id="382"/>
            <p14:sldId id="1597"/>
            <p14:sldId id="1598"/>
            <p14:sldId id="1632"/>
            <p14:sldId id="1633"/>
            <p14:sldId id="1621"/>
            <p14:sldId id="1622"/>
            <p14:sldId id="1624"/>
            <p14:sldId id="1634"/>
            <p14:sldId id="1600"/>
            <p14:sldId id="1625"/>
            <p14:sldId id="1627"/>
            <p14:sldId id="379"/>
          </p14:sldIdLst>
        </p14:section>
        <p14:section name="Énoncés de qualité" id="{EA5D86AF-4414-48A5-B3C2-63BFF51BA136}">
          <p14:sldIdLst>
            <p14:sldId id="381"/>
            <p14:sldId id="1638"/>
            <p14:sldId id="1636"/>
            <p14:sldId id="1637"/>
            <p14:sldId id="1603"/>
            <p14:sldId id="1604"/>
            <p14:sldId id="1605"/>
            <p14:sldId id="1606"/>
            <p14:sldId id="1607"/>
            <p14:sldId id="1608"/>
          </p14:sldIdLst>
        </p14:section>
        <p14:section name="Mesure à l’appui de l’amélioration" id="{4A49CE8A-C3BE-491D-BA8D-8BF70CCF91E8}">
          <p14:sldIdLst>
            <p14:sldId id="387"/>
            <p14:sldId id="392"/>
            <p14:sldId id="391"/>
          </p14:sldIdLst>
        </p14:section>
        <p14:section name="Commentaires de clôture" id="{AE2906F2-13FF-4C89-BC53-09710C3B942B}">
          <p14:sldIdLst>
            <p14:sldId id="390"/>
            <p14:sldId id="393"/>
          </p14:sldIdLst>
        </p14:section>
      </p14:sectionLst>
    </p:ext>
    <p:ext uri="{EFAFB233-063F-42B5-8137-9DF3F51BA10A}">
      <p15:sldGuideLst xmlns:p15="http://schemas.microsoft.com/office/powerpoint/2012/main">
        <p15:guide id="1" orient="horz" pos="2160" userDrawn="1">
          <p15:clr>
            <a:srgbClr val="A4A3A4"/>
          </p15:clr>
        </p15:guide>
        <p15:guide id="2" pos="600" userDrawn="1">
          <p15:clr>
            <a:srgbClr val="A4A3A4"/>
          </p15:clr>
        </p15:guide>
        <p15:guide id="3" pos="3840" userDrawn="1">
          <p15:clr>
            <a:srgbClr val="A4A3A4"/>
          </p15:clr>
        </p15:guide>
        <p15:guide id="4" pos="7104" userDrawn="1">
          <p15:clr>
            <a:srgbClr val="A4A3A4"/>
          </p15:clr>
        </p15:guide>
        <p15:guide id="5" orient="horz" pos="576" userDrawn="1">
          <p15:clr>
            <a:srgbClr val="A4A3A4"/>
          </p15:clr>
        </p15:guide>
        <p15:guide id="6" orient="horz" pos="3744" userDrawn="1">
          <p15:clr>
            <a:srgbClr val="A4A3A4"/>
          </p15:clr>
        </p15:guide>
        <p15:guide id="7" pos="3960" userDrawn="1">
          <p15:clr>
            <a:srgbClr val="A4A3A4"/>
          </p15:clr>
        </p15:guide>
        <p15:guide id="8" pos="3696" userDrawn="1">
          <p15:clr>
            <a:srgbClr val="A4A3A4"/>
          </p15:clr>
        </p15:guide>
        <p15:guide id="9" pos="329" userDrawn="1">
          <p15:clr>
            <a:srgbClr val="A4A3A4"/>
          </p15:clr>
        </p15:guide>
        <p15:guide id="10" pos="7344" userDrawn="1">
          <p15:clr>
            <a:srgbClr val="A4A3A4"/>
          </p15:clr>
        </p15:guide>
        <p15:guide id="11" pos="7488" userDrawn="1">
          <p15:clr>
            <a:srgbClr val="A4A3A4"/>
          </p15:clr>
        </p15:guide>
        <p15:guide id="12" orient="horz" pos="4080" userDrawn="1">
          <p15:clr>
            <a:srgbClr val="A4A3A4"/>
          </p15:clr>
        </p15:guide>
        <p15:guide id="13" orient="horz" pos="168" userDrawn="1">
          <p15:clr>
            <a:srgbClr val="A4A3A4"/>
          </p15:clr>
        </p15:guide>
        <p15:guide id="14" orient="horz" pos="1224" userDrawn="1">
          <p15:clr>
            <a:srgbClr val="A4A3A4"/>
          </p15:clr>
        </p15:guide>
        <p15:guide id="15" pos="768" userDrawn="1">
          <p15:clr>
            <a:srgbClr val="A4A3A4"/>
          </p15:clr>
        </p15:guide>
        <p15:guide id="16" orient="horz" pos="333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77C6805-D4F8-B93B-B015-4D474A1E97B2}" name="Stoker, Kesiah" initials="SK" userId="S::kesiah.stoker@ontariohealth.ca::7d6f868f-a8a0-4a2e-b53b-4e83b6d4fcae" providerId="AD"/>
  <p188:author id="{1CA1450C-6C41-B862-A69A-35F1C5BC3153}" name="Mabaya, Gracia" initials="GM" userId="S::gracia.mabaya@ontariohealth.ca::b09e9c0f-5fd2-42db-ac07-187d9d93d23a" providerId="AD"/>
  <p188:author id="{98D09420-6F17-D3AD-8DC9-6DD0229CFF67}" name="Yakubu, Mafo" initials="MY" userId="S::mafo.yakubu@ontariohealth.ca::722a36ac-6c67-45a3-90e5-24cd62d9c481" providerId="AD"/>
  <p188:author id="{D0FFAE60-4F43-C334-F9EF-F4728FDBE600}" name="Mulder, Tonja" initials="MT" userId="S::tonja.mulder@ontariohealth.ca::820ac58e-689d-4285-beef-c00b21dc2ef3" providerId="AD"/>
  <p188:author id="{DEDC3B67-397E-8822-4527-2339AB022BE5}" name="Gnanalingam, Aasha" initials="AG" userId="S::aasha.gnanalingam@ontariohealth.ca::e998668a-8e67-4039-9efc-c8b62c418ad0" providerId="AD"/>
  <p188:author id="{C5F05692-10F5-AA5A-253D-22D0779AF760}" name="Maguire, Tim" initials="TM" userId="S::tim.maguire@ontariohealth.ca::0a50f5eb-c84f-4892-9e7e-880f7b00f11b" providerId="AD"/>
  <p188:author id="{AFCCF4CA-3E8E-1FD5-74E7-39ADAE3A9D6B}" name="McKane, Jeanne" initials="MJ" userId="S::jeanne.mckane@ontariohealth.ca::ccaae3d9-a257-43fb-bdc8-036ccece4828" providerId="AD"/>
  <p188:author id="{480225E5-73A2-28FE-EC73-67EA34E9EF80}" name="Cowan, Kara" initials="KC" userId="S::kara.cowan@ontariohealth.ca::422dcf60-3108-48b9-a5a5-708e064ad6e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ECCA"/>
    <a:srgbClr val="C6F3FF"/>
    <a:srgbClr val="00B2E3"/>
    <a:srgbClr val="E8F3D8"/>
    <a:srgbClr val="DCCDDB"/>
    <a:srgbClr val="CFE1E0"/>
    <a:srgbClr val="CBE4F4"/>
    <a:srgbClr val="E9E4DB"/>
    <a:srgbClr val="049FDC"/>
    <a:srgbClr val="8888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0B0416-B9CE-4131-89D5-0F9DFC58A2E1}" v="28" dt="2025-08-12T18:36:42.0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6028" autoAdjust="0"/>
    <p:restoredTop sz="75128" autoAdjust="0"/>
  </p:normalViewPr>
  <p:slideViewPr>
    <p:cSldViewPr snapToGrid="0">
      <p:cViewPr varScale="1">
        <p:scale>
          <a:sx n="75" d="100"/>
          <a:sy n="75" d="100"/>
        </p:scale>
        <p:origin x="138" y="60"/>
      </p:cViewPr>
      <p:guideLst>
        <p:guide orient="horz" pos="2160"/>
        <p:guide pos="600"/>
        <p:guide pos="3840"/>
        <p:guide pos="7104"/>
        <p:guide orient="horz" pos="576"/>
        <p:guide orient="horz" pos="3744"/>
        <p:guide pos="3960"/>
        <p:guide pos="3696"/>
        <p:guide pos="329"/>
        <p:guide pos="7344"/>
        <p:guide pos="7488"/>
        <p:guide orient="horz" pos="4080"/>
        <p:guide orient="horz" pos="168"/>
        <p:guide orient="horz" pos="1224"/>
        <p:guide pos="768"/>
        <p:guide orient="horz" pos="3336"/>
      </p:guideLst>
    </p:cSldViewPr>
  </p:slideViewPr>
  <p:outlineViewPr>
    <p:cViewPr>
      <p:scale>
        <a:sx n="33" d="100"/>
        <a:sy n="33" d="100"/>
      </p:scale>
      <p:origin x="0" y="-7446"/>
    </p:cViewPr>
  </p:outlineViewPr>
  <p:notesTextViewPr>
    <p:cViewPr>
      <p:scale>
        <a:sx n="1" d="1"/>
        <a:sy n="1" d="1"/>
      </p:scale>
      <p:origin x="0" y="0"/>
    </p:cViewPr>
  </p:notesTextViewPr>
  <p:notesViewPr>
    <p:cSldViewPr snapToGrid="0">
      <p:cViewPr varScale="1">
        <p:scale>
          <a:sx n="97" d="100"/>
          <a:sy n="97" d="100"/>
        </p:scale>
        <p:origin x="3618"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55"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guire, Tim" userId="0a50f5eb-c84f-4892-9e7e-880f7b00f11b" providerId="ADAL" clId="{920B0416-B9CE-4131-89D5-0F9DFC58A2E1}"/>
    <pc:docChg chg="undo redo custSel modSld">
      <pc:chgData name="Maguire, Tim" userId="0a50f5eb-c84f-4892-9e7e-880f7b00f11b" providerId="ADAL" clId="{920B0416-B9CE-4131-89D5-0F9DFC58A2E1}" dt="2025-08-12T18:36:49.267" v="196" actId="12"/>
      <pc:docMkLst>
        <pc:docMk/>
      </pc:docMkLst>
      <pc:sldChg chg="addSp modSp mod">
        <pc:chgData name="Maguire, Tim" userId="0a50f5eb-c84f-4892-9e7e-880f7b00f11b" providerId="ADAL" clId="{920B0416-B9CE-4131-89D5-0F9DFC58A2E1}" dt="2025-08-12T18:08:39.009" v="135" actId="14861"/>
        <pc:sldMkLst>
          <pc:docMk/>
          <pc:sldMk cId="482592697" sldId="359"/>
        </pc:sldMkLst>
        <pc:picChg chg="add mod">
          <ac:chgData name="Maguire, Tim" userId="0a50f5eb-c84f-4892-9e7e-880f7b00f11b" providerId="ADAL" clId="{920B0416-B9CE-4131-89D5-0F9DFC58A2E1}" dt="2025-08-12T17:33:39.996" v="1" actId="1076"/>
          <ac:picMkLst>
            <pc:docMk/>
            <pc:sldMk cId="482592697" sldId="359"/>
            <ac:picMk id="4" creationId="{72E00153-25C7-5368-90CB-C0579E900F83}"/>
          </ac:picMkLst>
        </pc:picChg>
        <pc:picChg chg="add mod">
          <ac:chgData name="Maguire, Tim" userId="0a50f5eb-c84f-4892-9e7e-880f7b00f11b" providerId="ADAL" clId="{920B0416-B9CE-4131-89D5-0F9DFC58A2E1}" dt="2025-08-12T17:38:20.529" v="8"/>
          <ac:picMkLst>
            <pc:docMk/>
            <pc:sldMk cId="482592697" sldId="359"/>
            <ac:picMk id="14" creationId="{B73880F5-CFD3-A926-4D04-25241D709BC9}"/>
          </ac:picMkLst>
        </pc:picChg>
        <pc:picChg chg="add mod">
          <ac:chgData name="Maguire, Tim" userId="0a50f5eb-c84f-4892-9e7e-880f7b00f11b" providerId="ADAL" clId="{920B0416-B9CE-4131-89D5-0F9DFC58A2E1}" dt="2025-08-12T17:46:10.348" v="28" actId="14861"/>
          <ac:picMkLst>
            <pc:docMk/>
            <pc:sldMk cId="482592697" sldId="359"/>
            <ac:picMk id="17" creationId="{1BE4B783-76DC-BB74-26F0-0BB31905AF0B}"/>
          </ac:picMkLst>
        </pc:picChg>
        <pc:picChg chg="add mod">
          <ac:chgData name="Maguire, Tim" userId="0a50f5eb-c84f-4892-9e7e-880f7b00f11b" providerId="ADAL" clId="{920B0416-B9CE-4131-89D5-0F9DFC58A2E1}" dt="2025-08-12T17:46:15.331" v="29" actId="14861"/>
          <ac:picMkLst>
            <pc:docMk/>
            <pc:sldMk cId="482592697" sldId="359"/>
            <ac:picMk id="19" creationId="{23EB2919-622A-2C3F-5027-7EC74897E68C}"/>
          </ac:picMkLst>
        </pc:picChg>
        <pc:picChg chg="add mod">
          <ac:chgData name="Maguire, Tim" userId="0a50f5eb-c84f-4892-9e7e-880f7b00f11b" providerId="ADAL" clId="{920B0416-B9CE-4131-89D5-0F9DFC58A2E1}" dt="2025-08-12T18:08:36.009" v="134" actId="14861"/>
          <ac:picMkLst>
            <pc:docMk/>
            <pc:sldMk cId="482592697" sldId="359"/>
            <ac:picMk id="21" creationId="{FDE27E3E-6C15-2EE2-0462-FF51F2D43814}"/>
          </ac:picMkLst>
        </pc:picChg>
        <pc:picChg chg="add mod">
          <ac:chgData name="Maguire, Tim" userId="0a50f5eb-c84f-4892-9e7e-880f7b00f11b" providerId="ADAL" clId="{920B0416-B9CE-4131-89D5-0F9DFC58A2E1}" dt="2025-08-12T18:08:39.009" v="135" actId="14861"/>
          <ac:picMkLst>
            <pc:docMk/>
            <pc:sldMk cId="482592697" sldId="359"/>
            <ac:picMk id="23" creationId="{4E27429C-F3A7-401C-D650-401F1EB67137}"/>
          </ac:picMkLst>
        </pc:picChg>
      </pc:sldChg>
      <pc:sldChg chg="addSp modSp mod">
        <pc:chgData name="Maguire, Tim" userId="0a50f5eb-c84f-4892-9e7e-880f7b00f11b" providerId="ADAL" clId="{920B0416-B9CE-4131-89D5-0F9DFC58A2E1}" dt="2025-08-12T18:08:53.138" v="139" actId="14861"/>
        <pc:sldMkLst>
          <pc:docMk/>
          <pc:sldMk cId="2872917886" sldId="360"/>
        </pc:sldMkLst>
        <pc:picChg chg="add mod">
          <ac:chgData name="Maguire, Tim" userId="0a50f5eb-c84f-4892-9e7e-880f7b00f11b" providerId="ADAL" clId="{920B0416-B9CE-4131-89D5-0F9DFC58A2E1}" dt="2025-08-12T18:08:50.319" v="138" actId="14861"/>
          <ac:picMkLst>
            <pc:docMk/>
            <pc:sldMk cId="2872917886" sldId="360"/>
            <ac:picMk id="4" creationId="{061193B2-480F-9DA3-6894-E3518201E6FC}"/>
          </ac:picMkLst>
        </pc:picChg>
        <pc:picChg chg="add mod">
          <ac:chgData name="Maguire, Tim" userId="0a50f5eb-c84f-4892-9e7e-880f7b00f11b" providerId="ADAL" clId="{920B0416-B9CE-4131-89D5-0F9DFC58A2E1}" dt="2025-08-12T18:08:53.138" v="139" actId="14861"/>
          <ac:picMkLst>
            <pc:docMk/>
            <pc:sldMk cId="2872917886" sldId="360"/>
            <ac:picMk id="6" creationId="{0F84B658-9F5B-CA48-2C26-47C2BAEC0419}"/>
          </ac:picMkLst>
        </pc:picChg>
        <pc:picChg chg="add mod">
          <ac:chgData name="Maguire, Tim" userId="0a50f5eb-c84f-4892-9e7e-880f7b00f11b" providerId="ADAL" clId="{920B0416-B9CE-4131-89D5-0F9DFC58A2E1}" dt="2025-08-12T18:08:44.693" v="136" actId="14861"/>
          <ac:picMkLst>
            <pc:docMk/>
            <pc:sldMk cId="2872917886" sldId="360"/>
            <ac:picMk id="8" creationId="{63EBB52F-37D2-3F5E-43EA-23852EECD577}"/>
          </ac:picMkLst>
        </pc:picChg>
        <pc:picChg chg="add mod">
          <ac:chgData name="Maguire, Tim" userId="0a50f5eb-c84f-4892-9e7e-880f7b00f11b" providerId="ADAL" clId="{920B0416-B9CE-4131-89D5-0F9DFC58A2E1}" dt="2025-08-12T18:08:47.444" v="137" actId="14861"/>
          <ac:picMkLst>
            <pc:docMk/>
            <pc:sldMk cId="2872917886" sldId="360"/>
            <ac:picMk id="10" creationId="{D1D4D6C1-08F7-B9C5-F4CA-9C731DAD7983}"/>
          </ac:picMkLst>
        </pc:picChg>
      </pc:sldChg>
      <pc:sldChg chg="addSp delSp modSp mod">
        <pc:chgData name="Maguire, Tim" userId="0a50f5eb-c84f-4892-9e7e-880f7b00f11b" providerId="ADAL" clId="{920B0416-B9CE-4131-89D5-0F9DFC58A2E1}" dt="2025-08-12T18:08:58.973" v="140" actId="14861"/>
        <pc:sldMkLst>
          <pc:docMk/>
          <pc:sldMk cId="3239380564" sldId="361"/>
        </pc:sldMkLst>
        <pc:spChg chg="del">
          <ac:chgData name="Maguire, Tim" userId="0a50f5eb-c84f-4892-9e7e-880f7b00f11b" providerId="ADAL" clId="{920B0416-B9CE-4131-89D5-0F9DFC58A2E1}" dt="2025-08-12T18:03:33.258" v="102" actId="931"/>
          <ac:spMkLst>
            <pc:docMk/>
            <pc:sldMk cId="3239380564" sldId="361"/>
            <ac:spMk id="13" creationId="{B46ED085-5A86-F3A7-77E6-832996C5C778}"/>
          </ac:spMkLst>
        </pc:spChg>
        <pc:picChg chg="add mod">
          <ac:chgData name="Maguire, Tim" userId="0a50f5eb-c84f-4892-9e7e-880f7b00f11b" providerId="ADAL" clId="{920B0416-B9CE-4131-89D5-0F9DFC58A2E1}" dt="2025-08-12T18:08:58.973" v="140" actId="14861"/>
          <ac:picMkLst>
            <pc:docMk/>
            <pc:sldMk cId="3239380564" sldId="361"/>
            <ac:picMk id="3" creationId="{FF3FA7A2-155A-FC54-DE0A-E00904C708BD}"/>
          </ac:picMkLst>
        </pc:picChg>
      </pc:sldChg>
      <pc:sldChg chg="addSp delSp modSp mod">
        <pc:chgData name="Maguire, Tim" userId="0a50f5eb-c84f-4892-9e7e-880f7b00f11b" providerId="ADAL" clId="{920B0416-B9CE-4131-89D5-0F9DFC58A2E1}" dt="2025-08-12T18:21:24.501" v="150" actId="14861"/>
        <pc:sldMkLst>
          <pc:docMk/>
          <pc:sldMk cId="2687523301" sldId="366"/>
        </pc:sldMkLst>
        <pc:spChg chg="del">
          <ac:chgData name="Maguire, Tim" userId="0a50f5eb-c84f-4892-9e7e-880f7b00f11b" providerId="ADAL" clId="{920B0416-B9CE-4131-89D5-0F9DFC58A2E1}" dt="2025-08-12T18:21:07.977" v="146" actId="931"/>
          <ac:spMkLst>
            <pc:docMk/>
            <pc:sldMk cId="2687523301" sldId="366"/>
            <ac:spMk id="13" creationId="{B46ED085-5A86-F3A7-77E6-832996C5C778}"/>
          </ac:spMkLst>
        </pc:spChg>
        <pc:picChg chg="add mod">
          <ac:chgData name="Maguire, Tim" userId="0a50f5eb-c84f-4892-9e7e-880f7b00f11b" providerId="ADAL" clId="{920B0416-B9CE-4131-89D5-0F9DFC58A2E1}" dt="2025-08-12T18:21:24.501" v="150" actId="14861"/>
          <ac:picMkLst>
            <pc:docMk/>
            <pc:sldMk cId="2687523301" sldId="366"/>
            <ac:picMk id="3" creationId="{77807607-A245-3548-9CED-C1905453C2B7}"/>
          </ac:picMkLst>
        </pc:picChg>
      </pc:sldChg>
      <pc:sldChg chg="addSp delSp modSp mod">
        <pc:chgData name="Maguire, Tim" userId="0a50f5eb-c84f-4892-9e7e-880f7b00f11b" providerId="ADAL" clId="{920B0416-B9CE-4131-89D5-0F9DFC58A2E1}" dt="2025-08-12T18:09:12.823" v="143" actId="1076"/>
        <pc:sldMkLst>
          <pc:docMk/>
          <pc:sldMk cId="4193221867" sldId="367"/>
        </pc:sldMkLst>
        <pc:spChg chg="add del mod">
          <ac:chgData name="Maguire, Tim" userId="0a50f5eb-c84f-4892-9e7e-880f7b00f11b" providerId="ADAL" clId="{920B0416-B9CE-4131-89D5-0F9DFC58A2E1}" dt="2025-08-12T18:05:11.226" v="119" actId="931"/>
          <ac:spMkLst>
            <pc:docMk/>
            <pc:sldMk cId="4193221867" sldId="367"/>
            <ac:spMk id="3" creationId="{F6046A99-1870-BD21-8FA7-F4DA0D887A8B}"/>
          </ac:spMkLst>
        </pc:spChg>
        <pc:picChg chg="add mod">
          <ac:chgData name="Maguire, Tim" userId="0a50f5eb-c84f-4892-9e7e-880f7b00f11b" providerId="ADAL" clId="{920B0416-B9CE-4131-89D5-0F9DFC58A2E1}" dt="2025-08-12T18:09:12.823" v="143" actId="1076"/>
          <ac:picMkLst>
            <pc:docMk/>
            <pc:sldMk cId="4193221867" sldId="367"/>
            <ac:picMk id="5" creationId="{61480E58-5116-511A-5436-FF0F67CD688E}"/>
          </ac:picMkLst>
        </pc:picChg>
        <pc:picChg chg="add del">
          <ac:chgData name="Maguire, Tim" userId="0a50f5eb-c84f-4892-9e7e-880f7b00f11b" providerId="ADAL" clId="{920B0416-B9CE-4131-89D5-0F9DFC58A2E1}" dt="2025-08-12T18:05:10.736" v="117" actId="21"/>
          <ac:picMkLst>
            <pc:docMk/>
            <pc:sldMk cId="4193221867" sldId="367"/>
            <ac:picMk id="9" creationId="{B7158C9A-7D73-9634-DB0E-21358CD15D0D}"/>
          </ac:picMkLst>
        </pc:picChg>
      </pc:sldChg>
      <pc:sldChg chg="modSp mod">
        <pc:chgData name="Maguire, Tim" userId="0a50f5eb-c84f-4892-9e7e-880f7b00f11b" providerId="ADAL" clId="{920B0416-B9CE-4131-89D5-0F9DFC58A2E1}" dt="2025-08-12T18:36:49.267" v="196" actId="12"/>
        <pc:sldMkLst>
          <pc:docMk/>
          <pc:sldMk cId="2491820790" sldId="391"/>
        </pc:sldMkLst>
        <pc:spChg chg="mod">
          <ac:chgData name="Maguire, Tim" userId="0a50f5eb-c84f-4892-9e7e-880f7b00f11b" providerId="ADAL" clId="{920B0416-B9CE-4131-89D5-0F9DFC58A2E1}" dt="2025-08-12T18:36:49.267" v="196" actId="12"/>
          <ac:spMkLst>
            <pc:docMk/>
            <pc:sldMk cId="2491820790" sldId="391"/>
            <ac:spMk id="4" creationId="{34B929EA-085D-03CC-8ABC-3FFBF3231F85}"/>
          </ac:spMkLst>
        </pc:spChg>
      </pc:sldChg>
      <pc:sldChg chg="modSp mod">
        <pc:chgData name="Maguire, Tim" userId="0a50f5eb-c84f-4892-9e7e-880f7b00f11b" providerId="ADAL" clId="{920B0416-B9CE-4131-89D5-0F9DFC58A2E1}" dt="2025-08-12T18:36:11.474" v="193" actId="1035"/>
        <pc:sldMkLst>
          <pc:docMk/>
          <pc:sldMk cId="2832015745" sldId="392"/>
        </pc:sldMkLst>
        <pc:spChg chg="mod">
          <ac:chgData name="Maguire, Tim" userId="0a50f5eb-c84f-4892-9e7e-880f7b00f11b" providerId="ADAL" clId="{920B0416-B9CE-4131-89D5-0F9DFC58A2E1}" dt="2025-08-12T18:36:11.474" v="193" actId="1035"/>
          <ac:spMkLst>
            <pc:docMk/>
            <pc:sldMk cId="2832015745" sldId="392"/>
            <ac:spMk id="4" creationId="{34B929EA-085D-03CC-8ABC-3FFBF3231F85}"/>
          </ac:spMkLst>
        </pc:spChg>
      </pc:sldChg>
      <pc:sldChg chg="addSp delSp modSp mod">
        <pc:chgData name="Maguire, Tim" userId="0a50f5eb-c84f-4892-9e7e-880f7b00f11b" providerId="ADAL" clId="{920B0416-B9CE-4131-89D5-0F9DFC58A2E1}" dt="2025-08-12T18:09:22.944" v="145" actId="14861"/>
        <pc:sldMkLst>
          <pc:docMk/>
          <pc:sldMk cId="2895079067" sldId="1596"/>
        </pc:sldMkLst>
        <pc:picChg chg="add del">
          <ac:chgData name="Maguire, Tim" userId="0a50f5eb-c84f-4892-9e7e-880f7b00f11b" providerId="ADAL" clId="{920B0416-B9CE-4131-89D5-0F9DFC58A2E1}" dt="2025-08-12T18:07:48.084" v="130" actId="21"/>
          <ac:picMkLst>
            <pc:docMk/>
            <pc:sldMk cId="2895079067" sldId="1596"/>
            <ac:picMk id="3" creationId="{6592E9FC-7D6E-0C12-81A7-294CF5B563B2}"/>
          </ac:picMkLst>
        </pc:picChg>
        <pc:picChg chg="add mod">
          <ac:chgData name="Maguire, Tim" userId="0a50f5eb-c84f-4892-9e7e-880f7b00f11b" providerId="ADAL" clId="{920B0416-B9CE-4131-89D5-0F9DFC58A2E1}" dt="2025-08-12T18:09:22.944" v="145" actId="14861"/>
          <ac:picMkLst>
            <pc:docMk/>
            <pc:sldMk cId="2895079067" sldId="1596"/>
            <ac:picMk id="4" creationId="{0CDAA7DB-09E7-0E1F-A2EA-0CF4BF15DB19}"/>
          </ac:picMkLst>
        </pc:picChg>
      </pc:sldChg>
      <pc:sldChg chg="modSp mod">
        <pc:chgData name="Maguire, Tim" userId="0a50f5eb-c84f-4892-9e7e-880f7b00f11b" providerId="ADAL" clId="{920B0416-B9CE-4131-89D5-0F9DFC58A2E1}" dt="2025-08-12T18:22:09.771" v="152" actId="20577"/>
        <pc:sldMkLst>
          <pc:docMk/>
          <pc:sldMk cId="832239145" sldId="1597"/>
        </pc:sldMkLst>
        <pc:spChg chg="mod">
          <ac:chgData name="Maguire, Tim" userId="0a50f5eb-c84f-4892-9e7e-880f7b00f11b" providerId="ADAL" clId="{920B0416-B9CE-4131-89D5-0F9DFC58A2E1}" dt="2025-08-12T18:22:09.771" v="152" actId="20577"/>
          <ac:spMkLst>
            <pc:docMk/>
            <pc:sldMk cId="832239145" sldId="1597"/>
            <ac:spMk id="2" creationId="{8E261FA6-45D8-A04F-BE93-36044394CEBC}"/>
          </ac:spMkLst>
        </pc:spChg>
      </pc:sldChg>
      <pc:sldChg chg="modSp mod">
        <pc:chgData name="Maguire, Tim" userId="0a50f5eb-c84f-4892-9e7e-880f7b00f11b" providerId="ADAL" clId="{920B0416-B9CE-4131-89D5-0F9DFC58A2E1}" dt="2025-08-12T18:32:50.711" v="158" actId="255"/>
        <pc:sldMkLst>
          <pc:docMk/>
          <pc:sldMk cId="2590620139" sldId="1603"/>
        </pc:sldMkLst>
        <pc:spChg chg="mod">
          <ac:chgData name="Maguire, Tim" userId="0a50f5eb-c84f-4892-9e7e-880f7b00f11b" providerId="ADAL" clId="{920B0416-B9CE-4131-89D5-0F9DFC58A2E1}" dt="2025-08-12T18:32:50.711" v="158" actId="255"/>
          <ac:spMkLst>
            <pc:docMk/>
            <pc:sldMk cId="2590620139" sldId="1603"/>
            <ac:spMk id="10" creationId="{F40643EF-7EF3-DB44-3916-7877A3EC01E0}"/>
          </ac:spMkLst>
        </pc:spChg>
      </pc:sldChg>
      <pc:sldChg chg="modSp mod">
        <pc:chgData name="Maguire, Tim" userId="0a50f5eb-c84f-4892-9e7e-880f7b00f11b" providerId="ADAL" clId="{920B0416-B9CE-4131-89D5-0F9DFC58A2E1}" dt="2025-08-12T18:33:07.261" v="161" actId="255"/>
        <pc:sldMkLst>
          <pc:docMk/>
          <pc:sldMk cId="4167808799" sldId="1604"/>
        </pc:sldMkLst>
        <pc:spChg chg="mod">
          <ac:chgData name="Maguire, Tim" userId="0a50f5eb-c84f-4892-9e7e-880f7b00f11b" providerId="ADAL" clId="{920B0416-B9CE-4131-89D5-0F9DFC58A2E1}" dt="2025-08-12T18:33:07.261" v="161" actId="255"/>
          <ac:spMkLst>
            <pc:docMk/>
            <pc:sldMk cId="4167808799" sldId="1604"/>
            <ac:spMk id="10" creationId="{F40643EF-7EF3-DB44-3916-7877A3EC01E0}"/>
          </ac:spMkLst>
        </pc:spChg>
      </pc:sldChg>
      <pc:sldChg chg="modSp mod">
        <pc:chgData name="Maguire, Tim" userId="0a50f5eb-c84f-4892-9e7e-880f7b00f11b" providerId="ADAL" clId="{920B0416-B9CE-4131-89D5-0F9DFC58A2E1}" dt="2025-08-12T18:33:23.917" v="164" actId="255"/>
        <pc:sldMkLst>
          <pc:docMk/>
          <pc:sldMk cId="3826402873" sldId="1605"/>
        </pc:sldMkLst>
        <pc:spChg chg="mod">
          <ac:chgData name="Maguire, Tim" userId="0a50f5eb-c84f-4892-9e7e-880f7b00f11b" providerId="ADAL" clId="{920B0416-B9CE-4131-89D5-0F9DFC58A2E1}" dt="2025-08-12T18:33:23.917" v="164" actId="255"/>
          <ac:spMkLst>
            <pc:docMk/>
            <pc:sldMk cId="3826402873" sldId="1605"/>
            <ac:spMk id="10" creationId="{F40643EF-7EF3-DB44-3916-7877A3EC01E0}"/>
          </ac:spMkLst>
        </pc:spChg>
      </pc:sldChg>
      <pc:sldChg chg="modSp mod">
        <pc:chgData name="Maguire, Tim" userId="0a50f5eb-c84f-4892-9e7e-880f7b00f11b" providerId="ADAL" clId="{920B0416-B9CE-4131-89D5-0F9DFC58A2E1}" dt="2025-08-12T18:33:40.774" v="167" actId="255"/>
        <pc:sldMkLst>
          <pc:docMk/>
          <pc:sldMk cId="1044572245" sldId="1606"/>
        </pc:sldMkLst>
        <pc:spChg chg="mod">
          <ac:chgData name="Maguire, Tim" userId="0a50f5eb-c84f-4892-9e7e-880f7b00f11b" providerId="ADAL" clId="{920B0416-B9CE-4131-89D5-0F9DFC58A2E1}" dt="2025-08-12T18:33:40.774" v="167" actId="255"/>
          <ac:spMkLst>
            <pc:docMk/>
            <pc:sldMk cId="1044572245" sldId="1606"/>
            <ac:spMk id="10" creationId="{F40643EF-7EF3-DB44-3916-7877A3EC01E0}"/>
          </ac:spMkLst>
        </pc:spChg>
      </pc:sldChg>
      <pc:sldChg chg="modSp mod">
        <pc:chgData name="Maguire, Tim" userId="0a50f5eb-c84f-4892-9e7e-880f7b00f11b" providerId="ADAL" clId="{920B0416-B9CE-4131-89D5-0F9DFC58A2E1}" dt="2025-08-12T18:33:57.889" v="170" actId="255"/>
        <pc:sldMkLst>
          <pc:docMk/>
          <pc:sldMk cId="3763915107" sldId="1607"/>
        </pc:sldMkLst>
        <pc:spChg chg="mod">
          <ac:chgData name="Maguire, Tim" userId="0a50f5eb-c84f-4892-9e7e-880f7b00f11b" providerId="ADAL" clId="{920B0416-B9CE-4131-89D5-0F9DFC58A2E1}" dt="2025-08-12T18:33:57.889" v="170" actId="255"/>
          <ac:spMkLst>
            <pc:docMk/>
            <pc:sldMk cId="3763915107" sldId="1607"/>
            <ac:spMk id="10" creationId="{F40643EF-7EF3-DB44-3916-7877A3EC01E0}"/>
          </ac:spMkLst>
        </pc:spChg>
      </pc:sldChg>
      <pc:sldChg chg="modSp mod">
        <pc:chgData name="Maguire, Tim" userId="0a50f5eb-c84f-4892-9e7e-880f7b00f11b" providerId="ADAL" clId="{920B0416-B9CE-4131-89D5-0F9DFC58A2E1}" dt="2025-08-12T18:34:15.020" v="173" actId="255"/>
        <pc:sldMkLst>
          <pc:docMk/>
          <pc:sldMk cId="111009752" sldId="1608"/>
        </pc:sldMkLst>
        <pc:spChg chg="mod">
          <ac:chgData name="Maguire, Tim" userId="0a50f5eb-c84f-4892-9e7e-880f7b00f11b" providerId="ADAL" clId="{920B0416-B9CE-4131-89D5-0F9DFC58A2E1}" dt="2025-08-12T18:34:15.020" v="173" actId="255"/>
          <ac:spMkLst>
            <pc:docMk/>
            <pc:sldMk cId="111009752" sldId="1608"/>
            <ac:spMk id="10" creationId="{F40643EF-7EF3-DB44-3916-7877A3EC01E0}"/>
          </ac:spMkLst>
        </pc:spChg>
      </pc:sldChg>
      <pc:sldChg chg="modSp mod">
        <pc:chgData name="Maguire, Tim" userId="0a50f5eb-c84f-4892-9e7e-880f7b00f11b" providerId="ADAL" clId="{920B0416-B9CE-4131-89D5-0F9DFC58A2E1}" dt="2025-08-12T18:29:53.062" v="153" actId="20577"/>
        <pc:sldMkLst>
          <pc:docMk/>
          <pc:sldMk cId="3908166347" sldId="1632"/>
        </pc:sldMkLst>
        <pc:spChg chg="mod">
          <ac:chgData name="Maguire, Tim" userId="0a50f5eb-c84f-4892-9e7e-880f7b00f11b" providerId="ADAL" clId="{920B0416-B9CE-4131-89D5-0F9DFC58A2E1}" dt="2025-08-12T18:29:53.062" v="153" actId="20577"/>
          <ac:spMkLst>
            <pc:docMk/>
            <pc:sldMk cId="3908166347" sldId="1632"/>
            <ac:spMk id="22" creationId="{DA036384-0275-4FD1-B5C8-EFC075A8717A}"/>
          </ac:spMkLst>
        </pc:spChg>
      </pc:sldChg>
      <pc:sldChg chg="modSp mod">
        <pc:chgData name="Maguire, Tim" userId="0a50f5eb-c84f-4892-9e7e-880f7b00f11b" providerId="ADAL" clId="{920B0416-B9CE-4131-89D5-0F9DFC58A2E1}" dt="2025-08-12T18:32:10.613" v="156" actId="255"/>
        <pc:sldMkLst>
          <pc:docMk/>
          <pc:sldMk cId="3463150057" sldId="1637"/>
        </pc:sldMkLst>
        <pc:spChg chg="mod">
          <ac:chgData name="Maguire, Tim" userId="0a50f5eb-c84f-4892-9e7e-880f7b00f11b" providerId="ADAL" clId="{920B0416-B9CE-4131-89D5-0F9DFC58A2E1}" dt="2025-08-12T18:32:10.613" v="156" actId="255"/>
          <ac:spMkLst>
            <pc:docMk/>
            <pc:sldMk cId="3463150057" sldId="1637"/>
            <ac:spMk id="10" creationId="{F40643EF-7EF3-DB44-3916-7877A3EC01E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rtl="0">
              <a:defRPr sz="1400" b="0" i="0" u="none" strike="noStrike" kern="1200" spc="0" baseline="0">
                <a:solidFill>
                  <a:schemeClr val="tx1"/>
                </a:solidFill>
                <a:latin typeface="+mn-lt"/>
                <a:ea typeface="+mn-ea"/>
                <a:cs typeface="+mn-cs"/>
              </a:defRPr>
            </a:pPr>
            <a:r>
              <a:rPr lang="fr-ca" sz="1100" b="0" i="0" u="none" strike="noStrike" kern="1200" spc="0" baseline="0" dirty="0">
                <a:solidFill>
                  <a:schemeClr val="tx1"/>
                </a:solidFill>
              </a:rPr>
              <a:t>Pourcentage de personnes qui consultent un médecin ou les services d'urgence pour un premier épisode de lombalgie aiguë en Ontario, par région de Santé Ontario, au cours de l’exercice de 2019-2020 à celui de 2024-2025*</a:t>
            </a:r>
            <a:endParaRPr lang="fr-ca" sz="1100" dirty="0">
              <a:solidFill>
                <a:schemeClr val="tx1"/>
              </a:solidFill>
            </a:endParaRPr>
          </a:p>
        </c:rich>
      </c:tx>
      <c:layout>
        <c:manualLayout>
          <c:xMode val="edge"/>
          <c:yMode val="edge"/>
          <c:x val="7.0636275962020059E-2"/>
          <c:y val="3.2805199008744339E-2"/>
        </c:manualLayout>
      </c:layout>
      <c:overlay val="0"/>
      <c:spPr>
        <a:noFill/>
        <a:ln>
          <a:noFill/>
        </a:ln>
        <a:effectLst/>
      </c:spPr>
      <c:txPr>
        <a:bodyPr rot="0" spcFirstLastPara="1" vertOverflow="ellipsis" vert="horz" wrap="square" anchor="ctr" anchorCtr="1"/>
        <a:lstStyle/>
        <a:p>
          <a:pPr algn="l" rtl="0">
            <a:defRPr sz="1400" b="0" i="0" u="none" strike="noStrike" kern="1200" spc="0" baseline="0">
              <a:solidFill>
                <a:schemeClr val="tx1"/>
              </a:solidFill>
              <a:latin typeface="+mn-lt"/>
              <a:ea typeface="+mn-ea"/>
              <a:cs typeface="+mn-cs"/>
            </a:defRPr>
          </a:pPr>
          <a:endParaRPr lang="fr-ca"/>
        </a:p>
      </c:txPr>
    </c:title>
    <c:autoTitleDeleted val="0"/>
    <c:plotArea>
      <c:layout>
        <c:manualLayout>
          <c:layoutTarget val="inner"/>
          <c:xMode val="edge"/>
          <c:yMode val="edge"/>
          <c:x val="5.5044862110505847E-2"/>
          <c:y val="0.24530545233093692"/>
          <c:w val="0.69650528431675518"/>
          <c:h val="0.60586045161513724"/>
        </c:manualLayout>
      </c:layout>
      <c:lineChart>
        <c:grouping val="standard"/>
        <c:varyColors val="0"/>
        <c:ser>
          <c:idx val="0"/>
          <c:order val="0"/>
          <c:tx>
            <c:strRef>
              <c:f>Sheet1!$B$1</c:f>
              <c:strCache>
                <c:ptCount val="1"/>
                <c:pt idx="0">
                  <c:v>Missing</c:v>
                </c:pt>
              </c:strCache>
            </c:strRef>
          </c:tx>
          <c:spPr>
            <a:ln w="28575" cap="rnd">
              <a:solidFill>
                <a:schemeClr val="accent1"/>
              </a:solidFill>
              <a:round/>
            </a:ln>
            <a:effectLst/>
          </c:spPr>
          <c:marker>
            <c:symbol val="none"/>
          </c:marker>
          <c:cat>
            <c:strRef>
              <c:f>Sheet1!$A$2:$A$7</c:f>
              <c:strCache>
                <c:ptCount val="6"/>
                <c:pt idx="0">
                  <c:v>2019/20</c:v>
                </c:pt>
                <c:pt idx="1">
                  <c:v>2020/21</c:v>
                </c:pt>
                <c:pt idx="2">
                  <c:v>2021/22</c:v>
                </c:pt>
                <c:pt idx="3">
                  <c:v>2022/23</c:v>
                </c:pt>
                <c:pt idx="4">
                  <c:v>2023/24</c:v>
                </c:pt>
                <c:pt idx="5">
                  <c:v>2024/25*</c:v>
                </c:pt>
              </c:strCache>
            </c:strRef>
          </c:cat>
          <c:val>
            <c:numRef>
              <c:f>Sheet1!$B$2:$B$7</c:f>
            </c:numRef>
          </c:val>
          <c:smooth val="0"/>
          <c:extLst>
            <c:ext xmlns:c16="http://schemas.microsoft.com/office/drawing/2014/chart" uri="{C3380CC4-5D6E-409C-BE32-E72D297353CC}">
              <c16:uniqueId val="{00000000-FEF5-4C5D-BC2F-CFB2DF8574D9}"/>
            </c:ext>
          </c:extLst>
        </c:ser>
        <c:ser>
          <c:idx val="1"/>
          <c:order val="1"/>
          <c:tx>
            <c:strRef>
              <c:f>Sheet1!$C$1</c:f>
              <c:strCache>
                <c:ptCount val="1"/>
                <c:pt idx="0">
                  <c:v>Central</c:v>
                </c:pt>
              </c:strCache>
            </c:strRef>
          </c:tx>
          <c:spPr>
            <a:ln w="28575" cap="rnd">
              <a:solidFill>
                <a:schemeClr val="accent2"/>
              </a:solidFill>
              <a:round/>
            </a:ln>
            <a:effectLst/>
          </c:spPr>
          <c:marker>
            <c:symbol val="none"/>
          </c:marker>
          <c:cat>
            <c:strRef>
              <c:f>Sheet1!$A$2:$A$7</c:f>
              <c:strCache>
                <c:ptCount val="6"/>
                <c:pt idx="0">
                  <c:v>2019/20</c:v>
                </c:pt>
                <c:pt idx="1">
                  <c:v>2020/21</c:v>
                </c:pt>
                <c:pt idx="2">
                  <c:v>2021/22</c:v>
                </c:pt>
                <c:pt idx="3">
                  <c:v>2022/23</c:v>
                </c:pt>
                <c:pt idx="4">
                  <c:v>2023/24</c:v>
                </c:pt>
                <c:pt idx="5">
                  <c:v>2024/25*</c:v>
                </c:pt>
              </c:strCache>
            </c:strRef>
          </c:cat>
          <c:val>
            <c:numRef>
              <c:f>Sheet1!$C$2:$C$7</c:f>
              <c:numCache>
                <c:formatCode>General</c:formatCode>
                <c:ptCount val="6"/>
                <c:pt idx="0">
                  <c:v>0.27036707601668003</c:v>
                </c:pt>
                <c:pt idx="1">
                  <c:v>0.26619245067200459</c:v>
                </c:pt>
                <c:pt idx="2">
                  <c:v>0.27084685732684527</c:v>
                </c:pt>
                <c:pt idx="3">
                  <c:v>0.2808332162501106</c:v>
                </c:pt>
                <c:pt idx="4">
                  <c:v>0.28555909289798875</c:v>
                </c:pt>
                <c:pt idx="5">
                  <c:v>0.28647348129825206</c:v>
                </c:pt>
              </c:numCache>
            </c:numRef>
          </c:val>
          <c:smooth val="0"/>
          <c:extLst>
            <c:ext xmlns:c16="http://schemas.microsoft.com/office/drawing/2014/chart" uri="{C3380CC4-5D6E-409C-BE32-E72D297353CC}">
              <c16:uniqueId val="{00000001-FEF5-4C5D-BC2F-CFB2DF8574D9}"/>
            </c:ext>
          </c:extLst>
        </c:ser>
        <c:ser>
          <c:idx val="2"/>
          <c:order val="2"/>
          <c:tx>
            <c:strRef>
              <c:f>Sheet1!$D$1</c:f>
              <c:strCache>
                <c:ptCount val="1"/>
                <c:pt idx="0">
                  <c:v>East</c:v>
                </c:pt>
              </c:strCache>
            </c:strRef>
          </c:tx>
          <c:spPr>
            <a:ln w="28575" cap="rnd">
              <a:solidFill>
                <a:schemeClr val="accent3"/>
              </a:solidFill>
              <a:round/>
            </a:ln>
            <a:effectLst/>
          </c:spPr>
          <c:marker>
            <c:symbol val="none"/>
          </c:marker>
          <c:cat>
            <c:strRef>
              <c:f>Sheet1!$A$2:$A$7</c:f>
              <c:strCache>
                <c:ptCount val="6"/>
                <c:pt idx="0">
                  <c:v>2019/20</c:v>
                </c:pt>
                <c:pt idx="1">
                  <c:v>2020/21</c:v>
                </c:pt>
                <c:pt idx="2">
                  <c:v>2021/22</c:v>
                </c:pt>
                <c:pt idx="3">
                  <c:v>2022/23</c:v>
                </c:pt>
                <c:pt idx="4">
                  <c:v>2023/24</c:v>
                </c:pt>
                <c:pt idx="5">
                  <c:v>2024/25*</c:v>
                </c:pt>
              </c:strCache>
            </c:strRef>
          </c:cat>
          <c:val>
            <c:numRef>
              <c:f>Sheet1!$D$2:$D$7</c:f>
              <c:numCache>
                <c:formatCode>General</c:formatCode>
                <c:ptCount val="6"/>
                <c:pt idx="0">
                  <c:v>0.20525364398025939</c:v>
                </c:pt>
                <c:pt idx="1">
                  <c:v>0.2104184539128777</c:v>
                </c:pt>
                <c:pt idx="2">
                  <c:v>0.20326237672609435</c:v>
                </c:pt>
                <c:pt idx="3">
                  <c:v>0.19344750248476617</c:v>
                </c:pt>
                <c:pt idx="4">
                  <c:v>0.18581609507571756</c:v>
                </c:pt>
                <c:pt idx="5">
                  <c:v>0.1864039113756486</c:v>
                </c:pt>
              </c:numCache>
            </c:numRef>
          </c:val>
          <c:smooth val="0"/>
          <c:extLst>
            <c:ext xmlns:c16="http://schemas.microsoft.com/office/drawing/2014/chart" uri="{C3380CC4-5D6E-409C-BE32-E72D297353CC}">
              <c16:uniqueId val="{00000002-FEF5-4C5D-BC2F-CFB2DF8574D9}"/>
            </c:ext>
          </c:extLst>
        </c:ser>
        <c:ser>
          <c:idx val="3"/>
          <c:order val="3"/>
          <c:tx>
            <c:strRef>
              <c:f>Sheet1!$E$1</c:f>
              <c:strCache>
                <c:ptCount val="1"/>
                <c:pt idx="0">
                  <c:v>North East</c:v>
                </c:pt>
              </c:strCache>
            </c:strRef>
          </c:tx>
          <c:spPr>
            <a:ln w="28575" cap="rnd">
              <a:solidFill>
                <a:schemeClr val="accent4"/>
              </a:solidFill>
              <a:round/>
            </a:ln>
            <a:effectLst/>
          </c:spPr>
          <c:marker>
            <c:symbol val="none"/>
          </c:marker>
          <c:cat>
            <c:strRef>
              <c:f>Sheet1!$A$2:$A$7</c:f>
              <c:strCache>
                <c:ptCount val="6"/>
                <c:pt idx="0">
                  <c:v>2019/20</c:v>
                </c:pt>
                <c:pt idx="1">
                  <c:v>2020/21</c:v>
                </c:pt>
                <c:pt idx="2">
                  <c:v>2021/22</c:v>
                </c:pt>
                <c:pt idx="3">
                  <c:v>2022/23</c:v>
                </c:pt>
                <c:pt idx="4">
                  <c:v>2023/24</c:v>
                </c:pt>
                <c:pt idx="5">
                  <c:v>2024/25*</c:v>
                </c:pt>
              </c:strCache>
            </c:strRef>
          </c:cat>
          <c:val>
            <c:numRef>
              <c:f>Sheet1!$E$2:$E$7</c:f>
              <c:numCache>
                <c:formatCode>General</c:formatCode>
                <c:ptCount val="6"/>
                <c:pt idx="0">
                  <c:v>4.1102375760358086E-2</c:v>
                </c:pt>
                <c:pt idx="1">
                  <c:v>4.3024973787055575E-2</c:v>
                </c:pt>
                <c:pt idx="2">
                  <c:v>3.9556707294907019E-2</c:v>
                </c:pt>
                <c:pt idx="3">
                  <c:v>3.8913259544884504E-2</c:v>
                </c:pt>
                <c:pt idx="4">
                  <c:v>3.8706237960881351E-2</c:v>
                </c:pt>
                <c:pt idx="5">
                  <c:v>3.7925270308136784E-2</c:v>
                </c:pt>
              </c:numCache>
            </c:numRef>
          </c:val>
          <c:smooth val="0"/>
          <c:extLst>
            <c:ext xmlns:c16="http://schemas.microsoft.com/office/drawing/2014/chart" uri="{C3380CC4-5D6E-409C-BE32-E72D297353CC}">
              <c16:uniqueId val="{00000003-FEF5-4C5D-BC2F-CFB2DF8574D9}"/>
            </c:ext>
          </c:extLst>
        </c:ser>
        <c:ser>
          <c:idx val="4"/>
          <c:order val="4"/>
          <c:tx>
            <c:strRef>
              <c:f>Sheet1!$F$1</c:f>
              <c:strCache>
                <c:ptCount val="1"/>
                <c:pt idx="0">
                  <c:v>North West</c:v>
                </c:pt>
              </c:strCache>
            </c:strRef>
          </c:tx>
          <c:spPr>
            <a:ln w="28575" cap="rnd">
              <a:solidFill>
                <a:schemeClr val="accent5"/>
              </a:solidFill>
              <a:round/>
            </a:ln>
            <a:effectLst/>
          </c:spPr>
          <c:marker>
            <c:symbol val="none"/>
          </c:marker>
          <c:cat>
            <c:strRef>
              <c:f>Sheet1!$A$2:$A$7</c:f>
              <c:strCache>
                <c:ptCount val="6"/>
                <c:pt idx="0">
                  <c:v>2019/20</c:v>
                </c:pt>
                <c:pt idx="1">
                  <c:v>2020/21</c:v>
                </c:pt>
                <c:pt idx="2">
                  <c:v>2021/22</c:v>
                </c:pt>
                <c:pt idx="3">
                  <c:v>2022/23</c:v>
                </c:pt>
                <c:pt idx="4">
                  <c:v>2023/24</c:v>
                </c:pt>
                <c:pt idx="5">
                  <c:v>2024/25*</c:v>
                </c:pt>
              </c:strCache>
            </c:strRef>
          </c:cat>
          <c:val>
            <c:numRef>
              <c:f>Sheet1!$F$2:$F$7</c:f>
              <c:numCache>
                <c:formatCode>General</c:formatCode>
                <c:ptCount val="6"/>
                <c:pt idx="0">
                  <c:v>1.5283675733578177E-2</c:v>
                </c:pt>
                <c:pt idx="1">
                  <c:v>1.518563530645315E-2</c:v>
                </c:pt>
                <c:pt idx="2">
                  <c:v>1.6010677246973654E-2</c:v>
                </c:pt>
                <c:pt idx="3">
                  <c:v>1.5314485536319216E-2</c:v>
                </c:pt>
                <c:pt idx="4">
                  <c:v>1.5767159044615779E-2</c:v>
                </c:pt>
                <c:pt idx="5">
                  <c:v>1.5653232585778748E-2</c:v>
                </c:pt>
              </c:numCache>
            </c:numRef>
          </c:val>
          <c:smooth val="0"/>
          <c:extLst>
            <c:ext xmlns:c16="http://schemas.microsoft.com/office/drawing/2014/chart" uri="{C3380CC4-5D6E-409C-BE32-E72D297353CC}">
              <c16:uniqueId val="{00000004-FEF5-4C5D-BC2F-CFB2DF8574D9}"/>
            </c:ext>
          </c:extLst>
        </c:ser>
        <c:ser>
          <c:idx val="5"/>
          <c:order val="5"/>
          <c:tx>
            <c:strRef>
              <c:f>Sheet1!$G$1</c:f>
              <c:strCache>
                <c:ptCount val="1"/>
                <c:pt idx="0">
                  <c:v>Toronto</c:v>
                </c:pt>
              </c:strCache>
            </c:strRef>
          </c:tx>
          <c:spPr>
            <a:ln w="28575" cap="rnd">
              <a:solidFill>
                <a:schemeClr val="accent6"/>
              </a:solidFill>
              <a:round/>
            </a:ln>
            <a:effectLst/>
          </c:spPr>
          <c:marker>
            <c:symbol val="none"/>
          </c:marker>
          <c:cat>
            <c:strRef>
              <c:f>Sheet1!$A$2:$A$7</c:f>
              <c:strCache>
                <c:ptCount val="6"/>
                <c:pt idx="0">
                  <c:v>2019/20</c:v>
                </c:pt>
                <c:pt idx="1">
                  <c:v>2020/21</c:v>
                </c:pt>
                <c:pt idx="2">
                  <c:v>2021/22</c:v>
                </c:pt>
                <c:pt idx="3">
                  <c:v>2022/23</c:v>
                </c:pt>
                <c:pt idx="4">
                  <c:v>2023/24</c:v>
                </c:pt>
                <c:pt idx="5">
                  <c:v>2024/25*</c:v>
                </c:pt>
              </c:strCache>
            </c:strRef>
          </c:cat>
          <c:val>
            <c:numRef>
              <c:f>Sheet1!$G$2:$G$7</c:f>
              <c:numCache>
                <c:formatCode>General</c:formatCode>
                <c:ptCount val="6"/>
                <c:pt idx="0">
                  <c:v>0.17920540188989631</c:v>
                </c:pt>
                <c:pt idx="1">
                  <c:v>0.17332713754646839</c:v>
                </c:pt>
                <c:pt idx="2">
                  <c:v>0.18539252904304654</c:v>
                </c:pt>
                <c:pt idx="3">
                  <c:v>0.18680758282987547</c:v>
                </c:pt>
                <c:pt idx="4">
                  <c:v>0.1914791959000357</c:v>
                </c:pt>
                <c:pt idx="5">
                  <c:v>0.19127380595789087</c:v>
                </c:pt>
              </c:numCache>
            </c:numRef>
          </c:val>
          <c:smooth val="0"/>
          <c:extLst>
            <c:ext xmlns:c16="http://schemas.microsoft.com/office/drawing/2014/chart" uri="{C3380CC4-5D6E-409C-BE32-E72D297353CC}">
              <c16:uniqueId val="{00000005-FEF5-4C5D-BC2F-CFB2DF8574D9}"/>
            </c:ext>
          </c:extLst>
        </c:ser>
        <c:ser>
          <c:idx val="6"/>
          <c:order val="6"/>
          <c:tx>
            <c:strRef>
              <c:f>Sheet1!$H$1</c:f>
              <c:strCache>
                <c:ptCount val="1"/>
                <c:pt idx="0">
                  <c:v>West</c:v>
                </c:pt>
              </c:strCache>
            </c:strRef>
          </c:tx>
          <c:spPr>
            <a:ln w="28575" cap="rnd">
              <a:solidFill>
                <a:schemeClr val="accent1">
                  <a:lumMod val="60000"/>
                </a:schemeClr>
              </a:solidFill>
              <a:round/>
            </a:ln>
            <a:effectLst/>
          </c:spPr>
          <c:marker>
            <c:symbol val="none"/>
          </c:marker>
          <c:cat>
            <c:strRef>
              <c:f>Sheet1!$A$2:$A$7</c:f>
              <c:strCache>
                <c:ptCount val="6"/>
                <c:pt idx="0">
                  <c:v>2019/20</c:v>
                </c:pt>
                <c:pt idx="1">
                  <c:v>2020/21</c:v>
                </c:pt>
                <c:pt idx="2">
                  <c:v>2021/22</c:v>
                </c:pt>
                <c:pt idx="3">
                  <c:v>2022/23</c:v>
                </c:pt>
                <c:pt idx="4">
                  <c:v>2023/24</c:v>
                </c:pt>
                <c:pt idx="5">
                  <c:v>2024/25*</c:v>
                </c:pt>
              </c:strCache>
            </c:strRef>
          </c:cat>
          <c:val>
            <c:numRef>
              <c:f>Sheet1!$H$2:$H$7</c:f>
              <c:numCache>
                <c:formatCode>General</c:formatCode>
                <c:ptCount val="6"/>
                <c:pt idx="0">
                  <c:v>0.28207850338574542</c:v>
                </c:pt>
                <c:pt idx="1">
                  <c:v>0.28562577447335813</c:v>
                </c:pt>
                <c:pt idx="2">
                  <c:v>0.28080744083631509</c:v>
                </c:pt>
                <c:pt idx="3">
                  <c:v>0.28293551056090671</c:v>
                </c:pt>
                <c:pt idx="4">
                  <c:v>0.28134948775593344</c:v>
                </c:pt>
                <c:pt idx="5">
                  <c:v>0.28086440628834802</c:v>
                </c:pt>
              </c:numCache>
            </c:numRef>
          </c:val>
          <c:smooth val="0"/>
          <c:extLst>
            <c:ext xmlns:c16="http://schemas.microsoft.com/office/drawing/2014/chart" uri="{C3380CC4-5D6E-409C-BE32-E72D297353CC}">
              <c16:uniqueId val="{00000006-FEF5-4C5D-BC2F-CFB2DF8574D9}"/>
            </c:ext>
          </c:extLst>
        </c:ser>
        <c:ser>
          <c:idx val="7"/>
          <c:order val="7"/>
          <c:tx>
            <c:strRef>
              <c:f>Sheet1!$I$1</c:f>
              <c:strCache>
                <c:ptCount val="1"/>
                <c:pt idx="0">
                  <c:v>Ontario</c:v>
                </c:pt>
              </c:strCache>
            </c:strRef>
          </c:tx>
          <c:spPr>
            <a:ln w="28575" cap="rnd">
              <a:solidFill>
                <a:srgbClr val="18B9E6"/>
              </a:solidFill>
              <a:round/>
            </a:ln>
            <a:effectLst/>
          </c:spPr>
          <c:marker>
            <c:symbol val="none"/>
          </c:marker>
          <c:cat>
            <c:strRef>
              <c:f>Sheet1!$A$2:$A$7</c:f>
              <c:strCache>
                <c:ptCount val="6"/>
                <c:pt idx="0">
                  <c:v>2019/20</c:v>
                </c:pt>
                <c:pt idx="1">
                  <c:v>2020/21</c:v>
                </c:pt>
                <c:pt idx="2">
                  <c:v>2021/22</c:v>
                </c:pt>
                <c:pt idx="3">
                  <c:v>2022/23</c:v>
                </c:pt>
                <c:pt idx="4">
                  <c:v>2023/24</c:v>
                </c:pt>
                <c:pt idx="5">
                  <c:v>2024/25*</c:v>
                </c:pt>
              </c:strCache>
            </c:strRef>
          </c:cat>
          <c:val>
            <c:numRef>
              <c:f>Sheet1!$I$2:$I$7</c:f>
              <c:numCache>
                <c:formatCode>General</c:formatCode>
                <c:ptCount val="6"/>
                <c:pt idx="0">
                  <c:v>1.7259667149375869E-2</c:v>
                </c:pt>
                <c:pt idx="1">
                  <c:v>1.3658353365140116E-2</c:v>
                </c:pt>
                <c:pt idx="2">
                  <c:v>1.5560955730160184E-2</c:v>
                </c:pt>
                <c:pt idx="3">
                  <c:v>1.5176494837870516E-2</c:v>
                </c:pt>
                <c:pt idx="4">
                  <c:v>1.5153444718175011E-2</c:v>
                </c:pt>
                <c:pt idx="5">
                  <c:v>1.5233094996546563E-2</c:v>
                </c:pt>
              </c:numCache>
            </c:numRef>
          </c:val>
          <c:smooth val="0"/>
          <c:extLst>
            <c:ext xmlns:c16="http://schemas.microsoft.com/office/drawing/2014/chart" uri="{C3380CC4-5D6E-409C-BE32-E72D297353CC}">
              <c16:uniqueId val="{00000007-FEF5-4C5D-BC2F-CFB2DF8574D9}"/>
            </c:ext>
          </c:extLst>
        </c:ser>
        <c:dLbls>
          <c:showLegendKey val="0"/>
          <c:showVal val="0"/>
          <c:showCatName val="0"/>
          <c:showSerName val="0"/>
          <c:showPercent val="0"/>
          <c:showBubbleSize val="0"/>
        </c:dLbls>
        <c:smooth val="0"/>
        <c:axId val="735769904"/>
        <c:axId val="735770264"/>
      </c:lineChart>
      <c:catAx>
        <c:axId val="735769904"/>
        <c:scaling>
          <c:orientation val="minMax"/>
        </c:scaling>
        <c:delete val="0"/>
        <c:axPos val="b"/>
        <c:title>
          <c:tx>
            <c:rich>
              <a:bodyPr rot="0" spcFirstLastPara="1" vertOverflow="ellipsis" vert="horz" wrap="square" anchor="ctr" anchorCtr="1"/>
              <a:lstStyle/>
              <a:p>
                <a:pPr rtl="0">
                  <a:defRPr sz="1330" b="0" i="0" u="none" strike="noStrike" kern="1200" baseline="0">
                    <a:solidFill>
                      <a:schemeClr val="tx1"/>
                    </a:solidFill>
                    <a:latin typeface="+mn-lt"/>
                    <a:ea typeface="+mn-ea"/>
                    <a:cs typeface="+mn-cs"/>
                  </a:defRPr>
                </a:pPr>
                <a:r>
                  <a:rPr lang="fr-ca" b="0" i="0" u="none" baseline="0">
                    <a:solidFill>
                      <a:schemeClr val="tx1"/>
                    </a:solidFill>
                  </a:rPr>
                  <a:t>Exercice</a:t>
                </a:r>
              </a:p>
            </c:rich>
          </c:tx>
          <c:layout>
            <c:manualLayout>
              <c:xMode val="edge"/>
              <c:yMode val="edge"/>
              <c:x val="0.35508757020002346"/>
              <c:y val="0.92793529087744675"/>
            </c:manualLayout>
          </c:layout>
          <c:overlay val="0"/>
          <c:spPr>
            <a:noFill/>
            <a:ln>
              <a:noFill/>
            </a:ln>
            <a:effectLst/>
          </c:spPr>
          <c:txPr>
            <a:bodyPr rot="0" spcFirstLastPara="1" vertOverflow="ellipsis" vert="horz" wrap="square" anchor="ctr" anchorCtr="1"/>
            <a:lstStyle/>
            <a:p>
              <a:pPr rtl="0">
                <a:defRPr sz="1330" b="0" i="0" u="none" strike="noStrike" kern="1200" baseline="0">
                  <a:solidFill>
                    <a:schemeClr val="tx1"/>
                  </a:solidFill>
                  <a:latin typeface="+mn-lt"/>
                  <a:ea typeface="+mn-ea"/>
                  <a:cs typeface="+mn-cs"/>
                </a:defRPr>
              </a:pPr>
              <a:endParaRPr lang="fr-ca"/>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200" b="0" i="0" u="none" strike="noStrike" kern="1200" baseline="0">
                <a:solidFill>
                  <a:schemeClr val="tx1"/>
                </a:solidFill>
                <a:latin typeface="+mn-lt"/>
                <a:ea typeface="+mn-ea"/>
                <a:cs typeface="+mn-cs"/>
              </a:defRPr>
            </a:pPr>
            <a:endParaRPr lang="fr-ca"/>
          </a:p>
        </c:txPr>
        <c:crossAx val="735770264"/>
        <c:crosses val="autoZero"/>
        <c:auto val="1"/>
        <c:lblAlgn val="ctr"/>
        <c:lblOffset val="100"/>
        <c:noMultiLvlLbl val="0"/>
      </c:catAx>
      <c:valAx>
        <c:axId val="7357702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fr-ca"/>
          </a:p>
        </c:txPr>
        <c:crossAx val="735769904"/>
        <c:crosses val="autoZero"/>
        <c:crossBetween val="between"/>
      </c:valAx>
      <c:spPr>
        <a:noFill/>
        <a:ln>
          <a:noFill/>
        </a:ln>
        <a:effectLst/>
      </c:spPr>
    </c:plotArea>
    <c:legend>
      <c:legendPos val="r"/>
      <c:layout>
        <c:manualLayout>
          <c:xMode val="edge"/>
          <c:yMode val="edge"/>
          <c:x val="0.78359710514817937"/>
          <c:y val="0.31030619544612764"/>
          <c:w val="0.18293949610503096"/>
          <c:h val="0.51059244249825697"/>
        </c:manualLayout>
      </c:layout>
      <c:overlay val="0"/>
      <c:spPr>
        <a:noFill/>
        <a:ln>
          <a:noFill/>
        </a:ln>
        <a:effectLst/>
      </c:spPr>
      <c:txPr>
        <a:bodyPr rot="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fr-ca"/>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rtl="0">
        <a:defRPr/>
      </a:pPr>
      <a:endParaRPr lang="fr-ca"/>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rtl="0">
              <a:defRPr sz="1862" b="0" i="0" u="none" strike="noStrike" kern="1200" spc="0" baseline="0">
                <a:solidFill>
                  <a:schemeClr val="tx1"/>
                </a:solidFill>
                <a:latin typeface="+mn-lt"/>
                <a:ea typeface="+mn-ea"/>
                <a:cs typeface="+mn-cs"/>
              </a:defRPr>
            </a:pPr>
            <a:r>
              <a:rPr lang="fr-ca" sz="1100" b="0" i="0" u="none" strike="noStrike" kern="1200" spc="0" baseline="0" dirty="0">
                <a:solidFill>
                  <a:schemeClr val="tx1"/>
                </a:solidFill>
              </a:rPr>
              <a:t>Pourcentage de personnes qui consultent un médecin ou les SU pour un premier épisode de lombalgie aiguë et qui se voient prescrire un médicament opioïde dans les 90 jours suivant la date de la visite index pour l’exercice de 2024-2025*, selon le quintile </a:t>
            </a:r>
          </a:p>
        </c:rich>
      </c:tx>
      <c:layout>
        <c:manualLayout>
          <c:xMode val="edge"/>
          <c:yMode val="edge"/>
          <c:x val="7.4134901677976586E-3"/>
          <c:y val="1.7318696921836265E-2"/>
        </c:manualLayout>
      </c:layout>
      <c:overlay val="0"/>
      <c:spPr>
        <a:noFill/>
        <a:ln>
          <a:noFill/>
        </a:ln>
        <a:effectLst/>
      </c:spPr>
      <c:txPr>
        <a:bodyPr rot="0" spcFirstLastPara="1" vertOverflow="ellipsis" vert="horz" wrap="square" anchor="ctr" anchorCtr="1"/>
        <a:lstStyle/>
        <a:p>
          <a:pPr algn="l" rtl="0">
            <a:defRPr sz="1862" b="0" i="0" u="none" strike="noStrike" kern="1200" spc="0" baseline="0">
              <a:solidFill>
                <a:schemeClr val="tx1"/>
              </a:solidFill>
              <a:latin typeface="+mn-lt"/>
              <a:ea typeface="+mn-ea"/>
              <a:cs typeface="+mn-cs"/>
            </a:defRPr>
          </a:pPr>
          <a:endParaRPr lang="fr-ca"/>
        </a:p>
      </c:txPr>
    </c:title>
    <c:autoTitleDeleted val="0"/>
    <c:plotArea>
      <c:layout>
        <c:manualLayout>
          <c:layoutTarget val="inner"/>
          <c:xMode val="edge"/>
          <c:yMode val="edge"/>
          <c:x val="4.0614130819373311E-2"/>
          <c:y val="0.18086254270926957"/>
          <c:w val="0.94513531879847956"/>
          <c:h val="0.64434841530260101"/>
        </c:manualLayout>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1-4A5E-4E07-BF2E-DC5BD56F467C}"/>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3-B92D-4C12-9F07-9F81C9F8A0EA}"/>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rtl="0">
                  <a:defRPr sz="1197" b="1" i="0" u="none" strike="noStrike" kern="1200" baseline="0">
                    <a:solidFill>
                      <a:schemeClr val="tx1"/>
                    </a:solidFill>
                    <a:latin typeface="+mn-lt"/>
                    <a:ea typeface="+mn-ea"/>
                    <a:cs typeface="+mn-cs"/>
                  </a:defRPr>
                </a:pPr>
                <a:endParaRPr lang="fr-ca"/>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6"/>
                <c:pt idx="0">
                  <c:v>Ontario</c:v>
                </c:pt>
                <c:pt idx="1">
                  <c:v>1 (revenu le plus bas)</c:v>
                </c:pt>
                <c:pt idx="2">
                  <c:v>2</c:v>
                </c:pt>
                <c:pt idx="3">
                  <c:v>3</c:v>
                </c:pt>
                <c:pt idx="4">
                  <c:v>4</c:v>
                </c:pt>
                <c:pt idx="5">
                  <c:v>5 (revenu le plus élevé)</c:v>
                </c:pt>
              </c:strCache>
            </c:strRef>
          </c:cat>
          <c:val>
            <c:numRef>
              <c:f>Sheet1!$B$2:$B$8</c:f>
              <c:numCache>
                <c:formatCode>General</c:formatCode>
                <c:ptCount val="6"/>
                <c:pt idx="0">
                  <c:v>7.0560578477417243E-2</c:v>
                </c:pt>
                <c:pt idx="1">
                  <c:v>6.5025326893627042E-2</c:v>
                </c:pt>
                <c:pt idx="2">
                  <c:v>6.6888358633294412E-2</c:v>
                </c:pt>
                <c:pt idx="3">
                  <c:v>7.0193960225877733E-2</c:v>
                </c:pt>
                <c:pt idx="4">
                  <c:v>7.3306486777643828E-2</c:v>
                </c:pt>
                <c:pt idx="5">
                  <c:v>7.6440238712285127E-2</c:v>
                </c:pt>
              </c:numCache>
            </c:numRef>
          </c:val>
          <c:extLst xmlns:c15="http://schemas.microsoft.com/office/drawing/2012/chart">
            <c:ext xmlns:c16="http://schemas.microsoft.com/office/drawing/2014/chart" uri="{C3380CC4-5D6E-409C-BE32-E72D297353CC}">
              <c16:uniqueId val="{00000005-1F63-4123-845B-F39BEADF6222}"/>
            </c:ext>
          </c:extLst>
        </c:ser>
        <c:dLbls>
          <c:dLblPos val="outEnd"/>
          <c:showLegendKey val="0"/>
          <c:showVal val="1"/>
          <c:showCatName val="0"/>
          <c:showSerName val="0"/>
          <c:showPercent val="0"/>
          <c:showBubbleSize val="0"/>
        </c:dLbls>
        <c:gapWidth val="219"/>
        <c:axId val="73413296"/>
        <c:axId val="115496960"/>
        <c:extLst/>
      </c:barChart>
      <c:catAx>
        <c:axId val="73413296"/>
        <c:scaling>
          <c:orientation val="minMax"/>
        </c:scaling>
        <c:delete val="0"/>
        <c:axPos val="b"/>
        <c:title>
          <c:tx>
            <c:rich>
              <a:bodyPr rot="0" spcFirstLastPara="1" vertOverflow="ellipsis" vert="horz" wrap="square" anchor="ctr" anchorCtr="1"/>
              <a:lstStyle/>
              <a:p>
                <a:pPr rtl="0">
                  <a:defRPr sz="1400" b="0" i="0" u="none" strike="noStrike" kern="1200" baseline="0">
                    <a:solidFill>
                      <a:schemeClr val="tx1"/>
                    </a:solidFill>
                    <a:latin typeface="+mn-lt"/>
                    <a:ea typeface="+mn-ea"/>
                    <a:cs typeface="+mn-cs"/>
                  </a:defRPr>
                </a:pPr>
                <a:r>
                  <a:rPr lang="fr-ca" sz="1400" b="0" i="0" u="none" baseline="0">
                    <a:solidFill>
                      <a:schemeClr val="tx1"/>
                    </a:solidFill>
                  </a:rPr>
                  <a:t>Quintile de revenu du quartier</a:t>
                </a:r>
              </a:p>
            </c:rich>
          </c:tx>
          <c:layout>
            <c:manualLayout>
              <c:xMode val="edge"/>
              <c:yMode val="edge"/>
              <c:x val="0.40948858465999344"/>
              <c:y val="0.90839765353704227"/>
            </c:manualLayout>
          </c:layout>
          <c:overlay val="0"/>
          <c:spPr>
            <a:noFill/>
            <a:ln>
              <a:noFill/>
            </a:ln>
            <a:effectLst/>
          </c:spPr>
          <c:txPr>
            <a:bodyPr rot="0" spcFirstLastPara="1" vertOverflow="ellipsis" vert="horz" wrap="square" anchor="ctr" anchorCtr="1"/>
            <a:lstStyle/>
            <a:p>
              <a:pPr rtl="0">
                <a:defRPr sz="1400" b="0" i="0" u="none" strike="noStrike" kern="1200" baseline="0">
                  <a:solidFill>
                    <a:schemeClr val="tx1"/>
                  </a:solidFill>
                  <a:latin typeface="+mn-lt"/>
                  <a:ea typeface="+mn-ea"/>
                  <a:cs typeface="+mn-cs"/>
                </a:defRPr>
              </a:pPr>
              <a:endParaRPr lang="fr-ca"/>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fr-ca"/>
          </a:p>
        </c:txPr>
        <c:crossAx val="115496960"/>
        <c:crosses val="autoZero"/>
        <c:auto val="1"/>
        <c:lblAlgn val="ctr"/>
        <c:lblOffset val="100"/>
        <c:noMultiLvlLbl val="0"/>
      </c:catAx>
      <c:valAx>
        <c:axId val="115496960"/>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rtl="0">
              <a:defRPr sz="1200" b="0" i="0" u="none" strike="noStrike" kern="1200" baseline="0">
                <a:solidFill>
                  <a:schemeClr val="tx1"/>
                </a:solidFill>
                <a:latin typeface="+mn-lt"/>
                <a:ea typeface="+mn-ea"/>
                <a:cs typeface="+mn-cs"/>
              </a:defRPr>
            </a:pPr>
            <a:endParaRPr lang="fr-ca"/>
          </a:p>
        </c:txPr>
        <c:crossAx val="73413296"/>
        <c:crosses val="autoZero"/>
        <c:crossBetween val="between"/>
        <c:majorUnit val="2.0000000000000004E-2"/>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rtl="0">
        <a:defRPr>
          <a:solidFill>
            <a:schemeClr val="tx1"/>
          </a:solidFill>
        </a:defRPr>
      </a:pPr>
      <a:endParaRPr lang="fr-ca"/>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rtl="0">
              <a:defRPr sz="1862" b="0" i="0" u="none" strike="noStrike" kern="1200" spc="0" baseline="0">
                <a:solidFill>
                  <a:schemeClr val="tx1">
                    <a:lumMod val="65000"/>
                    <a:lumOff val="35000"/>
                  </a:schemeClr>
                </a:solidFill>
                <a:latin typeface="+mn-lt"/>
                <a:ea typeface="+mn-ea"/>
                <a:cs typeface="+mn-cs"/>
              </a:defRPr>
            </a:pPr>
            <a:r>
              <a:rPr lang="fr-ca" sz="1100" b="0" i="0" u="none" strike="noStrike" kern="1200" spc="0" baseline="0" dirty="0">
                <a:solidFill>
                  <a:schemeClr val="tx1"/>
                </a:solidFill>
              </a:rPr>
              <a:t>Pourcentage de personnes qui consultent un médecin ou les services d'urgence pour un premier épisode de lombalgie aiguë en Ontario, par sexe, </a:t>
            </a:r>
            <a:br>
              <a:rPr lang="fr-ca" sz="1100" b="0" i="0" u="none" strike="noStrike" kern="1200" spc="0" baseline="0" dirty="0">
                <a:solidFill>
                  <a:schemeClr val="tx1"/>
                </a:solidFill>
              </a:rPr>
            </a:br>
            <a:r>
              <a:rPr lang="fr-ca" sz="1100" b="0" i="0" u="none" strike="noStrike" kern="1200" spc="0" baseline="0" dirty="0">
                <a:solidFill>
                  <a:schemeClr val="tx1"/>
                </a:solidFill>
              </a:rPr>
              <a:t>au cours de l’exercice de 2024-2025*</a:t>
            </a:r>
          </a:p>
        </c:rich>
      </c:tx>
      <c:layout>
        <c:manualLayout>
          <c:xMode val="edge"/>
          <c:yMode val="edge"/>
          <c:x val="9.1869344195069494E-2"/>
          <c:y val="0"/>
        </c:manualLayout>
      </c:layout>
      <c:overlay val="0"/>
      <c:spPr>
        <a:noFill/>
        <a:ln>
          <a:noFill/>
        </a:ln>
        <a:effectLst/>
      </c:spPr>
      <c:txPr>
        <a:bodyPr rot="0" spcFirstLastPara="1" vertOverflow="ellipsis" vert="horz" wrap="square" anchor="ctr" anchorCtr="1"/>
        <a:lstStyle/>
        <a:p>
          <a:pPr algn="l" rtl="0">
            <a:defRPr sz="1862" b="0" i="0" u="none" strike="noStrike" kern="1200" spc="0" baseline="0">
              <a:solidFill>
                <a:schemeClr val="tx1">
                  <a:lumMod val="65000"/>
                  <a:lumOff val="35000"/>
                </a:schemeClr>
              </a:solidFill>
              <a:latin typeface="+mn-lt"/>
              <a:ea typeface="+mn-ea"/>
              <a:cs typeface="+mn-cs"/>
            </a:defRPr>
          </a:pPr>
          <a:endParaRPr lang="fr-ca"/>
        </a:p>
      </c:txPr>
    </c:title>
    <c:autoTitleDeleted val="0"/>
    <c:plotArea>
      <c:layout>
        <c:manualLayout>
          <c:layoutTarget val="inner"/>
          <c:xMode val="edge"/>
          <c:yMode val="edge"/>
          <c:x val="0.21924176728192721"/>
          <c:y val="0.21606262743733828"/>
          <c:w val="0.55060563425533993"/>
          <c:h val="0.74846440387891966"/>
        </c:manualLayout>
      </c:layout>
      <c:pieChart>
        <c:varyColors val="1"/>
        <c:ser>
          <c:idx val="0"/>
          <c:order val="0"/>
          <c:tx>
            <c:strRef>
              <c:f>Sheet1!$B$2:$B$3</c:f>
              <c:strCache>
                <c:ptCount val="2"/>
                <c:pt idx="0">
                  <c:v>0.445904554</c:v>
                </c:pt>
                <c:pt idx="1">
                  <c:v>0.554095446</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4-23FD-48EE-97F9-E2619992EF5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3FD-48EE-97F9-E2619992EF54}"/>
              </c:ext>
            </c:extLst>
          </c:dPt>
          <c:cat>
            <c:strRef>
              <c:f>Sheet1!$A$2:$A$3</c:f>
              <c:strCache>
                <c:ptCount val="2"/>
                <c:pt idx="0">
                  <c:v>Female</c:v>
                </c:pt>
                <c:pt idx="1">
                  <c:v>Male</c:v>
                </c:pt>
              </c:strCache>
            </c:strRef>
          </c:cat>
          <c:val>
            <c:numRef>
              <c:f>Sheet1!$B$2:$B$3</c:f>
              <c:numCache>
                <c:formatCode>General</c:formatCode>
                <c:ptCount val="2"/>
                <c:pt idx="0">
                  <c:v>0.44590455400000001</c:v>
                </c:pt>
                <c:pt idx="1">
                  <c:v>0.55409544600000005</c:v>
                </c:pt>
              </c:numCache>
            </c:numRef>
          </c:val>
          <c:extLst>
            <c:ext xmlns:c16="http://schemas.microsoft.com/office/drawing/2014/chart" uri="{C3380CC4-5D6E-409C-BE32-E72D297353CC}">
              <c16:uniqueId val="{00000000-23FD-48EE-97F9-E2619992EF54}"/>
            </c:ext>
          </c:extLst>
        </c:ser>
        <c:ser>
          <c:idx val="1"/>
          <c:order val="1"/>
          <c:tx>
            <c:strRef>
              <c:f>Sheet1!$C$1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5-D814-4A0D-9C89-36A20E0E9465}"/>
              </c:ext>
            </c:extLst>
          </c:dPt>
          <c:cat>
            <c:strRef>
              <c:f>Sheet1!$A$2:$A$3</c:f>
              <c:strCache>
                <c:ptCount val="2"/>
                <c:pt idx="0">
                  <c:v>Female</c:v>
                </c:pt>
                <c:pt idx="1">
                  <c:v>Male</c:v>
                </c:pt>
              </c:strCache>
            </c:strRef>
          </c:cat>
          <c:val>
            <c:numRef>
              <c:f>Sheet1!$C$2</c:f>
              <c:numCache>
                <c:formatCode>General</c:formatCode>
                <c:ptCount val="1"/>
              </c:numCache>
            </c:numRef>
          </c:val>
          <c:extLst>
            <c:ext xmlns:c16="http://schemas.microsoft.com/office/drawing/2014/chart" uri="{C3380CC4-5D6E-409C-BE32-E72D297353CC}">
              <c16:uniqueId val="{00000002-23FD-48EE-97F9-E2619992EF54}"/>
            </c:ext>
          </c:extLst>
        </c:ser>
        <c:dLbls>
          <c:showLegendKey val="0"/>
          <c:showVal val="0"/>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fr-ca"/>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rtl="0">
        <a:defRPr/>
      </a:pPr>
      <a:endParaRPr lang="fr-ca"/>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rtl="0">
              <a:defRPr sz="1862" b="0" i="0" u="none" strike="noStrike" kern="1200" spc="0" baseline="0">
                <a:solidFill>
                  <a:schemeClr val="tx1">
                    <a:lumMod val="65000"/>
                    <a:lumOff val="35000"/>
                  </a:schemeClr>
                </a:solidFill>
                <a:latin typeface="+mn-lt"/>
                <a:ea typeface="+mn-ea"/>
                <a:cs typeface="+mn-cs"/>
              </a:defRPr>
            </a:pPr>
            <a:r>
              <a:rPr lang="fr-ca" sz="1100" b="0" i="0" u="none" strike="noStrike" kern="1200" spc="0" baseline="0" dirty="0">
                <a:solidFill>
                  <a:schemeClr val="tx1"/>
                </a:solidFill>
              </a:rPr>
              <a:t>Pourcentage de personnes qui consultent un médecin ou les services d'urgence pour un premier épisode de lombalgie aiguë en Ontario, par groupe d’âge, </a:t>
            </a:r>
            <a:br>
              <a:rPr lang="fr-ca" sz="1100" b="0" i="0" u="none" strike="noStrike" kern="1200" spc="0" baseline="0" dirty="0">
                <a:solidFill>
                  <a:schemeClr val="tx1"/>
                </a:solidFill>
              </a:rPr>
            </a:br>
            <a:r>
              <a:rPr lang="fr-ca" sz="1100" b="0" i="0" u="none" strike="noStrike" kern="1200" spc="0" baseline="0" dirty="0">
                <a:solidFill>
                  <a:schemeClr val="tx1"/>
                </a:solidFill>
              </a:rPr>
              <a:t>au cours de l’exercice de 2024-2025*</a:t>
            </a:r>
          </a:p>
        </c:rich>
      </c:tx>
      <c:layout>
        <c:manualLayout>
          <c:xMode val="edge"/>
          <c:yMode val="edge"/>
          <c:x val="2.1665523021024334E-2"/>
          <c:y val="0"/>
        </c:manualLayout>
      </c:layout>
      <c:overlay val="0"/>
      <c:spPr>
        <a:noFill/>
        <a:ln>
          <a:noFill/>
        </a:ln>
        <a:effectLst/>
      </c:spPr>
      <c:txPr>
        <a:bodyPr rot="0" spcFirstLastPara="1" vertOverflow="ellipsis" vert="horz" wrap="square" anchor="ctr" anchorCtr="1"/>
        <a:lstStyle/>
        <a:p>
          <a:pPr algn="l" rtl="0">
            <a:defRPr sz="1862" b="0" i="0" u="none" strike="noStrike" kern="1200" spc="0" baseline="0">
              <a:solidFill>
                <a:schemeClr val="tx1">
                  <a:lumMod val="65000"/>
                  <a:lumOff val="35000"/>
                </a:schemeClr>
              </a:solidFill>
              <a:latin typeface="+mn-lt"/>
              <a:ea typeface="+mn-ea"/>
              <a:cs typeface="+mn-cs"/>
            </a:defRPr>
          </a:pPr>
          <a:endParaRPr lang="fr-ca"/>
        </a:p>
      </c:txPr>
    </c:title>
    <c:autoTitleDeleted val="0"/>
    <c:plotArea>
      <c:layout>
        <c:manualLayout>
          <c:layoutTarget val="inner"/>
          <c:xMode val="edge"/>
          <c:yMode val="edge"/>
          <c:x val="8.5399835458168219E-2"/>
          <c:y val="0.23789263619032777"/>
          <c:w val="0.79615271404541976"/>
          <c:h val="0.67281722867810334"/>
        </c:manualLayout>
      </c:layout>
      <c:barChart>
        <c:barDir val="col"/>
        <c:grouping val="stacked"/>
        <c:varyColors val="0"/>
        <c:ser>
          <c:idx val="6"/>
          <c:order val="0"/>
          <c:tx>
            <c:strRef>
              <c:f>Sheet1!$H$1</c:f>
              <c:strCache>
                <c:ptCount val="1"/>
                <c:pt idx="0">
                  <c:v>16-25</c:v>
                </c:pt>
              </c:strCache>
            </c:strRef>
          </c:tx>
          <c:spPr>
            <a:solidFill>
              <a:schemeClr val="accent1">
                <a:lumMod val="60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rtl="0">
                  <a:defRPr sz="1200" b="1" i="0" u="none" strike="noStrike" kern="1200" baseline="0">
                    <a:solidFill>
                      <a:schemeClr val="bg1"/>
                    </a:solidFill>
                    <a:latin typeface="+mn-lt"/>
                    <a:ea typeface="+mn-ea"/>
                    <a:cs typeface="+mn-cs"/>
                  </a:defRPr>
                </a:pPr>
                <a:endParaRPr lang="fr-ca"/>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2024/25</c:v>
                </c:pt>
              </c:strCache>
            </c:strRef>
          </c:cat>
          <c:val>
            <c:numRef>
              <c:f>Sheet1!$H$2:$H$2</c:f>
              <c:numCache>
                <c:formatCode>General</c:formatCode>
                <c:ptCount val="1"/>
                <c:pt idx="0">
                  <c:v>0.13469026890707583</c:v>
                </c:pt>
              </c:numCache>
            </c:numRef>
          </c:val>
          <c:extLst>
            <c:ext xmlns:c16="http://schemas.microsoft.com/office/drawing/2014/chart" uri="{C3380CC4-5D6E-409C-BE32-E72D297353CC}">
              <c16:uniqueId val="{00000000-F7AC-459F-8578-9DAAF7AFD308}"/>
            </c:ext>
          </c:extLst>
        </c:ser>
        <c:ser>
          <c:idx val="5"/>
          <c:order val="1"/>
          <c:tx>
            <c:strRef>
              <c:f>Sheet1!$G$1</c:f>
              <c:strCache>
                <c:ptCount val="1"/>
                <c:pt idx="0">
                  <c:v>26-34</c:v>
                </c:pt>
              </c:strCache>
            </c:strRef>
          </c:tx>
          <c:spPr>
            <a:solidFill>
              <a:schemeClr val="accent6"/>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rtl="0">
                  <a:defRPr sz="1200" b="1" i="0" u="none" strike="noStrike" kern="1200" baseline="0">
                    <a:solidFill>
                      <a:schemeClr val="tx1">
                        <a:lumMod val="75000"/>
                        <a:lumOff val="25000"/>
                      </a:schemeClr>
                    </a:solidFill>
                    <a:latin typeface="+mn-lt"/>
                    <a:ea typeface="+mn-ea"/>
                    <a:cs typeface="+mn-cs"/>
                  </a:defRPr>
                </a:pPr>
                <a:endParaRPr lang="fr-ca"/>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2024/25</c:v>
                </c:pt>
              </c:strCache>
            </c:strRef>
          </c:cat>
          <c:val>
            <c:numRef>
              <c:f>Sheet1!$G$2:$G$2</c:f>
              <c:numCache>
                <c:formatCode>General</c:formatCode>
                <c:ptCount val="1"/>
                <c:pt idx="0">
                  <c:v>0.21322698153498304</c:v>
                </c:pt>
              </c:numCache>
            </c:numRef>
          </c:val>
          <c:extLst>
            <c:ext xmlns:c16="http://schemas.microsoft.com/office/drawing/2014/chart" uri="{C3380CC4-5D6E-409C-BE32-E72D297353CC}">
              <c16:uniqueId val="{00000001-F7AC-459F-8578-9DAAF7AFD308}"/>
            </c:ext>
          </c:extLst>
        </c:ser>
        <c:ser>
          <c:idx val="4"/>
          <c:order val="2"/>
          <c:tx>
            <c:strRef>
              <c:f>Sheet1!$F$1</c:f>
              <c:strCache>
                <c:ptCount val="1"/>
                <c:pt idx="0">
                  <c:v>35-43</c:v>
                </c:pt>
              </c:strCache>
            </c:strRef>
          </c:tx>
          <c:spPr>
            <a:solidFill>
              <a:schemeClr val="accent5"/>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rtl="0">
                  <a:defRPr sz="1200" b="1" i="0" u="none" strike="noStrike" kern="1200" baseline="0">
                    <a:solidFill>
                      <a:schemeClr val="bg1"/>
                    </a:solidFill>
                    <a:latin typeface="+mn-lt"/>
                    <a:ea typeface="+mn-ea"/>
                    <a:cs typeface="+mn-cs"/>
                  </a:defRPr>
                </a:pPr>
                <a:endParaRPr lang="fr-ca"/>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2024/25</c:v>
                </c:pt>
              </c:strCache>
            </c:strRef>
          </c:cat>
          <c:val>
            <c:numRef>
              <c:f>Sheet1!$F$2:$F$2</c:f>
              <c:numCache>
                <c:formatCode>General</c:formatCode>
                <c:ptCount val="1"/>
                <c:pt idx="0">
                  <c:v>0.18388200168127314</c:v>
                </c:pt>
              </c:numCache>
            </c:numRef>
          </c:val>
          <c:extLst>
            <c:ext xmlns:c16="http://schemas.microsoft.com/office/drawing/2014/chart" uri="{C3380CC4-5D6E-409C-BE32-E72D297353CC}">
              <c16:uniqueId val="{00000002-F7AC-459F-8578-9DAAF7AFD308}"/>
            </c:ext>
          </c:extLst>
        </c:ser>
        <c:ser>
          <c:idx val="3"/>
          <c:order val="3"/>
          <c:tx>
            <c:strRef>
              <c:f>Sheet1!$E$1</c:f>
              <c:strCache>
                <c:ptCount val="1"/>
                <c:pt idx="0">
                  <c:v>44-52</c:v>
                </c:pt>
              </c:strCache>
            </c:strRef>
          </c:tx>
          <c:spPr>
            <a:solidFill>
              <a:schemeClr val="accent4"/>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rtl="0">
                  <a:defRPr sz="1200" b="1" i="0" u="none" strike="noStrike" kern="1200" baseline="0">
                    <a:solidFill>
                      <a:schemeClr val="bg1"/>
                    </a:solidFill>
                    <a:latin typeface="+mn-lt"/>
                    <a:ea typeface="+mn-ea"/>
                    <a:cs typeface="+mn-cs"/>
                  </a:defRPr>
                </a:pPr>
                <a:endParaRPr lang="fr-ca"/>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2024/25</c:v>
                </c:pt>
              </c:strCache>
            </c:strRef>
          </c:cat>
          <c:val>
            <c:numRef>
              <c:f>Sheet1!$E$2:$E$2</c:f>
              <c:numCache>
                <c:formatCode>General</c:formatCode>
                <c:ptCount val="1"/>
                <c:pt idx="0">
                  <c:v>0.14466678905819716</c:v>
                </c:pt>
              </c:numCache>
            </c:numRef>
          </c:val>
          <c:extLst>
            <c:ext xmlns:c16="http://schemas.microsoft.com/office/drawing/2014/chart" uri="{C3380CC4-5D6E-409C-BE32-E72D297353CC}">
              <c16:uniqueId val="{00000003-F7AC-459F-8578-9DAAF7AFD308}"/>
            </c:ext>
          </c:extLst>
        </c:ser>
        <c:ser>
          <c:idx val="2"/>
          <c:order val="4"/>
          <c:tx>
            <c:strRef>
              <c:f>Sheet1!$D$1</c:f>
              <c:strCache>
                <c:ptCount val="1"/>
                <c:pt idx="0">
                  <c:v>53-61</c:v>
                </c:pt>
              </c:strCache>
            </c:strRef>
          </c:tx>
          <c:spPr>
            <a:solidFill>
              <a:schemeClr val="accent3"/>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rtl="0">
                  <a:defRPr sz="1200" b="1" i="0" u="none" strike="noStrike" kern="1200" baseline="0">
                    <a:solidFill>
                      <a:schemeClr val="bg1"/>
                    </a:solidFill>
                    <a:latin typeface="+mn-lt"/>
                    <a:ea typeface="+mn-ea"/>
                    <a:cs typeface="+mn-cs"/>
                  </a:defRPr>
                </a:pPr>
                <a:endParaRPr lang="fr-ca"/>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2024/25</c:v>
                </c:pt>
              </c:strCache>
            </c:strRef>
          </c:cat>
          <c:val>
            <c:numRef>
              <c:f>Sheet1!$D$2:$D$2</c:f>
              <c:numCache>
                <c:formatCode>General</c:formatCode>
                <c:ptCount val="1"/>
                <c:pt idx="0">
                  <c:v>0.13554539920574338</c:v>
                </c:pt>
              </c:numCache>
            </c:numRef>
          </c:val>
          <c:extLst>
            <c:ext xmlns:c16="http://schemas.microsoft.com/office/drawing/2014/chart" uri="{C3380CC4-5D6E-409C-BE32-E72D297353CC}">
              <c16:uniqueId val="{00000004-F7AC-459F-8578-9DAAF7AFD308}"/>
            </c:ext>
          </c:extLst>
        </c:ser>
        <c:ser>
          <c:idx val="1"/>
          <c:order val="5"/>
          <c:tx>
            <c:strRef>
              <c:f>Sheet1!$C$1</c:f>
              <c:strCache>
                <c:ptCount val="1"/>
                <c:pt idx="0">
                  <c:v>62-70</c:v>
                </c:pt>
              </c:strCache>
            </c:strRef>
          </c:tx>
          <c:spPr>
            <a:solidFill>
              <a:schemeClr val="accent2"/>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rtl="0">
                  <a:defRPr sz="1200" b="1" i="0" u="none" strike="noStrike" kern="1200" baseline="0">
                    <a:solidFill>
                      <a:schemeClr val="tx1">
                        <a:lumMod val="75000"/>
                        <a:lumOff val="25000"/>
                      </a:schemeClr>
                    </a:solidFill>
                    <a:latin typeface="+mn-lt"/>
                    <a:ea typeface="+mn-ea"/>
                    <a:cs typeface="+mn-cs"/>
                  </a:defRPr>
                </a:pPr>
                <a:endParaRPr lang="fr-ca"/>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2024/25</c:v>
                </c:pt>
              </c:strCache>
            </c:strRef>
          </c:cat>
          <c:val>
            <c:numRef>
              <c:f>Sheet1!$C$2:$C$2</c:f>
              <c:numCache>
                <c:formatCode>General</c:formatCode>
                <c:ptCount val="1"/>
                <c:pt idx="0">
                  <c:v>0.10300696665474959</c:v>
                </c:pt>
              </c:numCache>
            </c:numRef>
          </c:val>
          <c:extLst>
            <c:ext xmlns:c16="http://schemas.microsoft.com/office/drawing/2014/chart" uri="{C3380CC4-5D6E-409C-BE32-E72D297353CC}">
              <c16:uniqueId val="{00000005-F7AC-459F-8578-9DAAF7AFD308}"/>
            </c:ext>
          </c:extLst>
        </c:ser>
        <c:ser>
          <c:idx val="0"/>
          <c:order val="6"/>
          <c:tx>
            <c:strRef>
              <c:f>Sheet1!$B$1</c:f>
              <c:strCache>
                <c:ptCount val="1"/>
                <c:pt idx="0">
                  <c:v>over 70</c:v>
                </c:pt>
              </c:strCache>
            </c:strRef>
          </c:tx>
          <c:spPr>
            <a:solidFill>
              <a:schemeClr val="accent1"/>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rtl="0">
                  <a:defRPr sz="1200" b="1" i="0" u="none" strike="noStrike" kern="1200" baseline="0">
                    <a:solidFill>
                      <a:schemeClr val="bg1"/>
                    </a:solidFill>
                    <a:latin typeface="+mn-lt"/>
                    <a:ea typeface="+mn-ea"/>
                    <a:cs typeface="+mn-cs"/>
                  </a:defRPr>
                </a:pPr>
                <a:endParaRPr lang="fr-ca"/>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2024/25</c:v>
                </c:pt>
              </c:strCache>
            </c:strRef>
          </c:cat>
          <c:val>
            <c:numRef>
              <c:f>Sheet1!$B$2:$B$2</c:f>
              <c:numCache>
                <c:formatCode>General</c:formatCode>
                <c:ptCount val="1"/>
                <c:pt idx="0">
                  <c:v>8.4981592957977831E-2</c:v>
                </c:pt>
              </c:numCache>
            </c:numRef>
          </c:val>
          <c:extLst>
            <c:ext xmlns:c16="http://schemas.microsoft.com/office/drawing/2014/chart" uri="{C3380CC4-5D6E-409C-BE32-E72D297353CC}">
              <c16:uniqueId val="{00000006-F7AC-459F-8578-9DAAF7AFD308}"/>
            </c:ext>
          </c:extLst>
        </c:ser>
        <c:dLbls>
          <c:dLblPos val="ctr"/>
          <c:showLegendKey val="0"/>
          <c:showVal val="1"/>
          <c:showCatName val="0"/>
          <c:showSerName val="0"/>
          <c:showPercent val="0"/>
          <c:showBubbleSize val="0"/>
        </c:dLbls>
        <c:gapWidth val="150"/>
        <c:overlap val="100"/>
        <c:axId val="882997544"/>
        <c:axId val="882996104"/>
      </c:barChart>
      <c:catAx>
        <c:axId val="882997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197" b="1" i="0" u="none" strike="noStrike" kern="1200" baseline="0">
                <a:solidFill>
                  <a:schemeClr val="tx1"/>
                </a:solidFill>
                <a:latin typeface="+mn-lt"/>
                <a:ea typeface="+mn-ea"/>
                <a:cs typeface="+mn-cs"/>
              </a:defRPr>
            </a:pPr>
            <a:endParaRPr lang="fr-ca"/>
          </a:p>
        </c:txPr>
        <c:crossAx val="882996104"/>
        <c:crosses val="autoZero"/>
        <c:auto val="1"/>
        <c:lblAlgn val="ctr"/>
        <c:lblOffset val="100"/>
        <c:noMultiLvlLbl val="0"/>
      </c:catAx>
      <c:valAx>
        <c:axId val="882996104"/>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rtl="0">
              <a:defRPr sz="1200" b="0" i="0" u="none" strike="noStrike" kern="1200" baseline="0">
                <a:solidFill>
                  <a:schemeClr val="tx1"/>
                </a:solidFill>
                <a:latin typeface="+mn-lt"/>
                <a:ea typeface="+mn-ea"/>
                <a:cs typeface="+mn-cs"/>
              </a:defRPr>
            </a:pPr>
            <a:endParaRPr lang="fr-ca"/>
          </a:p>
        </c:txPr>
        <c:crossAx val="882997544"/>
        <c:crosses val="autoZero"/>
        <c:crossBetween val="between"/>
        <c:majorUnit val="0.2"/>
      </c:valAx>
      <c:spPr>
        <a:noFill/>
        <a:ln>
          <a:noFill/>
        </a:ln>
        <a:effectLst/>
      </c:spPr>
    </c:plotArea>
    <c:legend>
      <c:legendPos val="r"/>
      <c:overlay val="0"/>
      <c:spPr>
        <a:noFill/>
        <a:ln>
          <a:noFill/>
        </a:ln>
        <a:effectLst/>
      </c:spPr>
      <c:txPr>
        <a:bodyPr rot="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fr-ca"/>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rtl="0">
        <a:defRPr/>
      </a:pPr>
      <a:endParaRPr lang="fr-ca"/>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Toute imagerie de la colonne vertébrale</c:v>
                </c:pt>
              </c:strCache>
            </c:strRef>
          </c:tx>
          <c:spPr>
            <a:ln w="28575" cap="rnd">
              <a:solidFill>
                <a:schemeClr val="accent1"/>
              </a:solidFill>
              <a:round/>
            </a:ln>
            <a:effectLst/>
          </c:spPr>
          <c:marker>
            <c:symbol val="none"/>
          </c:marker>
          <c:cat>
            <c:strRef>
              <c:f>Sheet1!$A$2:$A$7</c:f>
              <c:strCache>
                <c:ptCount val="6"/>
                <c:pt idx="0">
                  <c:v>2019/20</c:v>
                </c:pt>
                <c:pt idx="1">
                  <c:v>2020/21</c:v>
                </c:pt>
                <c:pt idx="2">
                  <c:v>2021/22</c:v>
                </c:pt>
                <c:pt idx="3">
                  <c:v>2022/23</c:v>
                </c:pt>
                <c:pt idx="4">
                  <c:v>2023/24</c:v>
                </c:pt>
                <c:pt idx="5">
                  <c:v>2024/25*</c:v>
                </c:pt>
              </c:strCache>
            </c:strRef>
          </c:cat>
          <c:val>
            <c:numRef>
              <c:f>Sheet1!$B$2:$B$7</c:f>
              <c:numCache>
                <c:formatCode>General</c:formatCode>
                <c:ptCount val="6"/>
                <c:pt idx="0">
                  <c:v>0.12402357789811665</c:v>
                </c:pt>
                <c:pt idx="1">
                  <c:v>0.15738024698600803</c:v>
                </c:pt>
                <c:pt idx="2">
                  <c:v>0.16376078050537338</c:v>
                </c:pt>
                <c:pt idx="3">
                  <c:v>0.16667102476270168</c:v>
                </c:pt>
                <c:pt idx="4">
                  <c:v>0.1726745074079731</c:v>
                </c:pt>
                <c:pt idx="5">
                  <c:v>0.16818592784335096</c:v>
                </c:pt>
              </c:numCache>
            </c:numRef>
          </c:val>
          <c:smooth val="0"/>
          <c:extLst>
            <c:ext xmlns:c16="http://schemas.microsoft.com/office/drawing/2014/chart" uri="{C3380CC4-5D6E-409C-BE32-E72D297353CC}">
              <c16:uniqueId val="{00000000-E22C-43B0-AB6F-9A4E926D9476}"/>
            </c:ext>
          </c:extLst>
        </c:ser>
        <c:ser>
          <c:idx val="1"/>
          <c:order val="1"/>
          <c:tx>
            <c:strRef>
              <c:f>Sheet1!$C$1</c:f>
              <c:strCache>
                <c:ptCount val="1"/>
                <c:pt idx="0">
                  <c:v>Radiographie</c:v>
                </c:pt>
              </c:strCache>
            </c:strRef>
          </c:tx>
          <c:spPr>
            <a:ln w="28575" cap="rnd">
              <a:solidFill>
                <a:schemeClr val="accent2"/>
              </a:solidFill>
              <a:round/>
            </a:ln>
            <a:effectLst/>
          </c:spPr>
          <c:marker>
            <c:symbol val="none"/>
          </c:marker>
          <c:cat>
            <c:strRef>
              <c:f>Sheet1!$A$2:$A$7</c:f>
              <c:strCache>
                <c:ptCount val="6"/>
                <c:pt idx="0">
                  <c:v>2019/20</c:v>
                </c:pt>
                <c:pt idx="1">
                  <c:v>2020/21</c:v>
                </c:pt>
                <c:pt idx="2">
                  <c:v>2021/22</c:v>
                </c:pt>
                <c:pt idx="3">
                  <c:v>2022/23</c:v>
                </c:pt>
                <c:pt idx="4">
                  <c:v>2023/24</c:v>
                </c:pt>
                <c:pt idx="5">
                  <c:v>2024/25*</c:v>
                </c:pt>
              </c:strCache>
            </c:strRef>
          </c:cat>
          <c:val>
            <c:numRef>
              <c:f>Sheet1!$C$2:$C$7</c:f>
              <c:numCache>
                <c:formatCode>General</c:formatCode>
                <c:ptCount val="6"/>
                <c:pt idx="0">
                  <c:v>9.0951023146595103E-2</c:v>
                </c:pt>
                <c:pt idx="1">
                  <c:v>0.11767768619283682</c:v>
                </c:pt>
                <c:pt idx="2">
                  <c:v>0.12412453614082025</c:v>
                </c:pt>
                <c:pt idx="3">
                  <c:v>0.1270167089401982</c:v>
                </c:pt>
                <c:pt idx="4">
                  <c:v>0.13201339035690648</c:v>
                </c:pt>
                <c:pt idx="5">
                  <c:v>0.13296218773609442</c:v>
                </c:pt>
              </c:numCache>
            </c:numRef>
          </c:val>
          <c:smooth val="0"/>
          <c:extLst>
            <c:ext xmlns:c16="http://schemas.microsoft.com/office/drawing/2014/chart" uri="{C3380CC4-5D6E-409C-BE32-E72D297353CC}">
              <c16:uniqueId val="{00000001-E22C-43B0-AB6F-9A4E926D9476}"/>
            </c:ext>
          </c:extLst>
        </c:ser>
        <c:ser>
          <c:idx val="2"/>
          <c:order val="2"/>
          <c:tx>
            <c:strRef>
              <c:f>Sheet1!$D$1</c:f>
              <c:strCache>
                <c:ptCount val="1"/>
                <c:pt idx="0">
                  <c:v>Tomodensitométries</c:v>
                </c:pt>
              </c:strCache>
            </c:strRef>
          </c:tx>
          <c:spPr>
            <a:ln w="28575" cap="rnd">
              <a:solidFill>
                <a:schemeClr val="accent3"/>
              </a:solidFill>
              <a:round/>
            </a:ln>
            <a:effectLst/>
          </c:spPr>
          <c:marker>
            <c:symbol val="none"/>
          </c:marker>
          <c:cat>
            <c:strRef>
              <c:f>Sheet1!$A$2:$A$7</c:f>
              <c:strCache>
                <c:ptCount val="6"/>
                <c:pt idx="0">
                  <c:v>2019/20</c:v>
                </c:pt>
                <c:pt idx="1">
                  <c:v>2020/21</c:v>
                </c:pt>
                <c:pt idx="2">
                  <c:v>2021/22</c:v>
                </c:pt>
                <c:pt idx="3">
                  <c:v>2022/23</c:v>
                </c:pt>
                <c:pt idx="4">
                  <c:v>2023/24</c:v>
                </c:pt>
                <c:pt idx="5">
                  <c:v>2024/25*</c:v>
                </c:pt>
              </c:strCache>
            </c:strRef>
          </c:cat>
          <c:val>
            <c:numRef>
              <c:f>Sheet1!$D$2:$D$7</c:f>
              <c:numCache>
                <c:formatCode>General</c:formatCode>
                <c:ptCount val="6"/>
                <c:pt idx="0">
                  <c:v>9.3209373652178087E-3</c:v>
                </c:pt>
                <c:pt idx="1">
                  <c:v>1.1491302689859494E-2</c:v>
                </c:pt>
                <c:pt idx="2">
                  <c:v>1.1325560007460335E-2</c:v>
                </c:pt>
                <c:pt idx="3">
                  <c:v>1.1492299244306147E-2</c:v>
                </c:pt>
                <c:pt idx="4">
                  <c:v>1.1449264294078713E-2</c:v>
                </c:pt>
                <c:pt idx="5">
                  <c:v>1.0347902552606482E-2</c:v>
                </c:pt>
              </c:numCache>
            </c:numRef>
          </c:val>
          <c:smooth val="0"/>
          <c:extLst>
            <c:ext xmlns:c16="http://schemas.microsoft.com/office/drawing/2014/chart" uri="{C3380CC4-5D6E-409C-BE32-E72D297353CC}">
              <c16:uniqueId val="{00000002-E22C-43B0-AB6F-9A4E926D9476}"/>
            </c:ext>
          </c:extLst>
        </c:ser>
        <c:ser>
          <c:idx val="3"/>
          <c:order val="3"/>
          <c:tx>
            <c:strRef>
              <c:f>Sheet1!$E$1</c:f>
              <c:strCache>
                <c:ptCount val="1"/>
                <c:pt idx="0">
                  <c:v>IRM</c:v>
                </c:pt>
              </c:strCache>
            </c:strRef>
          </c:tx>
          <c:spPr>
            <a:ln w="28575" cap="rnd">
              <a:solidFill>
                <a:schemeClr val="accent4"/>
              </a:solidFill>
              <a:round/>
            </a:ln>
            <a:effectLst/>
          </c:spPr>
          <c:marker>
            <c:symbol val="none"/>
          </c:marker>
          <c:cat>
            <c:strRef>
              <c:f>Sheet1!$A$2:$A$7</c:f>
              <c:strCache>
                <c:ptCount val="6"/>
                <c:pt idx="0">
                  <c:v>2019/20</c:v>
                </c:pt>
                <c:pt idx="1">
                  <c:v>2020/21</c:v>
                </c:pt>
                <c:pt idx="2">
                  <c:v>2021/22</c:v>
                </c:pt>
                <c:pt idx="3">
                  <c:v>2022/23</c:v>
                </c:pt>
                <c:pt idx="4">
                  <c:v>2023/24</c:v>
                </c:pt>
                <c:pt idx="5">
                  <c:v>2024/25*</c:v>
                </c:pt>
              </c:strCache>
            </c:strRef>
          </c:cat>
          <c:val>
            <c:numRef>
              <c:f>Sheet1!$E$2:$E$7</c:f>
              <c:numCache>
                <c:formatCode>General</c:formatCode>
                <c:ptCount val="6"/>
                <c:pt idx="0">
                  <c:v>3.7062107634063354E-2</c:v>
                </c:pt>
                <c:pt idx="1">
                  <c:v>4.9001202663459566E-2</c:v>
                </c:pt>
                <c:pt idx="2">
                  <c:v>4.824135469390118E-2</c:v>
                </c:pt>
                <c:pt idx="3">
                  <c:v>4.8283345971811838E-2</c:v>
                </c:pt>
                <c:pt idx="4">
                  <c:v>4.8902805356142762E-2</c:v>
                </c:pt>
                <c:pt idx="5">
                  <c:v>4.2134727090325855E-2</c:v>
                </c:pt>
              </c:numCache>
            </c:numRef>
          </c:val>
          <c:smooth val="0"/>
          <c:extLst>
            <c:ext xmlns:c16="http://schemas.microsoft.com/office/drawing/2014/chart" uri="{C3380CC4-5D6E-409C-BE32-E72D297353CC}">
              <c16:uniqueId val="{00000003-E22C-43B0-AB6F-9A4E926D9476}"/>
            </c:ext>
          </c:extLst>
        </c:ser>
        <c:ser>
          <c:idx val="4"/>
          <c:order val="4"/>
          <c:tx>
            <c:strRef>
              <c:f>Sheet1!$F$1</c:f>
              <c:strCache>
                <c:ptCount val="1"/>
                <c:pt idx="0">
                  <c:v>Scintigraphie osseuse</c:v>
                </c:pt>
              </c:strCache>
            </c:strRef>
          </c:tx>
          <c:spPr>
            <a:ln w="28575" cap="rnd">
              <a:solidFill>
                <a:schemeClr val="accent5"/>
              </a:solidFill>
              <a:round/>
            </a:ln>
            <a:effectLst/>
          </c:spPr>
          <c:marker>
            <c:symbol val="none"/>
          </c:marker>
          <c:cat>
            <c:strRef>
              <c:f>Sheet1!$A$2:$A$7</c:f>
              <c:strCache>
                <c:ptCount val="6"/>
                <c:pt idx="0">
                  <c:v>2019/20</c:v>
                </c:pt>
                <c:pt idx="1">
                  <c:v>2020/21</c:v>
                </c:pt>
                <c:pt idx="2">
                  <c:v>2021/22</c:v>
                </c:pt>
                <c:pt idx="3">
                  <c:v>2022/23</c:v>
                </c:pt>
                <c:pt idx="4">
                  <c:v>2023/24</c:v>
                </c:pt>
                <c:pt idx="5">
                  <c:v>2024/25*</c:v>
                </c:pt>
              </c:strCache>
            </c:strRef>
          </c:cat>
          <c:val>
            <c:numRef>
              <c:f>Sheet1!$F$2:$F$7</c:f>
              <c:numCache>
                <c:formatCode>General</c:formatCode>
                <c:ptCount val="6"/>
                <c:pt idx="0">
                  <c:v>2.7735179949202088E-3</c:v>
                </c:pt>
                <c:pt idx="1">
                  <c:v>3.0506585315772492E-3</c:v>
                </c:pt>
                <c:pt idx="2">
                  <c:v>2.6882930625317545E-3</c:v>
                </c:pt>
                <c:pt idx="3">
                  <c:v>2.2553146981146876E-3</c:v>
                </c:pt>
                <c:pt idx="4">
                  <c:v>2.2402118018430834E-3</c:v>
                </c:pt>
                <c:pt idx="5">
                  <c:v>1.6905909017723337E-3</c:v>
                </c:pt>
              </c:numCache>
            </c:numRef>
          </c:val>
          <c:smooth val="0"/>
          <c:extLst>
            <c:ext xmlns:c16="http://schemas.microsoft.com/office/drawing/2014/chart" uri="{C3380CC4-5D6E-409C-BE32-E72D297353CC}">
              <c16:uniqueId val="{00000004-E22C-43B0-AB6F-9A4E926D9476}"/>
            </c:ext>
          </c:extLst>
        </c:ser>
        <c:dLbls>
          <c:showLegendKey val="0"/>
          <c:showVal val="0"/>
          <c:showCatName val="0"/>
          <c:showSerName val="0"/>
          <c:showPercent val="0"/>
          <c:showBubbleSize val="0"/>
        </c:dLbls>
        <c:smooth val="0"/>
        <c:axId val="735769904"/>
        <c:axId val="735770264"/>
      </c:lineChart>
      <c:catAx>
        <c:axId val="735769904"/>
        <c:scaling>
          <c:orientation val="minMax"/>
        </c:scaling>
        <c:delete val="0"/>
        <c:axPos val="b"/>
        <c:title>
          <c:tx>
            <c:rich>
              <a:bodyPr rot="0" spcFirstLastPara="1" vertOverflow="ellipsis" vert="horz" wrap="square" anchor="ctr" anchorCtr="1"/>
              <a:lstStyle/>
              <a:p>
                <a:pPr rtl="0">
                  <a:defRPr sz="1400" b="0" i="0" u="none" strike="noStrike" kern="1200" baseline="0">
                    <a:solidFill>
                      <a:schemeClr val="tx1"/>
                    </a:solidFill>
                    <a:latin typeface="+mn-lt"/>
                    <a:ea typeface="+mn-ea"/>
                    <a:cs typeface="+mn-cs"/>
                  </a:defRPr>
                </a:pPr>
                <a:r>
                  <a:rPr lang="fr-ca" sz="1400" b="0" i="0" u="none" baseline="0">
                    <a:solidFill>
                      <a:schemeClr val="tx1"/>
                    </a:solidFill>
                  </a:rPr>
                  <a:t>Exercice</a:t>
                </a:r>
              </a:p>
            </c:rich>
          </c:tx>
          <c:layout>
            <c:manualLayout>
              <c:xMode val="edge"/>
              <c:yMode val="edge"/>
              <c:x val="0.44948509391246377"/>
              <c:y val="0.89646449824814123"/>
            </c:manualLayout>
          </c:layout>
          <c:overlay val="0"/>
          <c:spPr>
            <a:noFill/>
            <a:ln>
              <a:noFill/>
            </a:ln>
            <a:effectLst/>
          </c:spPr>
          <c:txPr>
            <a:bodyPr rot="0" spcFirstLastPara="1" vertOverflow="ellipsis" vert="horz" wrap="square" anchor="ctr" anchorCtr="1"/>
            <a:lstStyle/>
            <a:p>
              <a:pPr rtl="0">
                <a:defRPr sz="1400" b="0" i="0" u="none" strike="noStrike" kern="1200" baseline="0">
                  <a:solidFill>
                    <a:schemeClr val="tx1"/>
                  </a:solidFill>
                  <a:latin typeface="+mn-lt"/>
                  <a:ea typeface="+mn-ea"/>
                  <a:cs typeface="+mn-cs"/>
                </a:defRPr>
              </a:pPr>
              <a:endParaRPr lang="fr-ca"/>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400" b="0" i="0" u="none" strike="noStrike" kern="1200" baseline="0">
                <a:solidFill>
                  <a:schemeClr val="tx1"/>
                </a:solidFill>
                <a:latin typeface="+mn-lt"/>
                <a:ea typeface="+mn-ea"/>
                <a:cs typeface="+mn-cs"/>
              </a:defRPr>
            </a:pPr>
            <a:endParaRPr lang="fr-ca"/>
          </a:p>
        </c:txPr>
        <c:crossAx val="735770264"/>
        <c:crosses val="autoZero"/>
        <c:auto val="1"/>
        <c:lblAlgn val="ctr"/>
        <c:lblOffset val="100"/>
        <c:noMultiLvlLbl val="0"/>
      </c:catAx>
      <c:valAx>
        <c:axId val="7357702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rtl="0">
              <a:defRPr sz="1400" b="0" i="0" u="none" strike="noStrike" kern="1200" baseline="0">
                <a:solidFill>
                  <a:schemeClr val="tx1"/>
                </a:solidFill>
                <a:latin typeface="+mn-lt"/>
                <a:ea typeface="+mn-ea"/>
                <a:cs typeface="+mn-cs"/>
              </a:defRPr>
            </a:pPr>
            <a:endParaRPr lang="fr-ca"/>
          </a:p>
        </c:txPr>
        <c:crossAx val="735769904"/>
        <c:crosses val="autoZero"/>
        <c:crossBetween val="between"/>
        <c:majorUnit val="4.0000000000000008E-2"/>
      </c:valAx>
      <c:spPr>
        <a:noFill/>
        <a:ln>
          <a:noFill/>
        </a:ln>
        <a:effectLst/>
      </c:spPr>
    </c:plotArea>
    <c:legend>
      <c:legendPos val="r"/>
      <c:layout>
        <c:manualLayout>
          <c:xMode val="edge"/>
          <c:yMode val="edge"/>
          <c:x val="0.80812517044495336"/>
          <c:y val="0.12284313238447718"/>
          <c:w val="0.14239709453580532"/>
          <c:h val="0.7034384581255011"/>
        </c:manualLayout>
      </c:layout>
      <c:overlay val="0"/>
      <c:spPr>
        <a:noFill/>
        <a:ln>
          <a:noFill/>
        </a:ln>
        <a:effectLst/>
      </c:spPr>
      <c:txPr>
        <a:bodyPr rot="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fr-ca"/>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rtl="0">
        <a:defRPr/>
      </a:pPr>
      <a:endParaRPr lang="fr-ca"/>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rtl="0">
              <a:defRPr sz="1862" b="0" i="0" u="none" strike="noStrike" kern="1200" spc="0" baseline="0">
                <a:solidFill>
                  <a:schemeClr val="tx1"/>
                </a:solidFill>
                <a:latin typeface="+mn-lt"/>
                <a:ea typeface="+mn-ea"/>
                <a:cs typeface="+mn-cs"/>
              </a:defRPr>
            </a:pPr>
            <a:r>
              <a:rPr lang="fr-ca" sz="1200" b="0" i="0" u="none" strike="noStrike" kern="1200" spc="0" baseline="0" dirty="0">
                <a:solidFill>
                  <a:schemeClr val="tx1"/>
                </a:solidFill>
              </a:rPr>
              <a:t>Le pourcentage de personnes qui consultent un médecin ou les SU pour un premier épisode de lombalgie aiguë et qui </a:t>
            </a:r>
            <a:r>
              <a:rPr lang="fr-ca" sz="1200" b="0" i="0" u="none" strike="noStrike" baseline="0" dirty="0">
                <a:solidFill>
                  <a:schemeClr val="tx1"/>
                </a:solidFill>
                <a:effectLst/>
              </a:rPr>
              <a:t>ont une imagerie </a:t>
            </a:r>
            <a:br>
              <a:rPr lang="fr-ca" sz="1200" b="0" i="0" u="none" strike="noStrike" baseline="0" dirty="0">
                <a:solidFill>
                  <a:schemeClr val="tx1"/>
                </a:solidFill>
                <a:effectLst/>
              </a:rPr>
            </a:br>
            <a:r>
              <a:rPr lang="fr-ca" sz="1200" b="0" i="0" u="none" strike="noStrike" baseline="0" dirty="0">
                <a:solidFill>
                  <a:schemeClr val="tx1"/>
                </a:solidFill>
                <a:effectLst/>
              </a:rPr>
              <a:t>diagnostique de la colonne vertébrale dans les 180 jours suivant la date de la première visite par région de SO</a:t>
            </a:r>
            <a:r>
              <a:rPr lang="fr-ca" sz="1200" b="0" i="0" u="none" strike="noStrike" kern="1200" spc="0" baseline="0" dirty="0">
                <a:solidFill>
                  <a:schemeClr val="tx1"/>
                </a:solidFill>
              </a:rPr>
              <a:t>, pour l’exer</a:t>
            </a:r>
            <a:endParaRPr lang="fr-ca" sz="1200" dirty="0">
              <a:solidFill>
                <a:schemeClr val="tx1"/>
              </a:solidFill>
            </a:endParaRPr>
          </a:p>
        </c:rich>
      </c:tx>
      <c:layout>
        <c:manualLayout>
          <c:xMode val="edge"/>
          <c:yMode val="edge"/>
          <c:x val="3.3552684893537639E-2"/>
          <c:y val="2.2369031560748279E-2"/>
        </c:manualLayout>
      </c:layout>
      <c:overlay val="0"/>
      <c:spPr>
        <a:noFill/>
        <a:ln>
          <a:noFill/>
        </a:ln>
        <a:effectLst/>
      </c:spPr>
      <c:txPr>
        <a:bodyPr rot="0" spcFirstLastPara="1" vertOverflow="ellipsis" vert="horz" wrap="square" anchor="ctr" anchorCtr="1"/>
        <a:lstStyle/>
        <a:p>
          <a:pPr algn="l" rtl="0">
            <a:defRPr sz="1862" b="0" i="0" u="none" strike="noStrike" kern="1200" spc="0" baseline="0">
              <a:solidFill>
                <a:schemeClr val="tx1"/>
              </a:solidFill>
              <a:latin typeface="+mn-lt"/>
              <a:ea typeface="+mn-ea"/>
              <a:cs typeface="+mn-cs"/>
            </a:defRPr>
          </a:pPr>
          <a:endParaRPr lang="fr-ca"/>
        </a:p>
      </c:txPr>
    </c:title>
    <c:autoTitleDeleted val="0"/>
    <c:plotArea>
      <c:layout/>
      <c:lineChart>
        <c:grouping val="standard"/>
        <c:varyColors val="0"/>
        <c:ser>
          <c:idx val="0"/>
          <c:order val="0"/>
          <c:tx>
            <c:strRef>
              <c:f>Sheet1!$B$1</c:f>
              <c:strCache>
                <c:ptCount val="1"/>
                <c:pt idx="0">
                  <c:v>Missing</c:v>
                </c:pt>
              </c:strCache>
            </c:strRef>
          </c:tx>
          <c:spPr>
            <a:ln w="28575" cap="rnd">
              <a:solidFill>
                <a:schemeClr val="accent1"/>
              </a:solidFill>
              <a:round/>
            </a:ln>
            <a:effectLst/>
          </c:spPr>
          <c:marker>
            <c:symbol val="none"/>
          </c:marker>
          <c:cat>
            <c:strRef>
              <c:f>Sheet1!$A$2:$A$7</c:f>
              <c:strCache>
                <c:ptCount val="6"/>
                <c:pt idx="0">
                  <c:v>2019/20</c:v>
                </c:pt>
                <c:pt idx="1">
                  <c:v>2020/21</c:v>
                </c:pt>
                <c:pt idx="2">
                  <c:v>2021/22</c:v>
                </c:pt>
                <c:pt idx="3">
                  <c:v>2022/23</c:v>
                </c:pt>
                <c:pt idx="4">
                  <c:v>2023/24</c:v>
                </c:pt>
                <c:pt idx="5">
                  <c:v>2024/25*</c:v>
                </c:pt>
              </c:strCache>
            </c:strRef>
          </c:cat>
          <c:val>
            <c:numRef>
              <c:f>Sheet1!$B$2:$B$7</c:f>
            </c:numRef>
          </c:val>
          <c:smooth val="0"/>
          <c:extLst>
            <c:ext xmlns:c16="http://schemas.microsoft.com/office/drawing/2014/chart" uri="{C3380CC4-5D6E-409C-BE32-E72D297353CC}">
              <c16:uniqueId val="{00000000-E22C-43B0-AB6F-9A4E926D9476}"/>
            </c:ext>
          </c:extLst>
        </c:ser>
        <c:ser>
          <c:idx val="1"/>
          <c:order val="1"/>
          <c:tx>
            <c:strRef>
              <c:f>Sheet1!$C$1</c:f>
              <c:strCache>
                <c:ptCount val="1"/>
                <c:pt idx="0">
                  <c:v>Central</c:v>
                </c:pt>
              </c:strCache>
            </c:strRef>
          </c:tx>
          <c:spPr>
            <a:ln w="28575" cap="rnd">
              <a:solidFill>
                <a:schemeClr val="accent2"/>
              </a:solidFill>
              <a:round/>
            </a:ln>
            <a:effectLst/>
          </c:spPr>
          <c:marker>
            <c:symbol val="none"/>
          </c:marker>
          <c:cat>
            <c:strRef>
              <c:f>Sheet1!$A$2:$A$7</c:f>
              <c:strCache>
                <c:ptCount val="6"/>
                <c:pt idx="0">
                  <c:v>2019/20</c:v>
                </c:pt>
                <c:pt idx="1">
                  <c:v>2020/21</c:v>
                </c:pt>
                <c:pt idx="2">
                  <c:v>2021/22</c:v>
                </c:pt>
                <c:pt idx="3">
                  <c:v>2022/23</c:v>
                </c:pt>
                <c:pt idx="4">
                  <c:v>2023/24</c:v>
                </c:pt>
                <c:pt idx="5">
                  <c:v>2024/25*</c:v>
                </c:pt>
              </c:strCache>
            </c:strRef>
          </c:cat>
          <c:val>
            <c:numRef>
              <c:f>Sheet1!$C$2:$C$7</c:f>
              <c:numCache>
                <c:formatCode>General</c:formatCode>
                <c:ptCount val="6"/>
                <c:pt idx="0">
                  <c:v>0.11741146252802508</c:v>
                </c:pt>
                <c:pt idx="1">
                  <c:v>0.14976552546691604</c:v>
                </c:pt>
                <c:pt idx="2">
                  <c:v>0.1631091138884988</c:v>
                </c:pt>
                <c:pt idx="3">
                  <c:v>0.16241336576857759</c:v>
                </c:pt>
                <c:pt idx="4">
                  <c:v>0.16798523206751054</c:v>
                </c:pt>
                <c:pt idx="5">
                  <c:v>0.16477888518180078</c:v>
                </c:pt>
              </c:numCache>
            </c:numRef>
          </c:val>
          <c:smooth val="0"/>
          <c:extLst>
            <c:ext xmlns:c16="http://schemas.microsoft.com/office/drawing/2014/chart" uri="{C3380CC4-5D6E-409C-BE32-E72D297353CC}">
              <c16:uniqueId val="{00000001-E22C-43B0-AB6F-9A4E926D9476}"/>
            </c:ext>
          </c:extLst>
        </c:ser>
        <c:ser>
          <c:idx val="2"/>
          <c:order val="2"/>
          <c:tx>
            <c:strRef>
              <c:f>Sheet1!$D$1</c:f>
              <c:strCache>
                <c:ptCount val="1"/>
                <c:pt idx="0">
                  <c:v>East</c:v>
                </c:pt>
              </c:strCache>
            </c:strRef>
          </c:tx>
          <c:spPr>
            <a:ln w="28575" cap="rnd">
              <a:solidFill>
                <a:schemeClr val="accent3"/>
              </a:solidFill>
              <a:round/>
            </a:ln>
            <a:effectLst/>
          </c:spPr>
          <c:marker>
            <c:symbol val="none"/>
          </c:marker>
          <c:cat>
            <c:strRef>
              <c:f>Sheet1!$A$2:$A$7</c:f>
              <c:strCache>
                <c:ptCount val="6"/>
                <c:pt idx="0">
                  <c:v>2019/20</c:v>
                </c:pt>
                <c:pt idx="1">
                  <c:v>2020/21</c:v>
                </c:pt>
                <c:pt idx="2">
                  <c:v>2021/22</c:v>
                </c:pt>
                <c:pt idx="3">
                  <c:v>2022/23</c:v>
                </c:pt>
                <c:pt idx="4">
                  <c:v>2023/24</c:v>
                </c:pt>
                <c:pt idx="5">
                  <c:v>2024/25*</c:v>
                </c:pt>
              </c:strCache>
            </c:strRef>
          </c:cat>
          <c:val>
            <c:numRef>
              <c:f>Sheet1!$D$2:$D$7</c:f>
              <c:numCache>
                <c:formatCode>General</c:formatCode>
                <c:ptCount val="6"/>
                <c:pt idx="0">
                  <c:v>0.12704811066322536</c:v>
                </c:pt>
                <c:pt idx="1">
                  <c:v>0.16141240191653358</c:v>
                </c:pt>
                <c:pt idx="2">
                  <c:v>0.16391375614676584</c:v>
                </c:pt>
                <c:pt idx="3">
                  <c:v>0.1744977641326837</c:v>
                </c:pt>
                <c:pt idx="4">
                  <c:v>0.18184603860951279</c:v>
                </c:pt>
                <c:pt idx="5">
                  <c:v>0.17079835390946502</c:v>
                </c:pt>
              </c:numCache>
            </c:numRef>
          </c:val>
          <c:smooth val="0"/>
          <c:extLst>
            <c:ext xmlns:c16="http://schemas.microsoft.com/office/drawing/2014/chart" uri="{C3380CC4-5D6E-409C-BE32-E72D297353CC}">
              <c16:uniqueId val="{00000002-E22C-43B0-AB6F-9A4E926D9476}"/>
            </c:ext>
          </c:extLst>
        </c:ser>
        <c:ser>
          <c:idx val="3"/>
          <c:order val="3"/>
          <c:tx>
            <c:strRef>
              <c:f>Sheet1!$E$1</c:f>
              <c:strCache>
                <c:ptCount val="1"/>
                <c:pt idx="0">
                  <c:v>North East</c:v>
                </c:pt>
              </c:strCache>
            </c:strRef>
          </c:tx>
          <c:spPr>
            <a:ln w="28575" cap="rnd">
              <a:solidFill>
                <a:schemeClr val="accent4"/>
              </a:solidFill>
              <a:round/>
            </a:ln>
            <a:effectLst/>
          </c:spPr>
          <c:marker>
            <c:symbol val="none"/>
          </c:marker>
          <c:cat>
            <c:strRef>
              <c:f>Sheet1!$A$2:$A$7</c:f>
              <c:strCache>
                <c:ptCount val="6"/>
                <c:pt idx="0">
                  <c:v>2019/20</c:v>
                </c:pt>
                <c:pt idx="1">
                  <c:v>2020/21</c:v>
                </c:pt>
                <c:pt idx="2">
                  <c:v>2021/22</c:v>
                </c:pt>
                <c:pt idx="3">
                  <c:v>2022/23</c:v>
                </c:pt>
                <c:pt idx="4">
                  <c:v>2023/24</c:v>
                </c:pt>
                <c:pt idx="5">
                  <c:v>2024/25*</c:v>
                </c:pt>
              </c:strCache>
            </c:strRef>
          </c:cat>
          <c:val>
            <c:numRef>
              <c:f>Sheet1!$E$2:$E$7</c:f>
              <c:numCache>
                <c:formatCode>General</c:formatCode>
                <c:ptCount val="6"/>
                <c:pt idx="0">
                  <c:v>0.15831134564643801</c:v>
                </c:pt>
                <c:pt idx="1">
                  <c:v>0.17403968687420354</c:v>
                </c:pt>
                <c:pt idx="2">
                  <c:v>0.17820579559257332</c:v>
                </c:pt>
                <c:pt idx="3">
                  <c:v>0.18535881716552471</c:v>
                </c:pt>
                <c:pt idx="4">
                  <c:v>0.19012860618700034</c:v>
                </c:pt>
                <c:pt idx="5">
                  <c:v>0.19290311358497131</c:v>
                </c:pt>
              </c:numCache>
            </c:numRef>
          </c:val>
          <c:smooth val="0"/>
          <c:extLst>
            <c:ext xmlns:c16="http://schemas.microsoft.com/office/drawing/2014/chart" uri="{C3380CC4-5D6E-409C-BE32-E72D297353CC}">
              <c16:uniqueId val="{00000003-E22C-43B0-AB6F-9A4E926D9476}"/>
            </c:ext>
          </c:extLst>
        </c:ser>
        <c:ser>
          <c:idx val="4"/>
          <c:order val="4"/>
          <c:tx>
            <c:strRef>
              <c:f>Sheet1!$F$1</c:f>
              <c:strCache>
                <c:ptCount val="1"/>
                <c:pt idx="0">
                  <c:v>North West</c:v>
                </c:pt>
              </c:strCache>
            </c:strRef>
          </c:tx>
          <c:spPr>
            <a:ln w="28575" cap="rnd">
              <a:solidFill>
                <a:schemeClr val="accent5"/>
              </a:solidFill>
              <a:round/>
            </a:ln>
            <a:effectLst/>
          </c:spPr>
          <c:marker>
            <c:symbol val="none"/>
          </c:marker>
          <c:cat>
            <c:strRef>
              <c:f>Sheet1!$A$2:$A$7</c:f>
              <c:strCache>
                <c:ptCount val="6"/>
                <c:pt idx="0">
                  <c:v>2019/20</c:v>
                </c:pt>
                <c:pt idx="1">
                  <c:v>2020/21</c:v>
                </c:pt>
                <c:pt idx="2">
                  <c:v>2021/22</c:v>
                </c:pt>
                <c:pt idx="3">
                  <c:v>2022/23</c:v>
                </c:pt>
                <c:pt idx="4">
                  <c:v>2023/24</c:v>
                </c:pt>
                <c:pt idx="5">
                  <c:v>2024/25*</c:v>
                </c:pt>
              </c:strCache>
            </c:strRef>
          </c:cat>
          <c:val>
            <c:numRef>
              <c:f>Sheet1!$F$2:$F$7</c:f>
              <c:numCache>
                <c:formatCode>General</c:formatCode>
                <c:ptCount val="6"/>
                <c:pt idx="0">
                  <c:v>0.14647766323024056</c:v>
                </c:pt>
                <c:pt idx="1">
                  <c:v>0.20711297071129708</c:v>
                </c:pt>
                <c:pt idx="2">
                  <c:v>0.21780881711043212</c:v>
                </c:pt>
                <c:pt idx="3">
                  <c:v>0.1972884525479196</c:v>
                </c:pt>
                <c:pt idx="4">
                  <c:v>0.19900271985494106</c:v>
                </c:pt>
                <c:pt idx="5">
                  <c:v>0.20433017591339647</c:v>
                </c:pt>
              </c:numCache>
            </c:numRef>
          </c:val>
          <c:smooth val="0"/>
          <c:extLst>
            <c:ext xmlns:c16="http://schemas.microsoft.com/office/drawing/2014/chart" uri="{C3380CC4-5D6E-409C-BE32-E72D297353CC}">
              <c16:uniqueId val="{00000004-E22C-43B0-AB6F-9A4E926D9476}"/>
            </c:ext>
          </c:extLst>
        </c:ser>
        <c:ser>
          <c:idx val="5"/>
          <c:order val="5"/>
          <c:tx>
            <c:strRef>
              <c:f>Sheet1!$G$1</c:f>
              <c:strCache>
                <c:ptCount val="1"/>
                <c:pt idx="0">
                  <c:v>Toronto</c:v>
                </c:pt>
              </c:strCache>
            </c:strRef>
          </c:tx>
          <c:spPr>
            <a:ln w="28575" cap="rnd">
              <a:solidFill>
                <a:schemeClr val="accent6"/>
              </a:solidFill>
              <a:round/>
            </a:ln>
            <a:effectLst/>
          </c:spPr>
          <c:marker>
            <c:symbol val="none"/>
          </c:marker>
          <c:cat>
            <c:strRef>
              <c:f>Sheet1!$A$2:$A$7</c:f>
              <c:strCache>
                <c:ptCount val="6"/>
                <c:pt idx="0">
                  <c:v>2019/20</c:v>
                </c:pt>
                <c:pt idx="1">
                  <c:v>2020/21</c:v>
                </c:pt>
                <c:pt idx="2">
                  <c:v>2021/22</c:v>
                </c:pt>
                <c:pt idx="3">
                  <c:v>2022/23</c:v>
                </c:pt>
                <c:pt idx="4">
                  <c:v>2023/24</c:v>
                </c:pt>
                <c:pt idx="5">
                  <c:v>2024/25*</c:v>
                </c:pt>
              </c:strCache>
            </c:strRef>
          </c:cat>
          <c:val>
            <c:numRef>
              <c:f>Sheet1!$G$2:$G$7</c:f>
              <c:numCache>
                <c:formatCode>General</c:formatCode>
                <c:ptCount val="6"/>
                <c:pt idx="0">
                  <c:v>0.11025557011795543</c:v>
                </c:pt>
                <c:pt idx="1">
                  <c:v>0.14180728332717493</c:v>
                </c:pt>
                <c:pt idx="2">
                  <c:v>0.15360702821422537</c:v>
                </c:pt>
                <c:pt idx="3">
                  <c:v>0.15870844164728418</c:v>
                </c:pt>
                <c:pt idx="4">
                  <c:v>0.16243851928552938</c:v>
                </c:pt>
                <c:pt idx="5">
                  <c:v>0.15823760818253343</c:v>
                </c:pt>
              </c:numCache>
            </c:numRef>
          </c:val>
          <c:smooth val="0"/>
          <c:extLst>
            <c:ext xmlns:c16="http://schemas.microsoft.com/office/drawing/2014/chart" uri="{C3380CC4-5D6E-409C-BE32-E72D297353CC}">
              <c16:uniqueId val="{00000000-974B-49B1-A2F6-513E797255F7}"/>
            </c:ext>
          </c:extLst>
        </c:ser>
        <c:ser>
          <c:idx val="6"/>
          <c:order val="6"/>
          <c:tx>
            <c:strRef>
              <c:f>Sheet1!$H$1</c:f>
              <c:strCache>
                <c:ptCount val="1"/>
                <c:pt idx="0">
                  <c:v>West</c:v>
                </c:pt>
              </c:strCache>
            </c:strRef>
          </c:tx>
          <c:spPr>
            <a:ln w="28575" cap="rnd">
              <a:solidFill>
                <a:schemeClr val="accent1">
                  <a:lumMod val="60000"/>
                </a:schemeClr>
              </a:solidFill>
              <a:round/>
            </a:ln>
            <a:effectLst/>
          </c:spPr>
          <c:marker>
            <c:symbol val="none"/>
          </c:marker>
          <c:cat>
            <c:strRef>
              <c:f>Sheet1!$A$2:$A$7</c:f>
              <c:strCache>
                <c:ptCount val="6"/>
                <c:pt idx="0">
                  <c:v>2019/20</c:v>
                </c:pt>
                <c:pt idx="1">
                  <c:v>2020/21</c:v>
                </c:pt>
                <c:pt idx="2">
                  <c:v>2021/22</c:v>
                </c:pt>
                <c:pt idx="3">
                  <c:v>2022/23</c:v>
                </c:pt>
                <c:pt idx="4">
                  <c:v>2023/24</c:v>
                </c:pt>
                <c:pt idx="5">
                  <c:v>2024/25*</c:v>
                </c:pt>
              </c:strCache>
            </c:strRef>
          </c:cat>
          <c:val>
            <c:numRef>
              <c:f>Sheet1!$H$2:$H$7</c:f>
              <c:numCache>
                <c:formatCode>General</c:formatCode>
                <c:ptCount val="6"/>
                <c:pt idx="0">
                  <c:v>0.1318760039942691</c:v>
                </c:pt>
                <c:pt idx="1">
                  <c:v>0.16694271367352842</c:v>
                </c:pt>
                <c:pt idx="2">
                  <c:v>0.16711539812235152</c:v>
                </c:pt>
                <c:pt idx="3">
                  <c:v>0.16750740082889284</c:v>
                </c:pt>
                <c:pt idx="4">
                  <c:v>0.17542274727820245</c:v>
                </c:pt>
                <c:pt idx="5">
                  <c:v>0.17258284157966408</c:v>
                </c:pt>
              </c:numCache>
            </c:numRef>
          </c:val>
          <c:smooth val="0"/>
          <c:extLst>
            <c:ext xmlns:c16="http://schemas.microsoft.com/office/drawing/2014/chart" uri="{C3380CC4-5D6E-409C-BE32-E72D297353CC}">
              <c16:uniqueId val="{00000001-974B-49B1-A2F6-513E797255F7}"/>
            </c:ext>
          </c:extLst>
        </c:ser>
        <c:ser>
          <c:idx val="7"/>
          <c:order val="7"/>
          <c:tx>
            <c:strRef>
              <c:f>Sheet1!$I$1</c:f>
              <c:strCache>
                <c:ptCount val="1"/>
                <c:pt idx="0">
                  <c:v>Ontario</c:v>
                </c:pt>
              </c:strCache>
            </c:strRef>
          </c:tx>
          <c:spPr>
            <a:ln w="28575" cap="rnd">
              <a:solidFill>
                <a:srgbClr val="18B9E6"/>
              </a:solidFill>
              <a:round/>
            </a:ln>
            <a:effectLst/>
          </c:spPr>
          <c:marker>
            <c:symbol val="none"/>
          </c:marker>
          <c:cat>
            <c:strRef>
              <c:f>Sheet1!$A$2:$A$7</c:f>
              <c:strCache>
                <c:ptCount val="6"/>
                <c:pt idx="0">
                  <c:v>2019/20</c:v>
                </c:pt>
                <c:pt idx="1">
                  <c:v>2020/21</c:v>
                </c:pt>
                <c:pt idx="2">
                  <c:v>2021/22</c:v>
                </c:pt>
                <c:pt idx="3">
                  <c:v>2022/23</c:v>
                </c:pt>
                <c:pt idx="4">
                  <c:v>2023/24</c:v>
                </c:pt>
                <c:pt idx="5">
                  <c:v>2024/25*</c:v>
                </c:pt>
              </c:strCache>
            </c:strRef>
          </c:cat>
          <c:val>
            <c:numRef>
              <c:f>Sheet1!$I$2:$I$7</c:f>
              <c:numCache>
                <c:formatCode>General</c:formatCode>
                <c:ptCount val="6"/>
                <c:pt idx="0">
                  <c:v>0.12402357789811665</c:v>
                </c:pt>
                <c:pt idx="1">
                  <c:v>0.15738024698600803</c:v>
                </c:pt>
                <c:pt idx="2">
                  <c:v>0.16376078050537338</c:v>
                </c:pt>
                <c:pt idx="3">
                  <c:v>0.16667102476270168</c:v>
                </c:pt>
                <c:pt idx="4">
                  <c:v>0.1726745074079731</c:v>
                </c:pt>
                <c:pt idx="5">
                  <c:v>0.16818592784335096</c:v>
                </c:pt>
              </c:numCache>
            </c:numRef>
          </c:val>
          <c:smooth val="0"/>
          <c:extLst>
            <c:ext xmlns:c16="http://schemas.microsoft.com/office/drawing/2014/chart" uri="{C3380CC4-5D6E-409C-BE32-E72D297353CC}">
              <c16:uniqueId val="{00000002-974B-49B1-A2F6-513E797255F7}"/>
            </c:ext>
          </c:extLst>
        </c:ser>
        <c:dLbls>
          <c:showLegendKey val="0"/>
          <c:showVal val="0"/>
          <c:showCatName val="0"/>
          <c:showSerName val="0"/>
          <c:showPercent val="0"/>
          <c:showBubbleSize val="0"/>
        </c:dLbls>
        <c:smooth val="0"/>
        <c:axId val="735769904"/>
        <c:axId val="735770264"/>
      </c:lineChart>
      <c:catAx>
        <c:axId val="735769904"/>
        <c:scaling>
          <c:orientation val="minMax"/>
        </c:scaling>
        <c:delete val="0"/>
        <c:axPos val="b"/>
        <c:title>
          <c:tx>
            <c:rich>
              <a:bodyPr rot="0" spcFirstLastPara="1" vertOverflow="ellipsis" vert="horz" wrap="square" anchor="ctr" anchorCtr="1"/>
              <a:lstStyle/>
              <a:p>
                <a:pPr rtl="0">
                  <a:defRPr sz="1330" b="0" i="0" u="none" strike="noStrike" kern="1200" baseline="0">
                    <a:solidFill>
                      <a:schemeClr val="tx1"/>
                    </a:solidFill>
                    <a:latin typeface="+mn-lt"/>
                    <a:ea typeface="+mn-ea"/>
                    <a:cs typeface="+mn-cs"/>
                  </a:defRPr>
                </a:pPr>
                <a:r>
                  <a:rPr lang="fr-ca" b="0" i="0" u="none" baseline="0">
                    <a:solidFill>
                      <a:schemeClr val="tx1"/>
                    </a:solidFill>
                  </a:rPr>
                  <a:t>Exercice</a:t>
                </a:r>
              </a:p>
            </c:rich>
          </c:tx>
          <c:layout>
            <c:manualLayout>
              <c:xMode val="edge"/>
              <c:yMode val="edge"/>
              <c:x val="0.44178855735391515"/>
              <c:y val="0.93436664083800913"/>
            </c:manualLayout>
          </c:layout>
          <c:overlay val="0"/>
          <c:spPr>
            <a:noFill/>
            <a:ln>
              <a:noFill/>
            </a:ln>
            <a:effectLst/>
          </c:spPr>
          <c:txPr>
            <a:bodyPr rot="0" spcFirstLastPara="1" vertOverflow="ellipsis" vert="horz" wrap="square" anchor="ctr" anchorCtr="1"/>
            <a:lstStyle/>
            <a:p>
              <a:pPr rtl="0">
                <a:defRPr sz="1330" b="0" i="0" u="none" strike="noStrike" kern="1200" baseline="0">
                  <a:solidFill>
                    <a:schemeClr val="tx1"/>
                  </a:solidFill>
                  <a:latin typeface="+mn-lt"/>
                  <a:ea typeface="+mn-ea"/>
                  <a:cs typeface="+mn-cs"/>
                </a:defRPr>
              </a:pPr>
              <a:endParaRPr lang="fr-ca"/>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400" b="0" i="0" u="none" strike="noStrike" kern="1200" baseline="0">
                <a:solidFill>
                  <a:schemeClr val="tx1"/>
                </a:solidFill>
                <a:latin typeface="+mn-lt"/>
                <a:ea typeface="+mn-ea"/>
                <a:cs typeface="+mn-cs"/>
              </a:defRPr>
            </a:pPr>
            <a:endParaRPr lang="fr-ca"/>
          </a:p>
        </c:txPr>
        <c:crossAx val="735770264"/>
        <c:crosses val="autoZero"/>
        <c:auto val="1"/>
        <c:lblAlgn val="ctr"/>
        <c:lblOffset val="100"/>
        <c:noMultiLvlLbl val="0"/>
      </c:catAx>
      <c:valAx>
        <c:axId val="7357702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rtl="0">
              <a:defRPr sz="1400" b="0" i="0" u="none" strike="noStrike" kern="1200" baseline="0">
                <a:solidFill>
                  <a:schemeClr val="tx1"/>
                </a:solidFill>
                <a:latin typeface="+mn-lt"/>
                <a:ea typeface="+mn-ea"/>
                <a:cs typeface="+mn-cs"/>
              </a:defRPr>
            </a:pPr>
            <a:endParaRPr lang="fr-ca"/>
          </a:p>
        </c:txPr>
        <c:crossAx val="735769904"/>
        <c:crosses val="autoZero"/>
        <c:crossBetween val="between"/>
      </c:valAx>
      <c:spPr>
        <a:noFill/>
        <a:ln>
          <a:noFill/>
        </a:ln>
        <a:effectLst/>
      </c:spPr>
    </c:plotArea>
    <c:legend>
      <c:legendPos val="r"/>
      <c:layout>
        <c:manualLayout>
          <c:xMode val="edge"/>
          <c:yMode val="edge"/>
          <c:x val="0.90279195031742698"/>
          <c:y val="0.28392750835121278"/>
          <c:w val="9.0390805581185646E-2"/>
          <c:h val="0.48961952057633323"/>
        </c:manualLayout>
      </c:layout>
      <c:overlay val="0"/>
      <c:spPr>
        <a:noFill/>
        <a:ln>
          <a:noFill/>
        </a:ln>
        <a:effectLst/>
      </c:spPr>
      <c:txPr>
        <a:bodyPr rot="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fr-ca"/>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rtl="0">
        <a:defRPr/>
      </a:pPr>
      <a:endParaRPr lang="fr-ca"/>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rtl="0">
              <a:defRPr sz="1862" b="0" i="0" u="none" strike="noStrike" kern="1200" spc="0" baseline="0">
                <a:solidFill>
                  <a:schemeClr val="tx1"/>
                </a:solidFill>
                <a:latin typeface="+mn-lt"/>
                <a:ea typeface="+mn-ea"/>
                <a:cs typeface="+mn-cs"/>
              </a:defRPr>
            </a:pPr>
            <a:r>
              <a:rPr lang="fr-ca" sz="1200" b="0" i="0" u="none" strike="noStrike" kern="1200" spc="0" baseline="0" dirty="0">
                <a:solidFill>
                  <a:schemeClr val="tx1"/>
                </a:solidFill>
              </a:rPr>
              <a:t>Le pourcentage de personnes qui consultent un médecin ou les SU pour un premier épisode de lombalgie aiguë et qui </a:t>
            </a:r>
            <a:r>
              <a:rPr lang="fr-ca" sz="1200" b="0" i="0" u="none" strike="noStrike" baseline="0" dirty="0">
                <a:effectLst/>
              </a:rPr>
              <a:t>ont une imagerie diagnostique de la colonne vertébrale dans les 180 jours suivant la date de la première visite</a:t>
            </a:r>
            <a:r>
              <a:rPr lang="fr-ca" sz="1200" b="0" i="0" u="none" strike="noStrike" kern="1200" spc="0" baseline="0" dirty="0">
                <a:solidFill>
                  <a:schemeClr val="tx1"/>
                </a:solidFill>
              </a:rPr>
              <a:t>, pour l’exercice de 2019-2020</a:t>
            </a:r>
            <a:endParaRPr lang="fr-ca" sz="1200" dirty="0">
              <a:solidFill>
                <a:schemeClr val="tx1"/>
              </a:solidFill>
            </a:endParaRPr>
          </a:p>
        </c:rich>
      </c:tx>
      <c:layout>
        <c:manualLayout>
          <c:xMode val="edge"/>
          <c:yMode val="edge"/>
          <c:x val="1.4813019180738744E-2"/>
          <c:y val="9.4755565459432676E-3"/>
        </c:manualLayout>
      </c:layout>
      <c:overlay val="0"/>
      <c:spPr>
        <a:noFill/>
        <a:ln>
          <a:noFill/>
        </a:ln>
        <a:effectLst/>
      </c:spPr>
      <c:txPr>
        <a:bodyPr rot="0" spcFirstLastPara="1" vertOverflow="ellipsis" vert="horz" wrap="square" anchor="ctr" anchorCtr="1"/>
        <a:lstStyle/>
        <a:p>
          <a:pPr algn="l" rtl="0">
            <a:defRPr sz="1862" b="0" i="0" u="none" strike="noStrike" kern="1200" spc="0" baseline="0">
              <a:solidFill>
                <a:schemeClr val="tx1"/>
              </a:solidFill>
              <a:latin typeface="+mn-lt"/>
              <a:ea typeface="+mn-ea"/>
              <a:cs typeface="+mn-cs"/>
            </a:defRPr>
          </a:pPr>
          <a:endParaRPr lang="fr-ca"/>
        </a:p>
      </c:txPr>
    </c:title>
    <c:autoTitleDeleted val="0"/>
    <c:plotArea>
      <c:layout/>
      <c:lineChart>
        <c:grouping val="standard"/>
        <c:varyColors val="0"/>
        <c:ser>
          <c:idx val="0"/>
          <c:order val="0"/>
          <c:tx>
            <c:strRef>
              <c:f>Sheet1!$B$1</c:f>
              <c:strCache>
                <c:ptCount val="1"/>
                <c:pt idx="0">
                  <c:v>Plus de 70</c:v>
                </c:pt>
              </c:strCache>
            </c:strRef>
          </c:tx>
          <c:spPr>
            <a:ln w="28575" cap="rnd">
              <a:solidFill>
                <a:schemeClr val="accent1"/>
              </a:solidFill>
              <a:round/>
            </a:ln>
            <a:effectLst/>
          </c:spPr>
          <c:marker>
            <c:symbol val="none"/>
          </c:marker>
          <c:cat>
            <c:strRef>
              <c:f>Sheet1!$A$2:$A$7</c:f>
              <c:strCache>
                <c:ptCount val="6"/>
                <c:pt idx="0">
                  <c:v>2019/20</c:v>
                </c:pt>
                <c:pt idx="1">
                  <c:v>2020/21</c:v>
                </c:pt>
                <c:pt idx="2">
                  <c:v>2021/22</c:v>
                </c:pt>
                <c:pt idx="3">
                  <c:v>2022/23</c:v>
                </c:pt>
                <c:pt idx="4">
                  <c:v>2023/24</c:v>
                </c:pt>
                <c:pt idx="5">
                  <c:v>2024/25*</c:v>
                </c:pt>
              </c:strCache>
            </c:strRef>
          </c:cat>
          <c:val>
            <c:numRef>
              <c:f>Sheet1!$B$2:$B$7</c:f>
              <c:numCache>
                <c:formatCode>General</c:formatCode>
                <c:ptCount val="6"/>
                <c:pt idx="0">
                  <c:v>0.19981630778650883</c:v>
                </c:pt>
                <c:pt idx="1">
                  <c:v>0.21858047016274865</c:v>
                </c:pt>
                <c:pt idx="2">
                  <c:v>0.21858047016274865</c:v>
                </c:pt>
                <c:pt idx="3">
                  <c:v>0.24688637670051733</c:v>
                </c:pt>
                <c:pt idx="4">
                  <c:v>0.24931904848374795</c:v>
                </c:pt>
                <c:pt idx="5">
                  <c:v>0.24898657778578506</c:v>
                </c:pt>
              </c:numCache>
            </c:numRef>
          </c:val>
          <c:smooth val="0"/>
          <c:extLst>
            <c:ext xmlns:c16="http://schemas.microsoft.com/office/drawing/2014/chart" uri="{C3380CC4-5D6E-409C-BE32-E72D297353CC}">
              <c16:uniqueId val="{00000000-E22C-43B0-AB6F-9A4E926D9476}"/>
            </c:ext>
          </c:extLst>
        </c:ser>
        <c:ser>
          <c:idx val="1"/>
          <c:order val="1"/>
          <c:tx>
            <c:strRef>
              <c:f>Sheet1!$C$1</c:f>
              <c:strCache>
                <c:ptCount val="1"/>
                <c:pt idx="0">
                  <c:v>62-70</c:v>
                </c:pt>
              </c:strCache>
            </c:strRef>
          </c:tx>
          <c:spPr>
            <a:ln w="28575" cap="rnd">
              <a:solidFill>
                <a:schemeClr val="accent2"/>
              </a:solidFill>
              <a:round/>
            </a:ln>
            <a:effectLst/>
          </c:spPr>
          <c:marker>
            <c:symbol val="none"/>
          </c:marker>
          <c:cat>
            <c:strRef>
              <c:f>Sheet1!$A$2:$A$7</c:f>
              <c:strCache>
                <c:ptCount val="6"/>
                <c:pt idx="0">
                  <c:v>2019/20</c:v>
                </c:pt>
                <c:pt idx="1">
                  <c:v>2020/21</c:v>
                </c:pt>
                <c:pt idx="2">
                  <c:v>2021/22</c:v>
                </c:pt>
                <c:pt idx="3">
                  <c:v>2022/23</c:v>
                </c:pt>
                <c:pt idx="4">
                  <c:v>2023/24</c:v>
                </c:pt>
                <c:pt idx="5">
                  <c:v>2024/25*</c:v>
                </c:pt>
              </c:strCache>
            </c:strRef>
          </c:cat>
          <c:val>
            <c:numRef>
              <c:f>Sheet1!$C$2:$C$7</c:f>
              <c:numCache>
                <c:formatCode>General</c:formatCode>
                <c:ptCount val="6"/>
                <c:pt idx="0">
                  <c:v>0.16725695699313337</c:v>
                </c:pt>
                <c:pt idx="1">
                  <c:v>0.19827586206896552</c:v>
                </c:pt>
                <c:pt idx="2">
                  <c:v>0.19827586206896552</c:v>
                </c:pt>
                <c:pt idx="3">
                  <c:v>0.2206703910614525</c:v>
                </c:pt>
                <c:pt idx="4">
                  <c:v>0.23257731958762887</c:v>
                </c:pt>
                <c:pt idx="5">
                  <c:v>0.21696160267111853</c:v>
                </c:pt>
              </c:numCache>
            </c:numRef>
          </c:val>
          <c:smooth val="0"/>
          <c:extLst>
            <c:ext xmlns:c16="http://schemas.microsoft.com/office/drawing/2014/chart" uri="{C3380CC4-5D6E-409C-BE32-E72D297353CC}">
              <c16:uniqueId val="{00000001-E22C-43B0-AB6F-9A4E926D9476}"/>
            </c:ext>
          </c:extLst>
        </c:ser>
        <c:ser>
          <c:idx val="2"/>
          <c:order val="2"/>
          <c:tx>
            <c:strRef>
              <c:f>Sheet1!$D$1</c:f>
              <c:strCache>
                <c:ptCount val="1"/>
                <c:pt idx="0">
                  <c:v>53-61</c:v>
                </c:pt>
              </c:strCache>
            </c:strRef>
          </c:tx>
          <c:spPr>
            <a:ln w="28575" cap="rnd">
              <a:solidFill>
                <a:schemeClr val="accent3"/>
              </a:solidFill>
              <a:round/>
            </a:ln>
            <a:effectLst/>
          </c:spPr>
          <c:marker>
            <c:symbol val="none"/>
          </c:marker>
          <c:cat>
            <c:strRef>
              <c:f>Sheet1!$A$2:$A$7</c:f>
              <c:strCache>
                <c:ptCount val="6"/>
                <c:pt idx="0">
                  <c:v>2019/20</c:v>
                </c:pt>
                <c:pt idx="1">
                  <c:v>2020/21</c:v>
                </c:pt>
                <c:pt idx="2">
                  <c:v>2021/22</c:v>
                </c:pt>
                <c:pt idx="3">
                  <c:v>2022/23</c:v>
                </c:pt>
                <c:pt idx="4">
                  <c:v>2023/24</c:v>
                </c:pt>
                <c:pt idx="5">
                  <c:v>2024/25*</c:v>
                </c:pt>
              </c:strCache>
            </c:strRef>
          </c:cat>
          <c:val>
            <c:numRef>
              <c:f>Sheet1!$D$2:$D$7</c:f>
              <c:numCache>
                <c:formatCode>General</c:formatCode>
                <c:ptCount val="6"/>
                <c:pt idx="0">
                  <c:v>0.15682579564489113</c:v>
                </c:pt>
                <c:pt idx="1">
                  <c:v>0.18523122824465441</c:v>
                </c:pt>
                <c:pt idx="2">
                  <c:v>0.18523122824465441</c:v>
                </c:pt>
                <c:pt idx="3">
                  <c:v>0.2039866484885525</c:v>
                </c:pt>
                <c:pt idx="4">
                  <c:v>0.20729843332059611</c:v>
                </c:pt>
                <c:pt idx="5">
                  <c:v>0.19940837010814219</c:v>
                </c:pt>
              </c:numCache>
            </c:numRef>
          </c:val>
          <c:smooth val="0"/>
          <c:extLst>
            <c:ext xmlns:c16="http://schemas.microsoft.com/office/drawing/2014/chart" uri="{C3380CC4-5D6E-409C-BE32-E72D297353CC}">
              <c16:uniqueId val="{00000002-E22C-43B0-AB6F-9A4E926D9476}"/>
            </c:ext>
          </c:extLst>
        </c:ser>
        <c:ser>
          <c:idx val="3"/>
          <c:order val="3"/>
          <c:tx>
            <c:strRef>
              <c:f>Sheet1!$E$1</c:f>
              <c:strCache>
                <c:ptCount val="1"/>
                <c:pt idx="0">
                  <c:v>44-52</c:v>
                </c:pt>
              </c:strCache>
            </c:strRef>
          </c:tx>
          <c:spPr>
            <a:ln w="28575" cap="rnd">
              <a:solidFill>
                <a:schemeClr val="accent4"/>
              </a:solidFill>
              <a:round/>
            </a:ln>
            <a:effectLst/>
          </c:spPr>
          <c:marker>
            <c:symbol val="none"/>
          </c:marker>
          <c:cat>
            <c:strRef>
              <c:f>Sheet1!$A$2:$A$7</c:f>
              <c:strCache>
                <c:ptCount val="6"/>
                <c:pt idx="0">
                  <c:v>2019/20</c:v>
                </c:pt>
                <c:pt idx="1">
                  <c:v>2020/21</c:v>
                </c:pt>
                <c:pt idx="2">
                  <c:v>2021/22</c:v>
                </c:pt>
                <c:pt idx="3">
                  <c:v>2022/23</c:v>
                </c:pt>
                <c:pt idx="4">
                  <c:v>2023/24</c:v>
                </c:pt>
                <c:pt idx="5">
                  <c:v>2024/25*</c:v>
                </c:pt>
              </c:strCache>
            </c:strRef>
          </c:cat>
          <c:val>
            <c:numRef>
              <c:f>Sheet1!$E$2:$E$7</c:f>
              <c:numCache>
                <c:formatCode>General</c:formatCode>
                <c:ptCount val="6"/>
                <c:pt idx="0">
                  <c:v>0.13253476100604708</c:v>
                </c:pt>
                <c:pt idx="1">
                  <c:v>0.16853932584269662</c:v>
                </c:pt>
                <c:pt idx="2">
                  <c:v>0.16853932584269662</c:v>
                </c:pt>
                <c:pt idx="3">
                  <c:v>0.17855281445448229</c:v>
                </c:pt>
                <c:pt idx="4">
                  <c:v>0.18409534127843988</c:v>
                </c:pt>
                <c:pt idx="5">
                  <c:v>0.18055134807634049</c:v>
                </c:pt>
              </c:numCache>
            </c:numRef>
          </c:val>
          <c:smooth val="0"/>
          <c:extLst>
            <c:ext xmlns:c16="http://schemas.microsoft.com/office/drawing/2014/chart" uri="{C3380CC4-5D6E-409C-BE32-E72D297353CC}">
              <c16:uniqueId val="{00000003-E22C-43B0-AB6F-9A4E926D9476}"/>
            </c:ext>
          </c:extLst>
        </c:ser>
        <c:ser>
          <c:idx val="4"/>
          <c:order val="4"/>
          <c:tx>
            <c:strRef>
              <c:f>Sheet1!$F$1</c:f>
              <c:strCache>
                <c:ptCount val="1"/>
                <c:pt idx="0">
                  <c:v>35-43</c:v>
                </c:pt>
              </c:strCache>
            </c:strRef>
          </c:tx>
          <c:spPr>
            <a:ln w="28575" cap="rnd">
              <a:solidFill>
                <a:schemeClr val="accent5"/>
              </a:solidFill>
              <a:round/>
            </a:ln>
            <a:effectLst/>
          </c:spPr>
          <c:marker>
            <c:symbol val="none"/>
          </c:marker>
          <c:cat>
            <c:strRef>
              <c:f>Sheet1!$A$2:$A$7</c:f>
              <c:strCache>
                <c:ptCount val="6"/>
                <c:pt idx="0">
                  <c:v>2019/20</c:v>
                </c:pt>
                <c:pt idx="1">
                  <c:v>2020/21</c:v>
                </c:pt>
                <c:pt idx="2">
                  <c:v>2021/22</c:v>
                </c:pt>
                <c:pt idx="3">
                  <c:v>2022/23</c:v>
                </c:pt>
                <c:pt idx="4">
                  <c:v>2023/24</c:v>
                </c:pt>
                <c:pt idx="5">
                  <c:v>2024/25*</c:v>
                </c:pt>
              </c:strCache>
            </c:strRef>
          </c:cat>
          <c:val>
            <c:numRef>
              <c:f>Sheet1!$F$2:$F$7</c:f>
              <c:numCache>
                <c:formatCode>General</c:formatCode>
                <c:ptCount val="6"/>
                <c:pt idx="0">
                  <c:v>0.12086397058823529</c:v>
                </c:pt>
                <c:pt idx="1">
                  <c:v>0.15438348638254454</c:v>
                </c:pt>
                <c:pt idx="2">
                  <c:v>0.15438348638254454</c:v>
                </c:pt>
                <c:pt idx="3">
                  <c:v>0.15863566325815939</c:v>
                </c:pt>
                <c:pt idx="4">
                  <c:v>0.1677324487911637</c:v>
                </c:pt>
                <c:pt idx="5">
                  <c:v>0.16264651748522715</c:v>
                </c:pt>
              </c:numCache>
            </c:numRef>
          </c:val>
          <c:smooth val="0"/>
          <c:extLst>
            <c:ext xmlns:c16="http://schemas.microsoft.com/office/drawing/2014/chart" uri="{C3380CC4-5D6E-409C-BE32-E72D297353CC}">
              <c16:uniqueId val="{00000004-E22C-43B0-AB6F-9A4E926D9476}"/>
            </c:ext>
          </c:extLst>
        </c:ser>
        <c:ser>
          <c:idx val="5"/>
          <c:order val="5"/>
          <c:tx>
            <c:strRef>
              <c:f>Sheet1!$G$1</c:f>
              <c:strCache>
                <c:ptCount val="1"/>
                <c:pt idx="0">
                  <c:v>26-34</c:v>
                </c:pt>
              </c:strCache>
            </c:strRef>
          </c:tx>
          <c:spPr>
            <a:ln w="28575" cap="rnd">
              <a:solidFill>
                <a:schemeClr val="accent6"/>
              </a:solidFill>
              <a:round/>
            </a:ln>
            <a:effectLst/>
          </c:spPr>
          <c:marker>
            <c:symbol val="none"/>
          </c:marker>
          <c:cat>
            <c:strRef>
              <c:f>Sheet1!$A$2:$A$7</c:f>
              <c:strCache>
                <c:ptCount val="6"/>
                <c:pt idx="0">
                  <c:v>2019/20</c:v>
                </c:pt>
                <c:pt idx="1">
                  <c:v>2020/21</c:v>
                </c:pt>
                <c:pt idx="2">
                  <c:v>2021/22</c:v>
                </c:pt>
                <c:pt idx="3">
                  <c:v>2022/23</c:v>
                </c:pt>
                <c:pt idx="4">
                  <c:v>2023/24</c:v>
                </c:pt>
                <c:pt idx="5">
                  <c:v>2024/25*</c:v>
                </c:pt>
              </c:strCache>
            </c:strRef>
          </c:cat>
          <c:val>
            <c:numRef>
              <c:f>Sheet1!$G$2:$G$7</c:f>
              <c:numCache>
                <c:formatCode>General</c:formatCode>
                <c:ptCount val="6"/>
                <c:pt idx="0">
                  <c:v>9.5004485310607761E-2</c:v>
                </c:pt>
                <c:pt idx="1">
                  <c:v>0.12800849053373961</c:v>
                </c:pt>
                <c:pt idx="2">
                  <c:v>0.12800849053373961</c:v>
                </c:pt>
                <c:pt idx="3">
                  <c:v>0.12956497981239185</c:v>
                </c:pt>
                <c:pt idx="4">
                  <c:v>0.1355663237836153</c:v>
                </c:pt>
                <c:pt idx="5">
                  <c:v>0.13326701795892032</c:v>
                </c:pt>
              </c:numCache>
            </c:numRef>
          </c:val>
          <c:smooth val="0"/>
          <c:extLst>
            <c:ext xmlns:c16="http://schemas.microsoft.com/office/drawing/2014/chart" uri="{C3380CC4-5D6E-409C-BE32-E72D297353CC}">
              <c16:uniqueId val="{00000000-974B-49B1-A2F6-513E797255F7}"/>
            </c:ext>
          </c:extLst>
        </c:ser>
        <c:ser>
          <c:idx val="6"/>
          <c:order val="6"/>
          <c:tx>
            <c:strRef>
              <c:f>Sheet1!$H$1</c:f>
              <c:strCache>
                <c:ptCount val="1"/>
                <c:pt idx="0">
                  <c:v>16-25</c:v>
                </c:pt>
              </c:strCache>
            </c:strRef>
          </c:tx>
          <c:spPr>
            <a:ln w="28575" cap="rnd">
              <a:solidFill>
                <a:schemeClr val="accent1">
                  <a:lumMod val="60000"/>
                </a:schemeClr>
              </a:solidFill>
              <a:round/>
            </a:ln>
            <a:effectLst/>
          </c:spPr>
          <c:marker>
            <c:symbol val="none"/>
          </c:marker>
          <c:cat>
            <c:strRef>
              <c:f>Sheet1!$A$2:$A$7</c:f>
              <c:strCache>
                <c:ptCount val="6"/>
                <c:pt idx="0">
                  <c:v>2019/20</c:v>
                </c:pt>
                <c:pt idx="1">
                  <c:v>2020/21</c:v>
                </c:pt>
                <c:pt idx="2">
                  <c:v>2021/22</c:v>
                </c:pt>
                <c:pt idx="3">
                  <c:v>2022/23</c:v>
                </c:pt>
                <c:pt idx="4">
                  <c:v>2023/24</c:v>
                </c:pt>
                <c:pt idx="5">
                  <c:v>2024/25*</c:v>
                </c:pt>
              </c:strCache>
            </c:strRef>
          </c:cat>
          <c:val>
            <c:numRef>
              <c:f>Sheet1!$H$2:$H$7</c:f>
              <c:numCache>
                <c:formatCode>General</c:formatCode>
                <c:ptCount val="6"/>
                <c:pt idx="0">
                  <c:v>7.9603264648830649E-2</c:v>
                </c:pt>
                <c:pt idx="1">
                  <c:v>0.11104824606521962</c:v>
                </c:pt>
                <c:pt idx="2">
                  <c:v>0.11104824606521962</c:v>
                </c:pt>
                <c:pt idx="3">
                  <c:v>0.11369622475856014</c:v>
                </c:pt>
                <c:pt idx="4">
                  <c:v>0.11837018374527605</c:v>
                </c:pt>
                <c:pt idx="5">
                  <c:v>0.1219750776166376</c:v>
                </c:pt>
              </c:numCache>
            </c:numRef>
          </c:val>
          <c:smooth val="0"/>
          <c:extLst>
            <c:ext xmlns:c16="http://schemas.microsoft.com/office/drawing/2014/chart" uri="{C3380CC4-5D6E-409C-BE32-E72D297353CC}">
              <c16:uniqueId val="{00000000-9FF4-4025-9EAB-BD5FF86F9F31}"/>
            </c:ext>
          </c:extLst>
        </c:ser>
        <c:dLbls>
          <c:showLegendKey val="0"/>
          <c:showVal val="0"/>
          <c:showCatName val="0"/>
          <c:showSerName val="0"/>
          <c:showPercent val="0"/>
          <c:showBubbleSize val="0"/>
        </c:dLbls>
        <c:smooth val="0"/>
        <c:axId val="735769904"/>
        <c:axId val="735770264"/>
      </c:lineChart>
      <c:catAx>
        <c:axId val="735769904"/>
        <c:scaling>
          <c:orientation val="minMax"/>
        </c:scaling>
        <c:delete val="0"/>
        <c:axPos val="b"/>
        <c:title>
          <c:tx>
            <c:rich>
              <a:bodyPr rot="0" spcFirstLastPara="1" vertOverflow="ellipsis" vert="horz" wrap="square" anchor="ctr" anchorCtr="1"/>
              <a:lstStyle/>
              <a:p>
                <a:pPr rtl="0">
                  <a:defRPr sz="1330" b="0" i="0" u="none" strike="noStrike" kern="1200" baseline="0">
                    <a:solidFill>
                      <a:schemeClr val="tx1"/>
                    </a:solidFill>
                    <a:latin typeface="+mn-lt"/>
                    <a:ea typeface="+mn-ea"/>
                    <a:cs typeface="+mn-cs"/>
                  </a:defRPr>
                </a:pPr>
                <a:r>
                  <a:rPr lang="fr-ca" b="0" i="0" u="none" baseline="0">
                    <a:solidFill>
                      <a:schemeClr val="tx1"/>
                    </a:solidFill>
                  </a:rPr>
                  <a:t>Exercice</a:t>
                </a:r>
              </a:p>
            </c:rich>
          </c:tx>
          <c:layout>
            <c:manualLayout>
              <c:xMode val="edge"/>
              <c:yMode val="edge"/>
              <c:x val="0.44508707302186451"/>
              <c:y val="0.90278153594543675"/>
            </c:manualLayout>
          </c:layout>
          <c:overlay val="0"/>
          <c:spPr>
            <a:noFill/>
            <a:ln>
              <a:noFill/>
            </a:ln>
            <a:effectLst/>
          </c:spPr>
          <c:txPr>
            <a:bodyPr rot="0" spcFirstLastPara="1" vertOverflow="ellipsis" vert="horz" wrap="square" anchor="ctr" anchorCtr="1"/>
            <a:lstStyle/>
            <a:p>
              <a:pPr rtl="0">
                <a:defRPr sz="1330" b="0" i="0" u="none" strike="noStrike" kern="1200" baseline="0">
                  <a:solidFill>
                    <a:schemeClr val="tx1"/>
                  </a:solidFill>
                  <a:latin typeface="+mn-lt"/>
                  <a:ea typeface="+mn-ea"/>
                  <a:cs typeface="+mn-cs"/>
                </a:defRPr>
              </a:pPr>
              <a:endParaRPr lang="fr-ca"/>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400" b="0" i="0" u="none" strike="noStrike" kern="1200" baseline="0">
                <a:solidFill>
                  <a:schemeClr val="tx1"/>
                </a:solidFill>
                <a:latin typeface="+mn-lt"/>
                <a:ea typeface="+mn-ea"/>
                <a:cs typeface="+mn-cs"/>
              </a:defRPr>
            </a:pPr>
            <a:endParaRPr lang="fr-ca"/>
          </a:p>
        </c:txPr>
        <c:crossAx val="735770264"/>
        <c:crosses val="autoZero"/>
        <c:auto val="1"/>
        <c:lblAlgn val="ctr"/>
        <c:lblOffset val="100"/>
        <c:noMultiLvlLbl val="0"/>
      </c:catAx>
      <c:valAx>
        <c:axId val="7357702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fr-ca"/>
          </a:p>
        </c:txPr>
        <c:crossAx val="735769904"/>
        <c:crosses val="autoZero"/>
        <c:crossBetween val="between"/>
      </c:valAx>
      <c:spPr>
        <a:noFill/>
        <a:ln>
          <a:noFill/>
        </a:ln>
        <a:effectLst/>
      </c:spPr>
    </c:plotArea>
    <c:legend>
      <c:legendPos val="r"/>
      <c:layout>
        <c:manualLayout>
          <c:xMode val="edge"/>
          <c:yMode val="edge"/>
          <c:x val="0.90488163003813638"/>
          <c:y val="0.28392746647990785"/>
          <c:w val="7.3315267971932316E-2"/>
          <c:h val="0.45245011529837309"/>
        </c:manualLayout>
      </c:layout>
      <c:overlay val="0"/>
      <c:spPr>
        <a:noFill/>
        <a:ln>
          <a:noFill/>
        </a:ln>
        <a:effectLst/>
      </c:spPr>
      <c:txPr>
        <a:bodyPr rot="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fr-ca"/>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rtl="0">
        <a:defRPr/>
      </a:pPr>
      <a:endParaRPr lang="fr-ca"/>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rtl="0">
              <a:defRPr sz="1862" b="0" i="0" u="none" strike="noStrike" kern="1200" spc="0" baseline="0">
                <a:solidFill>
                  <a:schemeClr val="tx1"/>
                </a:solidFill>
                <a:latin typeface="+mn-lt"/>
                <a:ea typeface="+mn-ea"/>
                <a:cs typeface="+mn-cs"/>
              </a:defRPr>
            </a:pPr>
            <a:r>
              <a:rPr lang="fr-ca" sz="1200" b="0" i="0" u="none" strike="noStrike" kern="1200" spc="0" baseline="0" dirty="0">
                <a:solidFill>
                  <a:schemeClr val="tx1"/>
                </a:solidFill>
              </a:rPr>
              <a:t>Les personnes qui consultent un médecin ou les services d’urgence pour un premier épisode de lombalgie aiguë et qui se présentent par la suite aux services d’urgence pour des cas de lombalgie dans les 90 jours, pour l’exercice financier 2024-2025*, selon </a:t>
            </a:r>
          </a:p>
        </c:rich>
      </c:tx>
      <c:layout>
        <c:manualLayout>
          <c:xMode val="edge"/>
          <c:yMode val="edge"/>
          <c:x val="7.4134901677976586E-3"/>
          <c:y val="3.6655859905592461E-2"/>
        </c:manualLayout>
      </c:layout>
      <c:overlay val="0"/>
      <c:spPr>
        <a:noFill/>
        <a:ln>
          <a:noFill/>
        </a:ln>
        <a:effectLst/>
      </c:spPr>
      <c:txPr>
        <a:bodyPr rot="0" spcFirstLastPara="1" vertOverflow="ellipsis" vert="horz" wrap="square" anchor="ctr" anchorCtr="1"/>
        <a:lstStyle/>
        <a:p>
          <a:pPr algn="l" rtl="0">
            <a:defRPr sz="1862" b="0" i="0" u="none" strike="noStrike" kern="1200" spc="0" baseline="0">
              <a:solidFill>
                <a:schemeClr val="tx1"/>
              </a:solidFill>
              <a:latin typeface="+mn-lt"/>
              <a:ea typeface="+mn-ea"/>
              <a:cs typeface="+mn-cs"/>
            </a:defRPr>
          </a:pPr>
          <a:endParaRPr lang="fr-ca"/>
        </a:p>
      </c:txPr>
    </c:title>
    <c:autoTitleDeleted val="0"/>
    <c:plotArea>
      <c:layout>
        <c:manualLayout>
          <c:layoutTarget val="inner"/>
          <c:xMode val="edge"/>
          <c:yMode val="edge"/>
          <c:x val="4.851737308673084E-2"/>
          <c:y val="0.2317458852583065"/>
          <c:w val="0.94400628418885713"/>
          <c:h val="0.56008408739493576"/>
        </c:manualLayout>
      </c:layout>
      <c:barChart>
        <c:barDir val="col"/>
        <c:grouping val="clustered"/>
        <c:varyColors val="0"/>
        <c:ser>
          <c:idx val="1"/>
          <c:order val="1"/>
          <c:tx>
            <c:strRef>
              <c:f>Sheet1!$D$1</c:f>
              <c:strCache>
                <c:ptCount val="1"/>
                <c:pt idx="0">
                  <c:v>Column1</c:v>
                </c:pt>
              </c:strCache>
            </c:strRef>
          </c:tx>
          <c:spPr>
            <a:solidFill>
              <a:schemeClr val="accent1"/>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1-1F63-4123-845B-F39BEADF6222}"/>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3-FBE2-4BA5-8F6A-270CA76F9DE5}"/>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rtl="0">
                  <a:defRPr sz="1197" b="1" i="0" u="none" strike="noStrike" kern="1200" baseline="0">
                    <a:solidFill>
                      <a:schemeClr val="tx1"/>
                    </a:solidFill>
                    <a:latin typeface="+mn-lt"/>
                    <a:ea typeface="+mn-ea"/>
                    <a:cs typeface="+mn-cs"/>
                  </a:defRPr>
                </a:pPr>
                <a:endParaRPr lang="fr-ca"/>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Sheet1!$B$2:$B$8</c:f>
              <c:strCache>
                <c:ptCount val="6"/>
                <c:pt idx="0">
                  <c:v>Ontario</c:v>
                </c:pt>
                <c:pt idx="1">
                  <c:v>1 (revenu le plus bas)</c:v>
                </c:pt>
                <c:pt idx="2">
                  <c:v>2</c:v>
                </c:pt>
                <c:pt idx="3">
                  <c:v>3</c:v>
                </c:pt>
                <c:pt idx="4">
                  <c:v>4</c:v>
                </c:pt>
                <c:pt idx="5">
                  <c:v>5 (revenu le plus élevé)</c:v>
                </c:pt>
              </c:strCache>
            </c:strRef>
          </c:cat>
          <c:val>
            <c:numRef>
              <c:f>Sheet1!$D$2:$D$8</c:f>
              <c:numCache>
                <c:formatCode>General</c:formatCode>
                <c:ptCount val="6"/>
                <c:pt idx="0">
                  <c:v>1.8257273438783299E-2</c:v>
                </c:pt>
                <c:pt idx="1">
                  <c:v>1.4229981195093885E-2</c:v>
                </c:pt>
                <c:pt idx="2">
                  <c:v>1.4925734777446633E-2</c:v>
                </c:pt>
                <c:pt idx="3">
                  <c:v>1.7509455105757108E-2</c:v>
                </c:pt>
                <c:pt idx="4">
                  <c:v>1.9684371287968776E-2</c:v>
                </c:pt>
                <c:pt idx="5">
                  <c:v>2.326667704695598E-2</c:v>
                </c:pt>
              </c:numCache>
            </c:numRef>
          </c:val>
          <c:extLst>
            <c:ext xmlns:c16="http://schemas.microsoft.com/office/drawing/2014/chart" uri="{C3380CC4-5D6E-409C-BE32-E72D297353CC}">
              <c16:uniqueId val="{00000004-1F63-4123-845B-F39BEADF6222}"/>
            </c:ext>
          </c:extLst>
        </c:ser>
        <c:dLbls>
          <c:dLblPos val="outEnd"/>
          <c:showLegendKey val="0"/>
          <c:showVal val="1"/>
          <c:showCatName val="0"/>
          <c:showSerName val="0"/>
          <c:showPercent val="0"/>
          <c:showBubbleSize val="0"/>
        </c:dLbls>
        <c:gapWidth val="219"/>
        <c:axId val="73413296"/>
        <c:axId val="115496960"/>
        <c:extLst>
          <c:ext xmlns:c15="http://schemas.microsoft.com/office/drawing/2012/chart" uri="{02D57815-91ED-43cb-92C2-25804820EDAC}">
            <c15:filteredBarSeries>
              <c15:ser>
                <c:idx val="0"/>
                <c:order val="0"/>
                <c:tx>
                  <c:strRef>
                    <c:extLst>
                      <c:ext uri="{02D57815-91ED-43cb-92C2-25804820EDAC}">
                        <c15:formulaRef>
                          <c15:sqref>Sheet1!$C$1</c15:sqref>
                        </c15:formulaRef>
                      </c:ext>
                    </c:extLst>
                    <c:strCache>
                      <c:ptCount val="1"/>
                      <c:pt idx="0">
                        <c:v>HMB follow-up visit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solidFill>
                          <a:latin typeface="+mn-lt"/>
                          <a:ea typeface="+mn-ea"/>
                          <a:cs typeface="+mn-cs"/>
                        </a:defRPr>
                      </a:pPr>
                      <a:endParaRPr lang="fr-ca"/>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Sheet1!$B$2:$B$8</c15:sqref>
                        </c15:formulaRef>
                      </c:ext>
                    </c:extLst>
                    <c:strCache>
                      <c:ptCount val="6"/>
                      <c:pt idx="0">
                        <c:v>Ontario</c:v>
                      </c:pt>
                      <c:pt idx="1">
                        <c:v>1 (revenu le plus bas)</c:v>
                      </c:pt>
                      <c:pt idx="2">
                        <c:v>2</c:v>
                      </c:pt>
                      <c:pt idx="3">
                        <c:v>3</c:v>
                      </c:pt>
                      <c:pt idx="4">
                        <c:v>4</c:v>
                      </c:pt>
                      <c:pt idx="5">
                        <c:v>5 (revenu le plus élevé)</c:v>
                      </c:pt>
                    </c:strCache>
                  </c:strRef>
                </c:cat>
                <c:val>
                  <c:numRef>
                    <c:extLst>
                      <c:ext uri="{02D57815-91ED-43cb-92C2-25804820EDAC}">
                        <c15:formulaRef>
                          <c15:sqref>Sheet1!$C$2:$C$8</c15:sqref>
                        </c15:formulaRef>
                      </c:ext>
                    </c:extLst>
                    <c:numCache>
                      <c:formatCode>#,##0</c:formatCode>
                      <c:ptCount val="6"/>
                      <c:pt idx="0">
                        <c:v>3779</c:v>
                      </c:pt>
                      <c:pt idx="1">
                        <c:v>507</c:v>
                      </c:pt>
                      <c:pt idx="2">
                        <c:v>616</c:v>
                      </c:pt>
                      <c:pt idx="3">
                        <c:v>750</c:v>
                      </c:pt>
                      <c:pt idx="4">
                        <c:v>812</c:v>
                      </c:pt>
                      <c:pt idx="5">
                        <c:v>1046</c:v>
                      </c:pt>
                    </c:numCache>
                  </c:numRef>
                </c:val>
                <c:extLst>
                  <c:ext xmlns:c16="http://schemas.microsoft.com/office/drawing/2014/chart" uri="{C3380CC4-5D6E-409C-BE32-E72D297353CC}">
                    <c16:uniqueId val="{00000005-1F63-4123-845B-F39BEADF6222}"/>
                  </c:ext>
                </c:extLst>
              </c15:ser>
            </c15:filteredBarSeries>
          </c:ext>
        </c:extLst>
      </c:barChart>
      <c:catAx>
        <c:axId val="73413296"/>
        <c:scaling>
          <c:orientation val="minMax"/>
        </c:scaling>
        <c:delete val="0"/>
        <c:axPos val="b"/>
        <c:title>
          <c:tx>
            <c:rich>
              <a:bodyPr rot="0" spcFirstLastPara="1" vertOverflow="ellipsis" vert="horz" wrap="square" anchor="ctr" anchorCtr="1"/>
              <a:lstStyle/>
              <a:p>
                <a:pPr rtl="0">
                  <a:defRPr sz="1330" b="0" i="0" u="none" strike="noStrike" kern="1200" baseline="0">
                    <a:solidFill>
                      <a:schemeClr val="tx1"/>
                    </a:solidFill>
                    <a:latin typeface="+mn-lt"/>
                    <a:ea typeface="+mn-ea"/>
                    <a:cs typeface="+mn-cs"/>
                  </a:defRPr>
                </a:pPr>
                <a:r>
                  <a:rPr lang="fr-ca" b="0" i="0" u="none" baseline="0">
                    <a:solidFill>
                      <a:schemeClr val="tx1"/>
                    </a:solidFill>
                  </a:rPr>
                  <a:t>Quintile de revenu du quartier</a:t>
                </a:r>
              </a:p>
            </c:rich>
          </c:tx>
          <c:layout>
            <c:manualLayout>
              <c:xMode val="edge"/>
              <c:yMode val="edge"/>
              <c:x val="0.41852086153697349"/>
              <c:y val="0.88785782854486051"/>
            </c:manualLayout>
          </c:layout>
          <c:overlay val="0"/>
          <c:spPr>
            <a:noFill/>
            <a:ln>
              <a:noFill/>
            </a:ln>
            <a:effectLst/>
          </c:spPr>
          <c:txPr>
            <a:bodyPr rot="0" spcFirstLastPara="1" vertOverflow="ellipsis" vert="horz" wrap="square" anchor="ctr" anchorCtr="1"/>
            <a:lstStyle/>
            <a:p>
              <a:pPr rtl="0">
                <a:defRPr sz="1330" b="0" i="0" u="none" strike="noStrike" kern="1200" baseline="0">
                  <a:solidFill>
                    <a:schemeClr val="tx1"/>
                  </a:solidFill>
                  <a:latin typeface="+mn-lt"/>
                  <a:ea typeface="+mn-ea"/>
                  <a:cs typeface="+mn-cs"/>
                </a:defRPr>
              </a:pPr>
              <a:endParaRPr lang="fr-ca"/>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fr-ca"/>
          </a:p>
        </c:txPr>
        <c:crossAx val="115496960"/>
        <c:crosses val="autoZero"/>
        <c:auto val="1"/>
        <c:lblAlgn val="ctr"/>
        <c:lblOffset val="100"/>
        <c:noMultiLvlLbl val="0"/>
      </c:catAx>
      <c:valAx>
        <c:axId val="1154969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rtl="0">
              <a:defRPr sz="1400" b="0" i="0" u="none" strike="noStrike" kern="1200" baseline="0">
                <a:solidFill>
                  <a:schemeClr val="tx1"/>
                </a:solidFill>
                <a:latin typeface="+mn-lt"/>
                <a:ea typeface="+mn-ea"/>
                <a:cs typeface="+mn-cs"/>
              </a:defRPr>
            </a:pPr>
            <a:endParaRPr lang="fr-ca"/>
          </a:p>
        </c:txPr>
        <c:crossAx val="73413296"/>
        <c:crosses val="autoZero"/>
        <c:crossBetween val="between"/>
        <c:majorUnit val="1.0000000000000002E-2"/>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rtl="0">
        <a:defRPr>
          <a:solidFill>
            <a:schemeClr val="tx1"/>
          </a:solidFill>
        </a:defRPr>
      </a:pPr>
      <a:endParaRPr lang="fr-ca"/>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rtl="0">
              <a:defRPr sz="1862" b="0" i="0" u="none" strike="noStrike" kern="1200" spc="0" baseline="0">
                <a:solidFill>
                  <a:schemeClr val="tx1"/>
                </a:solidFill>
                <a:latin typeface="+mn-lt"/>
                <a:ea typeface="+mn-ea"/>
                <a:cs typeface="+mn-cs"/>
              </a:defRPr>
            </a:pPr>
            <a:r>
              <a:rPr lang="fr-ca" sz="1400" b="0" i="0" u="none" strike="noStrike" kern="1200" spc="0" baseline="0">
                <a:solidFill>
                  <a:schemeClr val="tx1"/>
                </a:solidFill>
              </a:rPr>
              <a:t>Par les régions de SO</a:t>
            </a:r>
            <a:endParaRPr lang="fr-ca" sz="1400">
              <a:solidFill>
                <a:schemeClr val="tx1"/>
              </a:solidFill>
            </a:endParaRPr>
          </a:p>
        </c:rich>
      </c:tx>
      <c:layout>
        <c:manualLayout>
          <c:xMode val="edge"/>
          <c:yMode val="edge"/>
          <c:x val="0.40560464499264925"/>
          <c:y val="1.6914869850644535E-3"/>
        </c:manualLayout>
      </c:layout>
      <c:overlay val="0"/>
      <c:spPr>
        <a:noFill/>
        <a:ln>
          <a:noFill/>
        </a:ln>
        <a:effectLst/>
      </c:spPr>
      <c:txPr>
        <a:bodyPr rot="0" spcFirstLastPara="1" vertOverflow="ellipsis" vert="horz" wrap="square" anchor="ctr" anchorCtr="1"/>
        <a:lstStyle/>
        <a:p>
          <a:pPr rtl="0">
            <a:defRPr sz="1862" b="0" i="0" u="none" strike="noStrike" kern="1200" spc="0" baseline="0">
              <a:solidFill>
                <a:schemeClr val="tx1"/>
              </a:solidFill>
              <a:latin typeface="+mn-lt"/>
              <a:ea typeface="+mn-ea"/>
              <a:cs typeface="+mn-cs"/>
            </a:defRPr>
          </a:pPr>
          <a:endParaRPr lang="fr-ca"/>
        </a:p>
      </c:txPr>
    </c:title>
    <c:autoTitleDeleted val="0"/>
    <c:plotArea>
      <c:layout>
        <c:manualLayout>
          <c:layoutTarget val="inner"/>
          <c:xMode val="edge"/>
          <c:yMode val="edge"/>
          <c:x val="7.821902971281107E-2"/>
          <c:y val="0.10542926903846823"/>
          <c:w val="0.90533285327280522"/>
          <c:h val="0.61123792743112693"/>
        </c:manualLayout>
      </c:layout>
      <c:lineChart>
        <c:grouping val="standard"/>
        <c:varyColors val="0"/>
        <c:ser>
          <c:idx val="0"/>
          <c:order val="0"/>
          <c:tx>
            <c:strRef>
              <c:f>Sheet1!$B$1</c:f>
              <c:strCache>
                <c:ptCount val="1"/>
                <c:pt idx="0">
                  <c:v>Missing</c:v>
                </c:pt>
              </c:strCache>
            </c:strRef>
          </c:tx>
          <c:spPr>
            <a:ln w="28575" cap="rnd">
              <a:solidFill>
                <a:schemeClr val="accent1"/>
              </a:solidFill>
              <a:round/>
            </a:ln>
            <a:effectLst/>
          </c:spPr>
          <c:marker>
            <c:symbol val="none"/>
          </c:marker>
          <c:cat>
            <c:strRef>
              <c:f>Sheet1!$A$2:$A$7</c:f>
              <c:strCache>
                <c:ptCount val="6"/>
                <c:pt idx="0">
                  <c:v>2019/20</c:v>
                </c:pt>
                <c:pt idx="1">
                  <c:v>2020/21</c:v>
                </c:pt>
                <c:pt idx="2">
                  <c:v>2021/22</c:v>
                </c:pt>
                <c:pt idx="3">
                  <c:v>2022/23</c:v>
                </c:pt>
                <c:pt idx="4">
                  <c:v>2023/24</c:v>
                </c:pt>
                <c:pt idx="5">
                  <c:v>2024/25*</c:v>
                </c:pt>
              </c:strCache>
            </c:strRef>
          </c:cat>
          <c:val>
            <c:numRef>
              <c:f>Sheet1!$B$2:$B$7</c:f>
            </c:numRef>
          </c:val>
          <c:smooth val="0"/>
          <c:extLst>
            <c:ext xmlns:c16="http://schemas.microsoft.com/office/drawing/2014/chart" uri="{C3380CC4-5D6E-409C-BE32-E72D297353CC}">
              <c16:uniqueId val="{00000000-E22C-43B0-AB6F-9A4E926D9476}"/>
            </c:ext>
          </c:extLst>
        </c:ser>
        <c:ser>
          <c:idx val="1"/>
          <c:order val="1"/>
          <c:tx>
            <c:strRef>
              <c:f>Sheet1!$C$1</c:f>
              <c:strCache>
                <c:ptCount val="1"/>
                <c:pt idx="0">
                  <c:v>Central</c:v>
                </c:pt>
              </c:strCache>
            </c:strRef>
          </c:tx>
          <c:spPr>
            <a:ln w="28575" cap="rnd">
              <a:solidFill>
                <a:schemeClr val="accent2"/>
              </a:solidFill>
              <a:round/>
            </a:ln>
            <a:effectLst/>
          </c:spPr>
          <c:marker>
            <c:symbol val="none"/>
          </c:marker>
          <c:cat>
            <c:strRef>
              <c:f>Sheet1!$A$2:$A$7</c:f>
              <c:strCache>
                <c:ptCount val="6"/>
                <c:pt idx="0">
                  <c:v>2019/20</c:v>
                </c:pt>
                <c:pt idx="1">
                  <c:v>2020/21</c:v>
                </c:pt>
                <c:pt idx="2">
                  <c:v>2021/22</c:v>
                </c:pt>
                <c:pt idx="3">
                  <c:v>2022/23</c:v>
                </c:pt>
                <c:pt idx="4">
                  <c:v>2023/24</c:v>
                </c:pt>
                <c:pt idx="5">
                  <c:v>2024/25*</c:v>
                </c:pt>
              </c:strCache>
            </c:strRef>
          </c:cat>
          <c:val>
            <c:numRef>
              <c:f>Sheet1!$C$2:$C$7</c:f>
              <c:numCache>
                <c:formatCode>General</c:formatCode>
                <c:ptCount val="6"/>
                <c:pt idx="0">
                  <c:v>7.8305615631292416E-2</c:v>
                </c:pt>
                <c:pt idx="1">
                  <c:v>8.270427601221042E-2</c:v>
                </c:pt>
                <c:pt idx="2">
                  <c:v>7.032317710426883E-2</c:v>
                </c:pt>
                <c:pt idx="3">
                  <c:v>6.7003105590062118E-2</c:v>
                </c:pt>
                <c:pt idx="4">
                  <c:v>6.3170484865212997E-2</c:v>
                </c:pt>
                <c:pt idx="5">
                  <c:v>5.9192935547424712E-2</c:v>
                </c:pt>
              </c:numCache>
            </c:numRef>
          </c:val>
          <c:smooth val="0"/>
          <c:extLst>
            <c:ext xmlns:c16="http://schemas.microsoft.com/office/drawing/2014/chart" uri="{C3380CC4-5D6E-409C-BE32-E72D297353CC}">
              <c16:uniqueId val="{00000001-E22C-43B0-AB6F-9A4E926D9476}"/>
            </c:ext>
          </c:extLst>
        </c:ser>
        <c:ser>
          <c:idx val="2"/>
          <c:order val="2"/>
          <c:tx>
            <c:strRef>
              <c:f>Sheet1!$D$1</c:f>
              <c:strCache>
                <c:ptCount val="1"/>
                <c:pt idx="0">
                  <c:v>East</c:v>
                </c:pt>
              </c:strCache>
            </c:strRef>
          </c:tx>
          <c:spPr>
            <a:ln w="28575" cap="rnd">
              <a:solidFill>
                <a:schemeClr val="accent3"/>
              </a:solidFill>
              <a:round/>
            </a:ln>
            <a:effectLst/>
          </c:spPr>
          <c:marker>
            <c:symbol val="none"/>
          </c:marker>
          <c:cat>
            <c:strRef>
              <c:f>Sheet1!$A$2:$A$7</c:f>
              <c:strCache>
                <c:ptCount val="6"/>
                <c:pt idx="0">
                  <c:v>2019/20</c:v>
                </c:pt>
                <c:pt idx="1">
                  <c:v>2020/21</c:v>
                </c:pt>
                <c:pt idx="2">
                  <c:v>2021/22</c:v>
                </c:pt>
                <c:pt idx="3">
                  <c:v>2022/23</c:v>
                </c:pt>
                <c:pt idx="4">
                  <c:v>2023/24</c:v>
                </c:pt>
                <c:pt idx="5">
                  <c:v>2024/25*</c:v>
                </c:pt>
              </c:strCache>
            </c:strRef>
          </c:cat>
          <c:val>
            <c:numRef>
              <c:f>Sheet1!$D$2:$D$7</c:f>
              <c:numCache>
                <c:formatCode>General</c:formatCode>
                <c:ptCount val="6"/>
                <c:pt idx="0">
                  <c:v>9.6068888056907525E-2</c:v>
                </c:pt>
                <c:pt idx="1">
                  <c:v>9.8369614719009013E-2</c:v>
                </c:pt>
                <c:pt idx="2">
                  <c:v>8.6971917304497048E-2</c:v>
                </c:pt>
                <c:pt idx="3">
                  <c:v>8.4925629290617852E-2</c:v>
                </c:pt>
                <c:pt idx="4">
                  <c:v>8.1777112767243115E-2</c:v>
                </c:pt>
                <c:pt idx="5">
                  <c:v>7.7305159165751924E-2</c:v>
                </c:pt>
              </c:numCache>
            </c:numRef>
          </c:val>
          <c:smooth val="0"/>
          <c:extLst>
            <c:ext xmlns:c16="http://schemas.microsoft.com/office/drawing/2014/chart" uri="{C3380CC4-5D6E-409C-BE32-E72D297353CC}">
              <c16:uniqueId val="{00000002-E22C-43B0-AB6F-9A4E926D9476}"/>
            </c:ext>
          </c:extLst>
        </c:ser>
        <c:ser>
          <c:idx val="3"/>
          <c:order val="3"/>
          <c:tx>
            <c:strRef>
              <c:f>Sheet1!$E$1</c:f>
              <c:strCache>
                <c:ptCount val="1"/>
                <c:pt idx="0">
                  <c:v>North East</c:v>
                </c:pt>
              </c:strCache>
            </c:strRef>
          </c:tx>
          <c:spPr>
            <a:ln w="28575" cap="rnd">
              <a:solidFill>
                <a:schemeClr val="accent4"/>
              </a:solidFill>
              <a:round/>
            </a:ln>
            <a:effectLst/>
          </c:spPr>
          <c:marker>
            <c:symbol val="none"/>
          </c:marker>
          <c:cat>
            <c:strRef>
              <c:f>Sheet1!$A$2:$A$7</c:f>
              <c:strCache>
                <c:ptCount val="6"/>
                <c:pt idx="0">
                  <c:v>2019/20</c:v>
                </c:pt>
                <c:pt idx="1">
                  <c:v>2020/21</c:v>
                </c:pt>
                <c:pt idx="2">
                  <c:v>2021/22</c:v>
                </c:pt>
                <c:pt idx="3">
                  <c:v>2022/23</c:v>
                </c:pt>
                <c:pt idx="4">
                  <c:v>2023/24</c:v>
                </c:pt>
                <c:pt idx="5">
                  <c:v>2024/25*</c:v>
                </c:pt>
              </c:strCache>
            </c:strRef>
          </c:cat>
          <c:val>
            <c:numRef>
              <c:f>Sheet1!$E$2:$E$7</c:f>
              <c:numCache>
                <c:formatCode>General</c:formatCode>
                <c:ptCount val="6"/>
                <c:pt idx="0">
                  <c:v>0.10538520999742335</c:v>
                </c:pt>
                <c:pt idx="1">
                  <c:v>0.11178707224334601</c:v>
                </c:pt>
                <c:pt idx="2">
                  <c:v>0.10462776659959759</c:v>
                </c:pt>
                <c:pt idx="3">
                  <c:v>0.10078534031413612</c:v>
                </c:pt>
                <c:pt idx="4">
                  <c:v>9.1381976662449044E-2</c:v>
                </c:pt>
                <c:pt idx="5">
                  <c:v>8.9017500344494974E-2</c:v>
                </c:pt>
              </c:numCache>
            </c:numRef>
          </c:val>
          <c:smooth val="0"/>
          <c:extLst>
            <c:ext xmlns:c16="http://schemas.microsoft.com/office/drawing/2014/chart" uri="{C3380CC4-5D6E-409C-BE32-E72D297353CC}">
              <c16:uniqueId val="{00000003-E22C-43B0-AB6F-9A4E926D9476}"/>
            </c:ext>
          </c:extLst>
        </c:ser>
        <c:ser>
          <c:idx val="4"/>
          <c:order val="4"/>
          <c:tx>
            <c:strRef>
              <c:f>Sheet1!$F$1</c:f>
              <c:strCache>
                <c:ptCount val="1"/>
                <c:pt idx="0">
                  <c:v>North West</c:v>
                </c:pt>
              </c:strCache>
            </c:strRef>
          </c:tx>
          <c:spPr>
            <a:ln w="28575" cap="rnd">
              <a:solidFill>
                <a:schemeClr val="accent5"/>
              </a:solidFill>
              <a:round/>
            </a:ln>
            <a:effectLst/>
          </c:spPr>
          <c:marker>
            <c:symbol val="none"/>
          </c:marker>
          <c:cat>
            <c:strRef>
              <c:f>Sheet1!$A$2:$A$7</c:f>
              <c:strCache>
                <c:ptCount val="6"/>
                <c:pt idx="0">
                  <c:v>2019/20</c:v>
                </c:pt>
                <c:pt idx="1">
                  <c:v>2020/21</c:v>
                </c:pt>
                <c:pt idx="2">
                  <c:v>2021/22</c:v>
                </c:pt>
                <c:pt idx="3">
                  <c:v>2022/23</c:v>
                </c:pt>
                <c:pt idx="4">
                  <c:v>2023/24</c:v>
                </c:pt>
                <c:pt idx="5">
                  <c:v>2024/25*</c:v>
                </c:pt>
              </c:strCache>
            </c:strRef>
          </c:cat>
          <c:val>
            <c:numRef>
              <c:f>Sheet1!$F$2:$F$7</c:f>
              <c:numCache>
                <c:formatCode>General</c:formatCode>
                <c:ptCount val="6"/>
                <c:pt idx="0">
                  <c:v>0.13374274991470489</c:v>
                </c:pt>
                <c:pt idx="1">
                  <c:v>0.12816116588084012</c:v>
                </c:pt>
                <c:pt idx="2">
                  <c:v>0.11523367820192651</c:v>
                </c:pt>
                <c:pt idx="3">
                  <c:v>0.10711665443873808</c:v>
                </c:pt>
                <c:pt idx="4">
                  <c:v>0.10813630041724617</c:v>
                </c:pt>
                <c:pt idx="5">
                  <c:v>0.10296567810729756</c:v>
                </c:pt>
              </c:numCache>
            </c:numRef>
          </c:val>
          <c:smooth val="0"/>
          <c:extLst>
            <c:ext xmlns:c16="http://schemas.microsoft.com/office/drawing/2014/chart" uri="{C3380CC4-5D6E-409C-BE32-E72D297353CC}">
              <c16:uniqueId val="{00000004-E22C-43B0-AB6F-9A4E926D9476}"/>
            </c:ext>
          </c:extLst>
        </c:ser>
        <c:ser>
          <c:idx val="5"/>
          <c:order val="5"/>
          <c:tx>
            <c:strRef>
              <c:f>Sheet1!$G$1</c:f>
              <c:strCache>
                <c:ptCount val="1"/>
                <c:pt idx="0">
                  <c:v>Toronto</c:v>
                </c:pt>
              </c:strCache>
            </c:strRef>
          </c:tx>
          <c:spPr>
            <a:ln w="28575" cap="rnd">
              <a:solidFill>
                <a:schemeClr val="accent6"/>
              </a:solidFill>
              <a:round/>
            </a:ln>
            <a:effectLst/>
          </c:spPr>
          <c:marker>
            <c:symbol val="none"/>
          </c:marker>
          <c:cat>
            <c:strRef>
              <c:f>Sheet1!$A$2:$A$7</c:f>
              <c:strCache>
                <c:ptCount val="6"/>
                <c:pt idx="0">
                  <c:v>2019/20</c:v>
                </c:pt>
                <c:pt idx="1">
                  <c:v>2020/21</c:v>
                </c:pt>
                <c:pt idx="2">
                  <c:v>2021/22</c:v>
                </c:pt>
                <c:pt idx="3">
                  <c:v>2022/23</c:v>
                </c:pt>
                <c:pt idx="4">
                  <c:v>2023/24</c:v>
                </c:pt>
                <c:pt idx="5">
                  <c:v>2024/25*</c:v>
                </c:pt>
              </c:strCache>
            </c:strRef>
          </c:cat>
          <c:val>
            <c:numRef>
              <c:f>Sheet1!$G$2:$G$7</c:f>
              <c:numCache>
                <c:formatCode>General</c:formatCode>
                <c:ptCount val="6"/>
                <c:pt idx="0">
                  <c:v>7.2213633169360511E-2</c:v>
                </c:pt>
                <c:pt idx="1">
                  <c:v>7.0811806784927198E-2</c:v>
                </c:pt>
                <c:pt idx="2">
                  <c:v>6.5906620045250192E-2</c:v>
                </c:pt>
                <c:pt idx="3">
                  <c:v>6.2927098781587129E-2</c:v>
                </c:pt>
                <c:pt idx="4">
                  <c:v>5.7655980507569746E-2</c:v>
                </c:pt>
                <c:pt idx="5">
                  <c:v>5.5046596114357922E-2</c:v>
                </c:pt>
              </c:numCache>
            </c:numRef>
          </c:val>
          <c:smooth val="0"/>
          <c:extLst>
            <c:ext xmlns:c16="http://schemas.microsoft.com/office/drawing/2014/chart" uri="{C3380CC4-5D6E-409C-BE32-E72D297353CC}">
              <c16:uniqueId val="{00000000-974B-49B1-A2F6-513E797255F7}"/>
            </c:ext>
          </c:extLst>
        </c:ser>
        <c:ser>
          <c:idx val="6"/>
          <c:order val="6"/>
          <c:tx>
            <c:strRef>
              <c:f>Sheet1!$H$1</c:f>
              <c:strCache>
                <c:ptCount val="1"/>
                <c:pt idx="0">
                  <c:v>West</c:v>
                </c:pt>
              </c:strCache>
            </c:strRef>
          </c:tx>
          <c:spPr>
            <a:ln w="28575" cap="rnd">
              <a:solidFill>
                <a:schemeClr val="accent1">
                  <a:lumMod val="60000"/>
                </a:schemeClr>
              </a:solidFill>
              <a:round/>
            </a:ln>
            <a:effectLst/>
          </c:spPr>
          <c:marker>
            <c:symbol val="none"/>
          </c:marker>
          <c:cat>
            <c:strRef>
              <c:f>Sheet1!$A$2:$A$7</c:f>
              <c:strCache>
                <c:ptCount val="6"/>
                <c:pt idx="0">
                  <c:v>2019/20</c:v>
                </c:pt>
                <c:pt idx="1">
                  <c:v>2020/21</c:v>
                </c:pt>
                <c:pt idx="2">
                  <c:v>2021/22</c:v>
                </c:pt>
                <c:pt idx="3">
                  <c:v>2022/23</c:v>
                </c:pt>
                <c:pt idx="4">
                  <c:v>2023/24</c:v>
                </c:pt>
                <c:pt idx="5">
                  <c:v>2024/25*</c:v>
                </c:pt>
              </c:strCache>
            </c:strRef>
          </c:cat>
          <c:val>
            <c:numRef>
              <c:f>Sheet1!$H$2:$H$7</c:f>
              <c:numCache>
                <c:formatCode>General</c:formatCode>
                <c:ptCount val="6"/>
                <c:pt idx="0">
                  <c:v>0.10406319300624965</c:v>
                </c:pt>
                <c:pt idx="1">
                  <c:v>0.11063435785099704</c:v>
                </c:pt>
                <c:pt idx="2">
                  <c:v>0.10009764651959906</c:v>
                </c:pt>
                <c:pt idx="3">
                  <c:v>9.3751234348461512E-2</c:v>
                </c:pt>
                <c:pt idx="4">
                  <c:v>8.8002144525715156E-2</c:v>
                </c:pt>
                <c:pt idx="5">
                  <c:v>8.4676453793586182E-2</c:v>
                </c:pt>
              </c:numCache>
            </c:numRef>
          </c:val>
          <c:smooth val="0"/>
          <c:extLst>
            <c:ext xmlns:c16="http://schemas.microsoft.com/office/drawing/2014/chart" uri="{C3380CC4-5D6E-409C-BE32-E72D297353CC}">
              <c16:uniqueId val="{00000001-974B-49B1-A2F6-513E797255F7}"/>
            </c:ext>
          </c:extLst>
        </c:ser>
        <c:ser>
          <c:idx val="7"/>
          <c:order val="7"/>
          <c:tx>
            <c:strRef>
              <c:f>Sheet1!$I$1</c:f>
              <c:strCache>
                <c:ptCount val="1"/>
                <c:pt idx="0">
                  <c:v>Ontario</c:v>
                </c:pt>
              </c:strCache>
            </c:strRef>
          </c:tx>
          <c:spPr>
            <a:ln w="28575" cap="rnd">
              <a:solidFill>
                <a:srgbClr val="18B9E6"/>
              </a:solidFill>
              <a:round/>
            </a:ln>
            <a:effectLst/>
          </c:spPr>
          <c:marker>
            <c:symbol val="none"/>
          </c:marker>
          <c:cat>
            <c:strRef>
              <c:f>Sheet1!$A$2:$A$7</c:f>
              <c:strCache>
                <c:ptCount val="6"/>
                <c:pt idx="0">
                  <c:v>2019/20</c:v>
                </c:pt>
                <c:pt idx="1">
                  <c:v>2020/21</c:v>
                </c:pt>
                <c:pt idx="2">
                  <c:v>2021/22</c:v>
                </c:pt>
                <c:pt idx="3">
                  <c:v>2022/23</c:v>
                </c:pt>
                <c:pt idx="4">
                  <c:v>2023/24</c:v>
                </c:pt>
                <c:pt idx="5">
                  <c:v>2024/25*</c:v>
                </c:pt>
              </c:strCache>
            </c:strRef>
          </c:cat>
          <c:val>
            <c:numRef>
              <c:f>Sheet1!$I$2:$I$7</c:f>
              <c:numCache>
                <c:formatCode>General</c:formatCode>
                <c:ptCount val="6"/>
                <c:pt idx="0">
                  <c:v>8.9874619672867612E-2</c:v>
                </c:pt>
                <c:pt idx="1">
                  <c:v>9.3633793489888442E-2</c:v>
                </c:pt>
                <c:pt idx="2">
                  <c:v>8.3103853603889472E-2</c:v>
                </c:pt>
                <c:pt idx="3">
                  <c:v>7.8986094346798055E-2</c:v>
                </c:pt>
                <c:pt idx="4">
                  <c:v>7.4154017916478382E-2</c:v>
                </c:pt>
                <c:pt idx="5">
                  <c:v>7.0560578477417243E-2</c:v>
                </c:pt>
              </c:numCache>
            </c:numRef>
          </c:val>
          <c:smooth val="0"/>
          <c:extLst>
            <c:ext xmlns:c16="http://schemas.microsoft.com/office/drawing/2014/chart" uri="{C3380CC4-5D6E-409C-BE32-E72D297353CC}">
              <c16:uniqueId val="{00000002-974B-49B1-A2F6-513E797255F7}"/>
            </c:ext>
          </c:extLst>
        </c:ser>
        <c:dLbls>
          <c:showLegendKey val="0"/>
          <c:showVal val="0"/>
          <c:showCatName val="0"/>
          <c:showSerName val="0"/>
          <c:showPercent val="0"/>
          <c:showBubbleSize val="0"/>
        </c:dLbls>
        <c:smooth val="0"/>
        <c:axId val="735769904"/>
        <c:axId val="735770264"/>
      </c:lineChart>
      <c:catAx>
        <c:axId val="735769904"/>
        <c:scaling>
          <c:orientation val="minMax"/>
        </c:scaling>
        <c:delete val="0"/>
        <c:axPos val="b"/>
        <c:title>
          <c:tx>
            <c:rich>
              <a:bodyPr rot="0" spcFirstLastPara="1" vertOverflow="ellipsis" vert="horz" wrap="square" anchor="ctr" anchorCtr="1"/>
              <a:lstStyle/>
              <a:p>
                <a:pPr rtl="0">
                  <a:defRPr sz="1200" b="0" i="0" u="none" strike="noStrike" kern="1200" baseline="0">
                    <a:solidFill>
                      <a:schemeClr val="tx1"/>
                    </a:solidFill>
                    <a:latin typeface="+mn-lt"/>
                    <a:ea typeface="+mn-ea"/>
                    <a:cs typeface="+mn-cs"/>
                  </a:defRPr>
                </a:pPr>
                <a:r>
                  <a:rPr lang="fr-ca" sz="1200" b="0" i="0" u="none" baseline="0">
                    <a:solidFill>
                      <a:schemeClr val="tx1"/>
                    </a:solidFill>
                  </a:rPr>
                  <a:t>Exercice</a:t>
                </a:r>
              </a:p>
            </c:rich>
          </c:tx>
          <c:layout>
            <c:manualLayout>
              <c:xMode val="edge"/>
              <c:yMode val="edge"/>
              <c:x val="0.43238954321599354"/>
              <c:y val="0.79903136887453208"/>
            </c:manualLayout>
          </c:layout>
          <c:overlay val="0"/>
          <c:spPr>
            <a:noFill/>
            <a:ln>
              <a:noFill/>
            </a:ln>
            <a:effectLst/>
          </c:spPr>
          <c:txPr>
            <a:bodyPr rot="0" spcFirstLastPara="1" vertOverflow="ellipsis" vert="horz" wrap="square" anchor="ctr" anchorCtr="1"/>
            <a:lstStyle/>
            <a:p>
              <a:pPr rtl="0">
                <a:defRPr sz="1200" b="0" i="0" u="none" strike="noStrike" kern="1200" baseline="0">
                  <a:solidFill>
                    <a:schemeClr val="tx1"/>
                  </a:solidFill>
                  <a:latin typeface="+mn-lt"/>
                  <a:ea typeface="+mn-ea"/>
                  <a:cs typeface="+mn-cs"/>
                </a:defRPr>
              </a:pPr>
              <a:endParaRPr lang="fr-ca"/>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200" b="0" i="0" u="none" strike="noStrike" kern="1200" baseline="0">
                <a:solidFill>
                  <a:schemeClr val="tx1"/>
                </a:solidFill>
                <a:latin typeface="+mn-lt"/>
                <a:ea typeface="+mn-ea"/>
                <a:cs typeface="+mn-cs"/>
              </a:defRPr>
            </a:pPr>
            <a:endParaRPr lang="fr-ca"/>
          </a:p>
        </c:txPr>
        <c:crossAx val="735770264"/>
        <c:crosses val="autoZero"/>
        <c:auto val="1"/>
        <c:lblAlgn val="ctr"/>
        <c:lblOffset val="100"/>
        <c:noMultiLvlLbl val="0"/>
      </c:catAx>
      <c:valAx>
        <c:axId val="735770264"/>
        <c:scaling>
          <c:orientation val="minMax"/>
          <c:max val="0.1400000000000000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fr-ca"/>
          </a:p>
        </c:txPr>
        <c:crossAx val="735769904"/>
        <c:crosses val="autoZero"/>
        <c:crossBetween val="between"/>
      </c:valAx>
      <c:spPr>
        <a:noFill/>
        <a:ln>
          <a:noFill/>
        </a:ln>
        <a:effectLst/>
      </c:spPr>
    </c:plotArea>
    <c:legend>
      <c:legendPos val="b"/>
      <c:layout>
        <c:manualLayout>
          <c:xMode val="edge"/>
          <c:yMode val="edge"/>
          <c:x val="0.12634503598048724"/>
          <c:y val="0.86783107258855152"/>
          <c:w val="0.75670885204724481"/>
          <c:h val="0.12632873313019174"/>
        </c:manualLayout>
      </c:layout>
      <c:overlay val="0"/>
      <c:spPr>
        <a:noFill/>
        <a:ln>
          <a:noFill/>
        </a:ln>
        <a:effectLst/>
      </c:spPr>
      <c:txPr>
        <a:bodyPr rot="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fr-ca"/>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rtl="0">
        <a:defRPr/>
      </a:pPr>
      <a:endParaRPr lang="fr-ca"/>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chemeClr val="tx1"/>
                </a:solidFill>
                <a:latin typeface="+mn-lt"/>
                <a:ea typeface="+mn-ea"/>
                <a:cs typeface="+mn-cs"/>
              </a:defRPr>
            </a:pPr>
            <a:r>
              <a:rPr lang="fr-ca" sz="1400" b="0" i="0" u="none" strike="noStrike" kern="1200" spc="0" baseline="0">
                <a:solidFill>
                  <a:schemeClr val="tx1"/>
                </a:solidFill>
              </a:rPr>
              <a:t>Par groupe d’âge</a:t>
            </a:r>
          </a:p>
        </c:rich>
      </c:tx>
      <c:layout>
        <c:manualLayout>
          <c:xMode val="edge"/>
          <c:yMode val="edge"/>
          <c:x val="0.41721785482965806"/>
          <c:y val="5.5306448780000468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chemeClr val="tx1"/>
              </a:solidFill>
              <a:latin typeface="+mn-lt"/>
              <a:ea typeface="+mn-ea"/>
              <a:cs typeface="+mn-cs"/>
            </a:defRPr>
          </a:pPr>
          <a:endParaRPr lang="fr-ca"/>
        </a:p>
      </c:txPr>
    </c:title>
    <c:autoTitleDeleted val="0"/>
    <c:plotArea>
      <c:layout>
        <c:manualLayout>
          <c:layoutTarget val="inner"/>
          <c:xMode val="edge"/>
          <c:yMode val="edge"/>
          <c:x val="9.6840629187351465E-2"/>
          <c:y val="0.1502551613712379"/>
          <c:w val="0.88854140854343433"/>
          <c:h val="0.56090705422763254"/>
        </c:manualLayout>
      </c:layout>
      <c:lineChart>
        <c:grouping val="standard"/>
        <c:varyColors val="0"/>
        <c:ser>
          <c:idx val="0"/>
          <c:order val="0"/>
          <c:tx>
            <c:strRef>
              <c:f>Sheet1!$B$1</c:f>
              <c:strCache>
                <c:ptCount val="1"/>
                <c:pt idx="0">
                  <c:v>over 70</c:v>
                </c:pt>
              </c:strCache>
            </c:strRef>
          </c:tx>
          <c:spPr>
            <a:ln w="28575" cap="rnd">
              <a:solidFill>
                <a:schemeClr val="accent1"/>
              </a:solidFill>
              <a:round/>
            </a:ln>
            <a:effectLst/>
          </c:spPr>
          <c:marker>
            <c:symbol val="none"/>
          </c:marker>
          <c:cat>
            <c:strRef>
              <c:f>Sheet1!$A$2:$A$7</c:f>
              <c:strCache>
                <c:ptCount val="6"/>
                <c:pt idx="0">
                  <c:v>2019/20</c:v>
                </c:pt>
                <c:pt idx="1">
                  <c:v>2020/21</c:v>
                </c:pt>
                <c:pt idx="2">
                  <c:v>2021/22</c:v>
                </c:pt>
                <c:pt idx="3">
                  <c:v>2022/23</c:v>
                </c:pt>
                <c:pt idx="4">
                  <c:v>2023/24</c:v>
                </c:pt>
                <c:pt idx="5">
                  <c:v>2024/25*</c:v>
                </c:pt>
              </c:strCache>
            </c:strRef>
          </c:cat>
          <c:val>
            <c:numRef>
              <c:f>Sheet1!$B$2:$B$7</c:f>
              <c:numCache>
                <c:formatCode>General</c:formatCode>
                <c:ptCount val="6"/>
                <c:pt idx="0">
                  <c:v>0.16643201185624304</c:v>
                </c:pt>
                <c:pt idx="1">
                  <c:v>0.17480562592819079</c:v>
                </c:pt>
                <c:pt idx="2">
                  <c:v>0.16045223120694818</c:v>
                </c:pt>
                <c:pt idx="3">
                  <c:v>0.15280039651632091</c:v>
                </c:pt>
                <c:pt idx="4">
                  <c:v>0.14019186238835593</c:v>
                </c:pt>
                <c:pt idx="5">
                  <c:v>0.13770344739202869</c:v>
                </c:pt>
              </c:numCache>
            </c:numRef>
          </c:val>
          <c:smooth val="0"/>
          <c:extLst>
            <c:ext xmlns:c16="http://schemas.microsoft.com/office/drawing/2014/chart" uri="{C3380CC4-5D6E-409C-BE32-E72D297353CC}">
              <c16:uniqueId val="{00000000-108A-435E-905E-7464B9677900}"/>
            </c:ext>
          </c:extLst>
        </c:ser>
        <c:ser>
          <c:idx val="1"/>
          <c:order val="1"/>
          <c:tx>
            <c:strRef>
              <c:f>Sheet1!$C$1</c:f>
              <c:strCache>
                <c:ptCount val="1"/>
                <c:pt idx="0">
                  <c:v>62-70</c:v>
                </c:pt>
              </c:strCache>
            </c:strRef>
          </c:tx>
          <c:spPr>
            <a:ln w="28575" cap="rnd">
              <a:solidFill>
                <a:schemeClr val="accent2"/>
              </a:solidFill>
              <a:round/>
            </a:ln>
            <a:effectLst/>
          </c:spPr>
          <c:marker>
            <c:symbol val="none"/>
          </c:marker>
          <c:cat>
            <c:strRef>
              <c:f>Sheet1!$A$2:$A$7</c:f>
              <c:strCache>
                <c:ptCount val="6"/>
                <c:pt idx="0">
                  <c:v>2019/20</c:v>
                </c:pt>
                <c:pt idx="1">
                  <c:v>2020/21</c:v>
                </c:pt>
                <c:pt idx="2">
                  <c:v>2021/22</c:v>
                </c:pt>
                <c:pt idx="3">
                  <c:v>2022/23</c:v>
                </c:pt>
                <c:pt idx="4">
                  <c:v>2023/24</c:v>
                </c:pt>
                <c:pt idx="5">
                  <c:v>2024/25*</c:v>
                </c:pt>
              </c:strCache>
            </c:strRef>
          </c:cat>
          <c:val>
            <c:numRef>
              <c:f>Sheet1!$C$2:$C$7</c:f>
              <c:numCache>
                <c:formatCode>General</c:formatCode>
                <c:ptCount val="6"/>
                <c:pt idx="0">
                  <c:v>0.13375317772128495</c:v>
                </c:pt>
                <c:pt idx="1">
                  <c:v>0.13979969817533269</c:v>
                </c:pt>
                <c:pt idx="2">
                  <c:v>0.12411946207137452</c:v>
                </c:pt>
                <c:pt idx="3">
                  <c:v>0.11599497659550177</c:v>
                </c:pt>
                <c:pt idx="4">
                  <c:v>0.10763039103714581</c:v>
                </c:pt>
                <c:pt idx="5">
                  <c:v>0.10674623767514271</c:v>
                </c:pt>
              </c:numCache>
            </c:numRef>
          </c:val>
          <c:smooth val="0"/>
          <c:extLst>
            <c:ext xmlns:c16="http://schemas.microsoft.com/office/drawing/2014/chart" uri="{C3380CC4-5D6E-409C-BE32-E72D297353CC}">
              <c16:uniqueId val="{00000001-108A-435E-905E-7464B9677900}"/>
            </c:ext>
          </c:extLst>
        </c:ser>
        <c:ser>
          <c:idx val="2"/>
          <c:order val="2"/>
          <c:tx>
            <c:strRef>
              <c:f>Sheet1!$D$1</c:f>
              <c:strCache>
                <c:ptCount val="1"/>
                <c:pt idx="0">
                  <c:v>53-61</c:v>
                </c:pt>
              </c:strCache>
            </c:strRef>
          </c:tx>
          <c:spPr>
            <a:ln w="28575" cap="rnd">
              <a:solidFill>
                <a:schemeClr val="accent3"/>
              </a:solidFill>
              <a:round/>
            </a:ln>
            <a:effectLst/>
          </c:spPr>
          <c:marker>
            <c:symbol val="none"/>
          </c:marker>
          <c:cat>
            <c:strRef>
              <c:f>Sheet1!$A$2:$A$7</c:f>
              <c:strCache>
                <c:ptCount val="6"/>
                <c:pt idx="0">
                  <c:v>2019/20</c:v>
                </c:pt>
                <c:pt idx="1">
                  <c:v>2020/21</c:v>
                </c:pt>
                <c:pt idx="2">
                  <c:v>2021/22</c:v>
                </c:pt>
                <c:pt idx="3">
                  <c:v>2022/23</c:v>
                </c:pt>
                <c:pt idx="4">
                  <c:v>2023/24</c:v>
                </c:pt>
                <c:pt idx="5">
                  <c:v>2024/25*</c:v>
                </c:pt>
              </c:strCache>
            </c:strRef>
          </c:cat>
          <c:val>
            <c:numRef>
              <c:f>Sheet1!$D$2:$D$7</c:f>
              <c:numCache>
                <c:formatCode>General</c:formatCode>
                <c:ptCount val="6"/>
                <c:pt idx="0">
                  <c:v>0.11758065067907358</c:v>
                </c:pt>
                <c:pt idx="1">
                  <c:v>0.12118049757889464</c:v>
                </c:pt>
                <c:pt idx="2">
                  <c:v>0.10802074719987972</c:v>
                </c:pt>
                <c:pt idx="3">
                  <c:v>9.9676990309709293E-2</c:v>
                </c:pt>
                <c:pt idx="4">
                  <c:v>9.6505314674619563E-2</c:v>
                </c:pt>
                <c:pt idx="5">
                  <c:v>8.9638442878595362E-2</c:v>
                </c:pt>
              </c:numCache>
            </c:numRef>
          </c:val>
          <c:smooth val="0"/>
          <c:extLst>
            <c:ext xmlns:c16="http://schemas.microsoft.com/office/drawing/2014/chart" uri="{C3380CC4-5D6E-409C-BE32-E72D297353CC}">
              <c16:uniqueId val="{00000002-108A-435E-905E-7464B9677900}"/>
            </c:ext>
          </c:extLst>
        </c:ser>
        <c:ser>
          <c:idx val="3"/>
          <c:order val="3"/>
          <c:tx>
            <c:strRef>
              <c:f>Sheet1!$E$1</c:f>
              <c:strCache>
                <c:ptCount val="1"/>
                <c:pt idx="0">
                  <c:v>44-52</c:v>
                </c:pt>
              </c:strCache>
            </c:strRef>
          </c:tx>
          <c:spPr>
            <a:ln w="28575" cap="rnd">
              <a:solidFill>
                <a:schemeClr val="accent4"/>
              </a:solidFill>
              <a:round/>
            </a:ln>
            <a:effectLst/>
          </c:spPr>
          <c:marker>
            <c:symbol val="none"/>
          </c:marker>
          <c:cat>
            <c:strRef>
              <c:f>Sheet1!$A$2:$A$7</c:f>
              <c:strCache>
                <c:ptCount val="6"/>
                <c:pt idx="0">
                  <c:v>2019/20</c:v>
                </c:pt>
                <c:pt idx="1">
                  <c:v>2020/21</c:v>
                </c:pt>
                <c:pt idx="2">
                  <c:v>2021/22</c:v>
                </c:pt>
                <c:pt idx="3">
                  <c:v>2022/23</c:v>
                </c:pt>
                <c:pt idx="4">
                  <c:v>2023/24</c:v>
                </c:pt>
                <c:pt idx="5">
                  <c:v>2024/25*</c:v>
                </c:pt>
              </c:strCache>
            </c:strRef>
          </c:cat>
          <c:val>
            <c:numRef>
              <c:f>Sheet1!$E$2:$E$7</c:f>
              <c:numCache>
                <c:formatCode>General</c:formatCode>
                <c:ptCount val="6"/>
                <c:pt idx="0">
                  <c:v>9.7427600711858922E-2</c:v>
                </c:pt>
                <c:pt idx="1">
                  <c:v>9.9680407783486386E-2</c:v>
                </c:pt>
                <c:pt idx="2">
                  <c:v>8.8965418280958525E-2</c:v>
                </c:pt>
                <c:pt idx="3">
                  <c:v>8.5942028985507249E-2</c:v>
                </c:pt>
                <c:pt idx="4">
                  <c:v>8.0417083273818024E-2</c:v>
                </c:pt>
                <c:pt idx="5">
                  <c:v>7.6801793910514699E-2</c:v>
                </c:pt>
              </c:numCache>
            </c:numRef>
          </c:val>
          <c:smooth val="0"/>
          <c:extLst>
            <c:ext xmlns:c16="http://schemas.microsoft.com/office/drawing/2014/chart" uri="{C3380CC4-5D6E-409C-BE32-E72D297353CC}">
              <c16:uniqueId val="{00000003-108A-435E-905E-7464B9677900}"/>
            </c:ext>
          </c:extLst>
        </c:ser>
        <c:ser>
          <c:idx val="4"/>
          <c:order val="4"/>
          <c:tx>
            <c:strRef>
              <c:f>Sheet1!$F$1</c:f>
              <c:strCache>
                <c:ptCount val="1"/>
                <c:pt idx="0">
                  <c:v>35-43</c:v>
                </c:pt>
              </c:strCache>
            </c:strRef>
          </c:tx>
          <c:spPr>
            <a:ln w="28575" cap="rnd">
              <a:solidFill>
                <a:schemeClr val="accent5"/>
              </a:solidFill>
              <a:round/>
            </a:ln>
            <a:effectLst/>
          </c:spPr>
          <c:marker>
            <c:symbol val="none"/>
          </c:marker>
          <c:cat>
            <c:strRef>
              <c:f>Sheet1!$A$2:$A$7</c:f>
              <c:strCache>
                <c:ptCount val="6"/>
                <c:pt idx="0">
                  <c:v>2019/20</c:v>
                </c:pt>
                <c:pt idx="1">
                  <c:v>2020/21</c:v>
                </c:pt>
                <c:pt idx="2">
                  <c:v>2021/22</c:v>
                </c:pt>
                <c:pt idx="3">
                  <c:v>2022/23</c:v>
                </c:pt>
                <c:pt idx="4">
                  <c:v>2023/24</c:v>
                </c:pt>
                <c:pt idx="5">
                  <c:v>2024/25*</c:v>
                </c:pt>
              </c:strCache>
            </c:strRef>
          </c:cat>
          <c:val>
            <c:numRef>
              <c:f>Sheet1!$F$2:$F$7</c:f>
              <c:numCache>
                <c:formatCode>General</c:formatCode>
                <c:ptCount val="6"/>
                <c:pt idx="0">
                  <c:v>8.1653024555799564E-2</c:v>
                </c:pt>
                <c:pt idx="1">
                  <c:v>8.2148444289935688E-2</c:v>
                </c:pt>
                <c:pt idx="2">
                  <c:v>7.1614583333333329E-2</c:v>
                </c:pt>
                <c:pt idx="3">
                  <c:v>6.8810522187697967E-2</c:v>
                </c:pt>
                <c:pt idx="4">
                  <c:v>6.5598646006594888E-2</c:v>
                </c:pt>
                <c:pt idx="5">
                  <c:v>6.5414701954264215E-2</c:v>
                </c:pt>
              </c:numCache>
            </c:numRef>
          </c:val>
          <c:smooth val="0"/>
          <c:extLst>
            <c:ext xmlns:c16="http://schemas.microsoft.com/office/drawing/2014/chart" uri="{C3380CC4-5D6E-409C-BE32-E72D297353CC}">
              <c16:uniqueId val="{00000004-108A-435E-905E-7464B9677900}"/>
            </c:ext>
          </c:extLst>
        </c:ser>
        <c:ser>
          <c:idx val="5"/>
          <c:order val="5"/>
          <c:tx>
            <c:strRef>
              <c:f>Sheet1!$G$1</c:f>
              <c:strCache>
                <c:ptCount val="1"/>
                <c:pt idx="0">
                  <c:v>26-34</c:v>
                </c:pt>
              </c:strCache>
            </c:strRef>
          </c:tx>
          <c:spPr>
            <a:ln w="28575" cap="rnd">
              <a:solidFill>
                <a:schemeClr val="accent6"/>
              </a:solidFill>
              <a:round/>
            </a:ln>
            <a:effectLst/>
          </c:spPr>
          <c:marker>
            <c:symbol val="none"/>
          </c:marker>
          <c:cat>
            <c:strRef>
              <c:f>Sheet1!$A$2:$A$7</c:f>
              <c:strCache>
                <c:ptCount val="6"/>
                <c:pt idx="0">
                  <c:v>2019/20</c:v>
                </c:pt>
                <c:pt idx="1">
                  <c:v>2020/21</c:v>
                </c:pt>
                <c:pt idx="2">
                  <c:v>2021/22</c:v>
                </c:pt>
                <c:pt idx="3">
                  <c:v>2022/23</c:v>
                </c:pt>
                <c:pt idx="4">
                  <c:v>2023/24</c:v>
                </c:pt>
                <c:pt idx="5">
                  <c:v>2024/25*</c:v>
                </c:pt>
              </c:strCache>
            </c:strRef>
          </c:cat>
          <c:val>
            <c:numRef>
              <c:f>Sheet1!$G$2:$G$7</c:f>
              <c:numCache>
                <c:formatCode>General</c:formatCode>
                <c:ptCount val="6"/>
                <c:pt idx="0">
                  <c:v>6.3138769021121963E-2</c:v>
                </c:pt>
                <c:pt idx="1">
                  <c:v>6.0718826557509223E-2</c:v>
                </c:pt>
                <c:pt idx="2">
                  <c:v>5.4180314664661978E-2</c:v>
                </c:pt>
                <c:pt idx="3">
                  <c:v>5.127378265075782E-2</c:v>
                </c:pt>
                <c:pt idx="4">
                  <c:v>4.777467318630875E-2</c:v>
                </c:pt>
                <c:pt idx="5">
                  <c:v>4.3167144488730394E-2</c:v>
                </c:pt>
              </c:numCache>
            </c:numRef>
          </c:val>
          <c:smooth val="0"/>
          <c:extLst>
            <c:ext xmlns:c16="http://schemas.microsoft.com/office/drawing/2014/chart" uri="{C3380CC4-5D6E-409C-BE32-E72D297353CC}">
              <c16:uniqueId val="{00000005-108A-435E-905E-7464B9677900}"/>
            </c:ext>
          </c:extLst>
        </c:ser>
        <c:ser>
          <c:idx val="6"/>
          <c:order val="6"/>
          <c:tx>
            <c:strRef>
              <c:f>Sheet1!$H$1</c:f>
              <c:strCache>
                <c:ptCount val="1"/>
                <c:pt idx="0">
                  <c:v>16-25</c:v>
                </c:pt>
              </c:strCache>
            </c:strRef>
          </c:tx>
          <c:spPr>
            <a:ln w="28575" cap="rnd">
              <a:solidFill>
                <a:schemeClr val="accent1">
                  <a:lumMod val="60000"/>
                </a:schemeClr>
              </a:solidFill>
              <a:round/>
            </a:ln>
            <a:effectLst/>
          </c:spPr>
          <c:marker>
            <c:symbol val="none"/>
          </c:marker>
          <c:cat>
            <c:strRef>
              <c:f>Sheet1!$A$2:$A$7</c:f>
              <c:strCache>
                <c:ptCount val="6"/>
                <c:pt idx="0">
                  <c:v>2019/20</c:v>
                </c:pt>
                <c:pt idx="1">
                  <c:v>2020/21</c:v>
                </c:pt>
                <c:pt idx="2">
                  <c:v>2021/22</c:v>
                </c:pt>
                <c:pt idx="3">
                  <c:v>2022/23</c:v>
                </c:pt>
                <c:pt idx="4">
                  <c:v>2023/24</c:v>
                </c:pt>
                <c:pt idx="5">
                  <c:v>2024/25*</c:v>
                </c:pt>
              </c:strCache>
            </c:strRef>
          </c:cat>
          <c:val>
            <c:numRef>
              <c:f>Sheet1!$H$2:$H$7</c:f>
              <c:numCache>
                <c:formatCode>General</c:formatCode>
                <c:ptCount val="6"/>
                <c:pt idx="0">
                  <c:v>4.0687489671128736E-2</c:v>
                </c:pt>
                <c:pt idx="1">
                  <c:v>4.5838020247469066E-2</c:v>
                </c:pt>
                <c:pt idx="2">
                  <c:v>4.039040197515624E-2</c:v>
                </c:pt>
                <c:pt idx="3">
                  <c:v>3.7499999999999999E-2</c:v>
                </c:pt>
                <c:pt idx="4">
                  <c:v>3.4928303044245074E-2</c:v>
                </c:pt>
                <c:pt idx="5">
                  <c:v>3.1672873419121714E-2</c:v>
                </c:pt>
              </c:numCache>
            </c:numRef>
          </c:val>
          <c:smooth val="0"/>
          <c:extLst>
            <c:ext xmlns:c16="http://schemas.microsoft.com/office/drawing/2014/chart" uri="{C3380CC4-5D6E-409C-BE32-E72D297353CC}">
              <c16:uniqueId val="{00000006-108A-435E-905E-7464B9677900}"/>
            </c:ext>
          </c:extLst>
        </c:ser>
        <c:ser>
          <c:idx val="7"/>
          <c:order val="7"/>
          <c:tx>
            <c:strRef>
              <c:f>Sheet1!$I$1</c:f>
              <c:strCache>
                <c:ptCount val="1"/>
                <c:pt idx="0">
                  <c:v>Ontario</c:v>
                </c:pt>
              </c:strCache>
            </c:strRef>
          </c:tx>
          <c:spPr>
            <a:ln w="28575" cap="rnd">
              <a:solidFill>
                <a:schemeClr val="accent2">
                  <a:lumMod val="60000"/>
                </a:schemeClr>
              </a:solidFill>
              <a:round/>
            </a:ln>
            <a:effectLst/>
          </c:spPr>
          <c:marker>
            <c:symbol val="none"/>
          </c:marker>
          <c:cat>
            <c:strRef>
              <c:f>Sheet1!$A$2:$A$7</c:f>
              <c:strCache>
                <c:ptCount val="6"/>
                <c:pt idx="0">
                  <c:v>2019/20</c:v>
                </c:pt>
                <c:pt idx="1">
                  <c:v>2020/21</c:v>
                </c:pt>
                <c:pt idx="2">
                  <c:v>2021/22</c:v>
                </c:pt>
                <c:pt idx="3">
                  <c:v>2022/23</c:v>
                </c:pt>
                <c:pt idx="4">
                  <c:v>2023/24</c:v>
                </c:pt>
                <c:pt idx="5">
                  <c:v>2024/25*</c:v>
                </c:pt>
              </c:strCache>
            </c:strRef>
          </c:cat>
          <c:val>
            <c:numRef>
              <c:f>Sheet1!$I$2:$I$7</c:f>
              <c:numCache>
                <c:formatCode>General</c:formatCode>
                <c:ptCount val="6"/>
                <c:pt idx="0">
                  <c:v>8.9874619672867612E-2</c:v>
                </c:pt>
                <c:pt idx="1">
                  <c:v>9.3633793489888442E-2</c:v>
                </c:pt>
                <c:pt idx="2">
                  <c:v>8.3103853603889472E-2</c:v>
                </c:pt>
                <c:pt idx="3">
                  <c:v>7.8986094346798055E-2</c:v>
                </c:pt>
                <c:pt idx="4">
                  <c:v>7.4154017916478382E-2</c:v>
                </c:pt>
                <c:pt idx="5">
                  <c:v>7.0560578477417243E-2</c:v>
                </c:pt>
              </c:numCache>
            </c:numRef>
          </c:val>
          <c:smooth val="0"/>
          <c:extLst>
            <c:ext xmlns:c16="http://schemas.microsoft.com/office/drawing/2014/chart" uri="{C3380CC4-5D6E-409C-BE32-E72D297353CC}">
              <c16:uniqueId val="{00000007-108A-435E-905E-7464B9677900}"/>
            </c:ext>
          </c:extLst>
        </c:ser>
        <c:dLbls>
          <c:showLegendKey val="0"/>
          <c:showVal val="0"/>
          <c:showCatName val="0"/>
          <c:showSerName val="0"/>
          <c:showPercent val="0"/>
          <c:showBubbleSize val="0"/>
        </c:dLbls>
        <c:smooth val="0"/>
        <c:axId val="735769904"/>
        <c:axId val="735770264"/>
      </c:lineChart>
      <c:catAx>
        <c:axId val="735769904"/>
        <c:scaling>
          <c:orientation val="minMax"/>
        </c:scaling>
        <c:delete val="0"/>
        <c:axPos val="b"/>
        <c:title>
          <c:tx>
            <c:rich>
              <a:bodyPr rot="0" spcFirstLastPara="1" vertOverflow="ellipsis" vert="horz" wrap="square" anchor="ctr" anchorCtr="1"/>
              <a:lstStyle/>
              <a:p>
                <a:pPr rtl="0">
                  <a:defRPr sz="1200" b="0" i="0" u="none" strike="noStrike" kern="1200" baseline="0">
                    <a:solidFill>
                      <a:schemeClr val="tx1"/>
                    </a:solidFill>
                    <a:latin typeface="+mn-lt"/>
                    <a:ea typeface="+mn-ea"/>
                    <a:cs typeface="+mn-cs"/>
                  </a:defRPr>
                </a:pPr>
                <a:r>
                  <a:rPr lang="fr-ca" sz="1200" b="0" i="0" u="none" baseline="0">
                    <a:solidFill>
                      <a:schemeClr val="tx1"/>
                    </a:solidFill>
                  </a:rPr>
                  <a:t>Exercice</a:t>
                </a:r>
              </a:p>
            </c:rich>
          </c:tx>
          <c:layout>
            <c:manualLayout>
              <c:xMode val="edge"/>
              <c:yMode val="edge"/>
              <c:x val="0.45849477083096618"/>
              <c:y val="0.77885826498861577"/>
            </c:manualLayout>
          </c:layout>
          <c:overlay val="0"/>
          <c:spPr>
            <a:noFill/>
            <a:ln>
              <a:noFill/>
            </a:ln>
            <a:effectLst/>
          </c:spPr>
          <c:txPr>
            <a:bodyPr rot="0" spcFirstLastPara="1" vertOverflow="ellipsis" vert="horz" wrap="square" anchor="ctr" anchorCtr="1"/>
            <a:lstStyle/>
            <a:p>
              <a:pPr rtl="0">
                <a:defRPr sz="1200" b="0" i="0" u="none" strike="noStrike" kern="1200" baseline="0">
                  <a:solidFill>
                    <a:schemeClr val="tx1"/>
                  </a:solidFill>
                  <a:latin typeface="+mn-lt"/>
                  <a:ea typeface="+mn-ea"/>
                  <a:cs typeface="+mn-cs"/>
                </a:defRPr>
              </a:pPr>
              <a:endParaRPr lang="fr-ca"/>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200" b="0" i="0" u="none" strike="noStrike" kern="1200" baseline="0">
                <a:solidFill>
                  <a:schemeClr val="tx1"/>
                </a:solidFill>
                <a:latin typeface="+mn-lt"/>
                <a:ea typeface="+mn-ea"/>
                <a:cs typeface="+mn-cs"/>
              </a:defRPr>
            </a:pPr>
            <a:endParaRPr lang="fr-ca"/>
          </a:p>
        </c:txPr>
        <c:crossAx val="735770264"/>
        <c:crosses val="autoZero"/>
        <c:auto val="1"/>
        <c:lblAlgn val="ctr"/>
        <c:lblOffset val="100"/>
        <c:noMultiLvlLbl val="0"/>
      </c:catAx>
      <c:valAx>
        <c:axId val="7357702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rtl="0">
              <a:defRPr sz="1200" b="0" i="0" u="none" strike="noStrike" kern="1200" baseline="0">
                <a:solidFill>
                  <a:schemeClr val="tx1"/>
                </a:solidFill>
                <a:latin typeface="+mn-lt"/>
                <a:ea typeface="+mn-ea"/>
                <a:cs typeface="+mn-cs"/>
              </a:defRPr>
            </a:pPr>
            <a:endParaRPr lang="fr-ca"/>
          </a:p>
        </c:txPr>
        <c:crossAx val="735769904"/>
        <c:crosses val="autoZero"/>
        <c:crossBetween val="between"/>
        <c:majorUnit val="4.0000000000000008E-2"/>
      </c:valAx>
      <c:spPr>
        <a:noFill/>
        <a:ln>
          <a:noFill/>
        </a:ln>
        <a:effectLst/>
      </c:spPr>
    </c:plotArea>
    <c:legend>
      <c:legendPos val="b"/>
      <c:layout>
        <c:manualLayout>
          <c:xMode val="edge"/>
          <c:yMode val="edge"/>
          <c:x val="5.1896068097012624E-2"/>
          <c:y val="0.84121578379455475"/>
          <c:w val="0.88367801742941243"/>
          <c:h val="0.112248549188014"/>
        </c:manualLayout>
      </c:layout>
      <c:overlay val="0"/>
      <c:spPr>
        <a:noFill/>
        <a:ln>
          <a:noFill/>
        </a:ln>
        <a:effectLst/>
      </c:spPr>
      <c:txPr>
        <a:bodyPr rot="0" spcFirstLastPara="1" vertOverflow="ellipsis" vert="horz" wrap="square" anchor="ctr" anchorCtr="1"/>
        <a:lstStyle/>
        <a:p>
          <a:pPr rtl="0">
            <a:defRPr sz="1200" b="0" i="0" u="none" strike="noStrike" kern="1200" baseline="0">
              <a:solidFill>
                <a:schemeClr val="tx1"/>
              </a:solidFill>
              <a:latin typeface="+mn-lt"/>
              <a:ea typeface="+mn-ea"/>
              <a:cs typeface="+mn-cs"/>
            </a:defRPr>
          </a:pPr>
          <a:endParaRPr lang="fr-ca"/>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rtl="0">
        <a:defRPr/>
      </a:pPr>
      <a:endParaRPr lang="fr-ca"/>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FAAEFC-A304-0122-CEA5-AD0C91EAE20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17A6689-32F2-8A95-3813-20BDD168DAC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6BC85EE-1CE4-C44D-9C64-128E97A402C3}" type="datetimeFigureOut">
              <a:rPr lang="en-US" smtClean="0"/>
              <a:t>8/15/2025</a:t>
            </a:fld>
            <a:endParaRPr lang="en-US"/>
          </a:p>
        </p:txBody>
      </p:sp>
      <p:sp>
        <p:nvSpPr>
          <p:cNvPr id="4" name="Footer Placeholder 3">
            <a:extLst>
              <a:ext uri="{FF2B5EF4-FFF2-40B4-BE49-F238E27FC236}">
                <a16:creationId xmlns:a16="http://schemas.microsoft.com/office/drawing/2014/main" id="{082F47AC-3420-FD29-E6A0-A4ED789CFE2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08666FF-2F81-67D6-FFF1-5BE33EB4D43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749512-CD65-8B4C-8DA7-B92FBD93DFE4}" type="slidenum">
              <a:rPr lang="en-US" smtClean="0"/>
              <a:t>‹#›</a:t>
            </a:fld>
            <a:endParaRPr lang="en-US"/>
          </a:p>
        </p:txBody>
      </p:sp>
    </p:spTree>
    <p:extLst>
      <p:ext uri="{BB962C8B-B14F-4D97-AF65-F5344CB8AC3E}">
        <p14:creationId xmlns:p14="http://schemas.microsoft.com/office/powerpoint/2010/main" val="2035085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C1F089-8C70-F441-BAD2-FF5C22086FBC}" type="datetimeFigureOut">
              <a:rPr lang="en-US" smtClean="0"/>
              <a:t>8/15/2025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953FE4-7F3D-1C48-8731-559E789B0C8F}" type="slidenum">
              <a:rPr lang="en-US" smtClean="0"/>
              <a:t>‹#›</a:t>
            </a:fld>
            <a:endParaRPr lang="en-US"/>
          </a:p>
        </p:txBody>
      </p:sp>
    </p:spTree>
    <p:extLst>
      <p:ext uri="{BB962C8B-B14F-4D97-AF65-F5344CB8AC3E}">
        <p14:creationId xmlns:p14="http://schemas.microsoft.com/office/powerpoint/2010/main" val="3793165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QualityStandards@Ontariohealth.ca"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altLang="en-US" sz="1200" noProof="0">
                <a:solidFill>
                  <a:srgbClr val="000000"/>
                </a:solidFill>
                <a:latin typeface="Calibri" panose="020F0502020204030204" pitchFamily="34" charset="0"/>
              </a:rPr>
              <a:t>Si vous avez des questions sur le contenu de cette présentation, veuillez nous contacter à </a:t>
            </a:r>
            <a:r>
              <a:rPr lang="fr-CA" altLang="en-US" sz="1200" u="sng" noProof="0">
                <a:solidFill>
                  <a:srgbClr val="000000"/>
                </a:solidFill>
                <a:latin typeface="Calibri" panose="020F0502020204030204" pitchFamily="34" charset="0"/>
                <a:hlinkClick r:id="rId3"/>
              </a:rPr>
              <a:t>QualityStandards@OntarioHealth.ca</a:t>
            </a:r>
            <a:endParaRPr lang="fr-CA" altLang="en-US" sz="1200" u="sng" noProof="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1</a:t>
            </a:fld>
            <a:endParaRPr lang="en-US"/>
          </a:p>
        </p:txBody>
      </p:sp>
    </p:spTree>
    <p:extLst>
      <p:ext uri="{BB962C8B-B14F-4D97-AF65-F5344CB8AC3E}">
        <p14:creationId xmlns:p14="http://schemas.microsoft.com/office/powerpoint/2010/main" val="4053305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53FE4-7F3D-1C48-8731-559E789B0C8F}" type="slidenum">
              <a:rPr lang="en-US" smtClean="0"/>
              <a:t>10</a:t>
            </a:fld>
            <a:endParaRPr lang="en-US"/>
          </a:p>
        </p:txBody>
      </p:sp>
    </p:spTree>
    <p:extLst>
      <p:ext uri="{BB962C8B-B14F-4D97-AF65-F5344CB8AC3E}">
        <p14:creationId xmlns:p14="http://schemas.microsoft.com/office/powerpoint/2010/main" val="1363868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fr-CA" altLang="en-US" noProof="0">
                <a:solidFill>
                  <a:srgbClr val="000000"/>
                </a:solidFill>
                <a:latin typeface="Calibri" panose="020F0502020204030204" pitchFamily="34" charset="0"/>
              </a:rPr>
              <a:t>Toutefois, il y a des choses que nous pouvons faire aujourd’hui malgré les vastes obstacles systémiques qui pourraient prendre du temps à surmonter. Le </a:t>
            </a:r>
            <a:r>
              <a:rPr lang="fr-CA" altLang="en-US" i="1" noProof="0">
                <a:solidFill>
                  <a:srgbClr val="000000"/>
                </a:solidFill>
                <a:latin typeface="Calibri" panose="020F0502020204030204" pitchFamily="34" charset="0"/>
              </a:rPr>
              <a:t>Guide de démarrage </a:t>
            </a:r>
            <a:r>
              <a:rPr lang="fr-CA" altLang="en-US" noProof="0">
                <a:solidFill>
                  <a:srgbClr val="000000"/>
                </a:solidFill>
                <a:latin typeface="Calibri" panose="020F0502020204030204" pitchFamily="34" charset="0"/>
              </a:rPr>
              <a:t>est un document qui décrit le processus d’utilisation des normes de qualité à titre de ressources pour offrir des soins de qualité supérieure. Il compile un certain nombre de ressources afin de soutenir l’adoption des normes, notamment des liens vers des ressources sur la mise en œuvre et l’amélioration de la qualité, des exemples et des activités à des fins de réflexion, ainsi que des modèles et des documents pour soutenir les activités de planification de la mise en œuvre. Le </a:t>
            </a:r>
            <a:r>
              <a:rPr lang="fr-CA" altLang="en-US" i="1" noProof="0">
                <a:solidFill>
                  <a:srgbClr val="000000"/>
                </a:solidFill>
                <a:latin typeface="Calibri" panose="020F0502020204030204" pitchFamily="34" charset="0"/>
              </a:rPr>
              <a:t>Guide de démarrage </a:t>
            </a:r>
            <a:r>
              <a:rPr lang="fr-CA" altLang="en-US" noProof="0">
                <a:solidFill>
                  <a:srgbClr val="000000"/>
                </a:solidFill>
                <a:latin typeface="Calibri" panose="020F0502020204030204" pitchFamily="34" charset="0"/>
              </a:rPr>
              <a:t>comprend également un modèle de plan d’action et des exemples sur la manière dont les plans d’amélioration de la qualité peuvent aider à faire progresser les normes de qualité.</a:t>
            </a:r>
          </a:p>
        </p:txBody>
      </p:sp>
      <p:sp>
        <p:nvSpPr>
          <p:cNvPr id="4" name="Slide Number Placeholder 3"/>
          <p:cNvSpPr>
            <a:spLocks noGrp="1"/>
          </p:cNvSpPr>
          <p:nvPr>
            <p:ph type="sldNum" sz="quarter" idx="5"/>
          </p:nvPr>
        </p:nvSpPr>
        <p:spPr/>
        <p:txBody>
          <a:bodyPr/>
          <a:lstStyle/>
          <a:p>
            <a:fld id="{CD953FE4-7F3D-1C48-8731-559E789B0C8F}" type="slidenum">
              <a:rPr lang="en-US" smtClean="0"/>
              <a:t>11</a:t>
            </a:fld>
            <a:endParaRPr lang="en-US"/>
          </a:p>
        </p:txBody>
      </p:sp>
    </p:spTree>
    <p:extLst>
      <p:ext uri="{BB962C8B-B14F-4D97-AF65-F5344CB8AC3E}">
        <p14:creationId xmlns:p14="http://schemas.microsoft.com/office/powerpoint/2010/main" val="1016779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Le programme des normes de qualité a mis en évidence plusieurs exemples d’organisations et de groupes qui utilisent diverses normes et procédures de déclaration dans leur milieu de soins cliniques, leur organisation ou leur établissement. Ces exemples se trouvent dans des publications et des discussions sur Quorum.</a:t>
            </a:r>
          </a:p>
          <a:p>
            <a:endParaRPr lang="fr-FR"/>
          </a:p>
          <a:p>
            <a:r>
              <a:rPr lang="fr-FR"/>
              <a:t>De plus, nous travaillons à la compilation de ressources et d’outils, tant pour les cliniciens que pour les patients et les familles.</a:t>
            </a:r>
          </a:p>
          <a:p>
            <a:endParaRPr lang="fr-FR"/>
          </a:p>
          <a:p>
            <a:r>
              <a:rPr lang="fr-FR"/>
              <a:t>L’accent est mis sur les exemples de mise en œuvre et d’adoption, et sur la façon dont les organisations appliquent les normes de qualité dans leur pratique pour donner des soins.</a:t>
            </a:r>
          </a:p>
          <a:p>
            <a:endParaRPr lang="fr-FR"/>
          </a:p>
          <a:p>
            <a:r>
              <a:rPr lang="fr-FR"/>
              <a:t>Nous aimerions beaucoup savoir si vous voulez contribuer à un message ou à un article.</a:t>
            </a:r>
            <a:endParaRPr lang="en-CA"/>
          </a:p>
          <a:p>
            <a:endParaRPr lang="en-CA">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12</a:t>
            </a:fld>
            <a:endParaRPr lang="en-US"/>
          </a:p>
        </p:txBody>
      </p:sp>
    </p:spTree>
    <p:extLst>
      <p:ext uri="{BB962C8B-B14F-4D97-AF65-F5344CB8AC3E}">
        <p14:creationId xmlns:p14="http://schemas.microsoft.com/office/powerpoint/2010/main" val="3033253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13</a:t>
            </a:fld>
            <a:endParaRPr lang="en-US"/>
          </a:p>
        </p:txBody>
      </p:sp>
    </p:spTree>
    <p:extLst>
      <p:ext uri="{BB962C8B-B14F-4D97-AF65-F5344CB8AC3E}">
        <p14:creationId xmlns:p14="http://schemas.microsoft.com/office/powerpoint/2010/main" val="35299590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14</a:t>
            </a:fld>
            <a:endParaRPr lang="en-US"/>
          </a:p>
        </p:txBody>
      </p:sp>
    </p:spTree>
    <p:extLst>
      <p:ext uri="{BB962C8B-B14F-4D97-AF65-F5344CB8AC3E}">
        <p14:creationId xmlns:p14="http://schemas.microsoft.com/office/powerpoint/2010/main" val="15015724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highlight>
                <a:srgbClr val="FFFF00"/>
              </a:highlight>
              <a:latin typeface="+mn-lt"/>
            </a:endParaRPr>
          </a:p>
          <a:p>
            <a:endParaRPr lang="en-CA" dirty="0">
              <a:highlight>
                <a:srgbClr val="FFFF00"/>
              </a:highlight>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15</a:t>
            </a:fld>
            <a:endParaRPr lang="en-US"/>
          </a:p>
        </p:txBody>
      </p:sp>
    </p:spTree>
    <p:extLst>
      <p:ext uri="{BB962C8B-B14F-4D97-AF65-F5344CB8AC3E}">
        <p14:creationId xmlns:p14="http://schemas.microsoft.com/office/powerpoint/2010/main" val="27899111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pPr algn="l" rtl="0"/>
            <a:fld id="{CD953FE4-7F3D-1C48-8731-559E789B0C8F}" type="slidenum">
              <a:rPr/>
              <a:t>16</a:t>
            </a:fld>
            <a:endParaRPr lang="fr-ca"/>
          </a:p>
        </p:txBody>
      </p:sp>
    </p:spTree>
    <p:extLst>
      <p:ext uri="{BB962C8B-B14F-4D97-AF65-F5344CB8AC3E}">
        <p14:creationId xmlns:p14="http://schemas.microsoft.com/office/powerpoint/2010/main" val="1142939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pPr algn="l" rtl="0"/>
            <a:fld id="{CD953FE4-7F3D-1C48-8731-559E789B0C8F}" type="slidenum">
              <a:rPr/>
              <a:t>17</a:t>
            </a:fld>
            <a:endParaRPr lang="fr-ca"/>
          </a:p>
        </p:txBody>
      </p:sp>
    </p:spTree>
    <p:extLst>
      <p:ext uri="{BB962C8B-B14F-4D97-AF65-F5344CB8AC3E}">
        <p14:creationId xmlns:p14="http://schemas.microsoft.com/office/powerpoint/2010/main" val="11199752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pPr algn="l" rtl="0"/>
            <a:fld id="{CD953FE4-7F3D-1C48-8731-559E789B0C8F}" type="slidenum">
              <a:rPr/>
              <a:t>18</a:t>
            </a:fld>
            <a:endParaRPr lang="fr-ca"/>
          </a:p>
        </p:txBody>
      </p:sp>
    </p:spTree>
    <p:extLst>
      <p:ext uri="{BB962C8B-B14F-4D97-AF65-F5344CB8AC3E}">
        <p14:creationId xmlns:p14="http://schemas.microsoft.com/office/powerpoint/2010/main" val="16287450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20</a:t>
            </a:fld>
            <a:endParaRPr lang="en-US"/>
          </a:p>
        </p:txBody>
      </p:sp>
    </p:spTree>
    <p:extLst>
      <p:ext uri="{BB962C8B-B14F-4D97-AF65-F5344CB8AC3E}">
        <p14:creationId xmlns:p14="http://schemas.microsoft.com/office/powerpoint/2010/main" val="1739154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50100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27</a:t>
            </a:fld>
            <a:endParaRPr lang="en-US"/>
          </a:p>
        </p:txBody>
      </p:sp>
    </p:spTree>
    <p:extLst>
      <p:ext uri="{BB962C8B-B14F-4D97-AF65-F5344CB8AC3E}">
        <p14:creationId xmlns:p14="http://schemas.microsoft.com/office/powerpoint/2010/main" val="19605145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28</a:t>
            </a:fld>
            <a:endParaRPr lang="en-US"/>
          </a:p>
        </p:txBody>
      </p:sp>
    </p:spTree>
    <p:extLst>
      <p:ext uri="{BB962C8B-B14F-4D97-AF65-F5344CB8AC3E}">
        <p14:creationId xmlns:p14="http://schemas.microsoft.com/office/powerpoint/2010/main" val="8252016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fr-ca" sz="1200" b="1" i="0" u="none" kern="1200" baseline="0">
                <a:solidFill>
                  <a:schemeClr val="tx1"/>
                </a:solidFill>
                <a:effectLst/>
                <a:latin typeface="Calibri"/>
                <a:ea typeface="Calibri"/>
                <a:cs typeface="Calibri"/>
              </a:rPr>
              <a:t>Portée de cette norme de qualité</a:t>
            </a:r>
          </a:p>
          <a:p>
            <a:endParaRPr lang="fr-ca" sz="1200" kern="1200">
              <a:solidFill>
                <a:schemeClr val="tx1"/>
              </a:solidFill>
              <a:effectLst/>
              <a:latin typeface="Calibri" panose="020F0502020204030204" pitchFamily="34" charset="0"/>
              <a:cs typeface="Calibri" panose="020F0502020204030204" pitchFamily="34" charset="0"/>
            </a:endParaRPr>
          </a:p>
          <a:p>
            <a:pPr algn="l" rtl="0"/>
            <a:r>
              <a:rPr lang="fr-ca" sz="1200" b="0" i="0" u="none" kern="1200" baseline="0">
                <a:solidFill>
                  <a:schemeClr val="tx1"/>
                </a:solidFill>
                <a:effectLst/>
                <a:latin typeface="Calibri"/>
                <a:ea typeface="Calibri"/>
                <a:cs typeface="Calibri"/>
              </a:rPr>
              <a:t>Cette norme de qualité porte </a:t>
            </a:r>
            <a:r>
              <a:rPr lang="fr-ca" b="0" i="0" u="none" baseline="0"/>
              <a:t>sur les soins pour les adultes âgés de 16 ans et plus qui ont un premier épisode de lombalgie aiguë ou un épisode récurrent de lombalgie aiguë d'une durée inférieure à 12 semaines, avec ou sans symptômes aux jambes.</a:t>
            </a:r>
            <a:endParaRPr lang="fr-ca">
              <a:ea typeface="Calibri"/>
              <a:cs typeface="Calibri"/>
            </a:endParaRPr>
          </a:p>
          <a:p>
            <a:endParaRPr lang="fr-ca" sz="1200" kern="1200">
              <a:solidFill>
                <a:schemeClr val="tx1"/>
              </a:solidFill>
              <a:effectLst/>
              <a:latin typeface="Calibri" panose="020F0502020204030204" pitchFamily="34" charset="0"/>
              <a:ea typeface="Calibri"/>
              <a:cs typeface="Calibri" panose="020F0502020204030204" pitchFamily="34" charset="0"/>
            </a:endParaRPr>
          </a:p>
          <a:p>
            <a:pPr algn="l" rtl="0"/>
            <a:r>
              <a:rPr lang="fr-ca" b="0" i="0" u="none" baseline="0"/>
              <a:t>La lombalgie aiguë est définie comme étant une douleur localisée entre la 12</a:t>
            </a:r>
            <a:r>
              <a:rPr lang="fr-ca" b="0" i="0" u="none" baseline="30000"/>
              <a:t>e</a:t>
            </a:r>
            <a:r>
              <a:rPr lang="fr-ca" b="0" i="0" u="none" baseline="0"/>
              <a:t> côte et les replis fessiers inférieurs et est considérée comme étant non spécifique, caractérisée par une tension, une douleur ou une raideur dans la région lombaire.</a:t>
            </a:r>
            <a:endParaRPr lang="fr-ca">
              <a:ea typeface="Calibri"/>
              <a:cs typeface="Calibri"/>
            </a:endParaRPr>
          </a:p>
        </p:txBody>
      </p:sp>
      <p:sp>
        <p:nvSpPr>
          <p:cNvPr id="4" name="Slide Number Placeholder 3"/>
          <p:cNvSpPr>
            <a:spLocks noGrp="1"/>
          </p:cNvSpPr>
          <p:nvPr>
            <p:ph type="sldNum" sz="quarter" idx="5"/>
          </p:nvPr>
        </p:nvSpPr>
        <p:spPr/>
        <p:txBody>
          <a:bodyPr/>
          <a:lstStyle/>
          <a:p>
            <a:pPr algn="l" rtl="0"/>
            <a:fld id="{CD953FE4-7F3D-1C48-8731-559E789B0C8F}" type="slidenum">
              <a:rPr/>
              <a:t>29</a:t>
            </a:fld>
            <a:endParaRPr lang="fr-ca"/>
          </a:p>
        </p:txBody>
      </p:sp>
    </p:spTree>
    <p:extLst>
      <p:ext uri="{BB962C8B-B14F-4D97-AF65-F5344CB8AC3E}">
        <p14:creationId xmlns:p14="http://schemas.microsoft.com/office/powerpoint/2010/main" val="25845977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53FE4-7F3D-1C48-8731-559E789B0C8F}" type="slidenum">
              <a:rPr lang="en-US" smtClean="0"/>
              <a:t>30</a:t>
            </a:fld>
            <a:endParaRPr lang="en-US"/>
          </a:p>
        </p:txBody>
      </p:sp>
    </p:spTree>
    <p:extLst>
      <p:ext uri="{BB962C8B-B14F-4D97-AF65-F5344CB8AC3E}">
        <p14:creationId xmlns:p14="http://schemas.microsoft.com/office/powerpoint/2010/main" val="33104442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fr-CA" sz="1200" kern="1200" dirty="0">
                <a:solidFill>
                  <a:schemeClr val="tx1"/>
                </a:solidFill>
                <a:effectLst/>
                <a:latin typeface="Calibri" pitchFamily="68" charset="0"/>
                <a:ea typeface="MS PGothic" panose="020B0600070205080204" pitchFamily="34" charset="-128"/>
                <a:cs typeface="ＭＳ Ｐゴシック" pitchFamily="68" charset="-128"/>
              </a:rPr>
              <a:t>Le Comité consultatif sur la norme de qualité la lombalgie a défini certains objectifs généraux pour cette norme de qualité.  </a:t>
            </a:r>
            <a:r>
              <a:rPr lang="fr-FR" sz="1200" kern="1200" dirty="0">
                <a:solidFill>
                  <a:schemeClr val="tx1"/>
                </a:solidFill>
                <a:effectLst/>
                <a:latin typeface="Calibri" pitchFamily="68" charset="0"/>
                <a:ea typeface="MS PGothic" panose="020B0600070205080204" pitchFamily="34" charset="-128"/>
                <a:cs typeface="ＭＳ Ｐゴシック" pitchFamily="68" charset="-128"/>
              </a:rPr>
              <a:t>Ceux-ci ont été mis en correspondance avec des indicateurs qui peuvent être utilisés pour évaluer la qualité des soins fournis au niveau provincial et local.</a:t>
            </a:r>
            <a:endParaRPr lang="en-CA" sz="1200" kern="1200" dirty="0">
              <a:solidFill>
                <a:schemeClr val="tx1"/>
              </a:solidFill>
              <a:effectLst/>
              <a:latin typeface="Calibri" pitchFamily="68" charset="0"/>
              <a:ea typeface="MS PGothic" panose="020B0600070205080204" pitchFamily="34" charset="-128"/>
              <a:cs typeface="ＭＳ Ｐゴシック" pitchFamily="68" charset="-128"/>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38</a:t>
            </a:fld>
            <a:endParaRPr lang="en-US"/>
          </a:p>
        </p:txBody>
      </p:sp>
    </p:spTree>
    <p:extLst>
      <p:ext uri="{BB962C8B-B14F-4D97-AF65-F5344CB8AC3E}">
        <p14:creationId xmlns:p14="http://schemas.microsoft.com/office/powerpoint/2010/main" val="33628287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53FE4-7F3D-1C48-8731-559E789B0C8F}" type="slidenum">
              <a:rPr lang="en-US" smtClean="0"/>
              <a:t>39</a:t>
            </a:fld>
            <a:endParaRPr lang="en-US"/>
          </a:p>
        </p:txBody>
      </p:sp>
    </p:spTree>
    <p:extLst>
      <p:ext uri="{BB962C8B-B14F-4D97-AF65-F5344CB8AC3E}">
        <p14:creationId xmlns:p14="http://schemas.microsoft.com/office/powerpoint/2010/main" val="2891731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fr-CA" sz="1200" kern="1200">
                <a:solidFill>
                  <a:schemeClr val="tx1"/>
                </a:solidFill>
                <a:effectLst/>
                <a:latin typeface="Calibri" pitchFamily="68" charset="0"/>
                <a:ea typeface="MS PGothic" panose="020B0600070205080204" pitchFamily="34" charset="-128"/>
                <a:cs typeface="ＭＳ Ｐゴシック" pitchFamily="68" charset="-128"/>
              </a:rPr>
              <a:t>Chaque énoncé de qualité de la norme est accompagné d'un ou de plusieurs indicateurs. Ces indicateurs visent à orienter la mesure des efforts d’amélioration de la qualité liés à la mise en œuvre des énoncés. </a:t>
            </a:r>
          </a:p>
          <a:p>
            <a:endParaRPr lang="en-US" sz="1200" b="0" kern="1200">
              <a:solidFill>
                <a:schemeClr val="tx1"/>
              </a:solidFill>
              <a:effectLst/>
              <a:latin typeface="+mn-lt"/>
              <a:ea typeface="MS PGothic" panose="020B0600070205080204" pitchFamily="34" charset="-128"/>
              <a:cs typeface="Calibri"/>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40</a:t>
            </a:fld>
            <a:endParaRPr lang="en-US"/>
          </a:p>
        </p:txBody>
      </p:sp>
    </p:spTree>
    <p:extLst>
      <p:ext uri="{BB962C8B-B14F-4D97-AF65-F5344CB8AC3E}">
        <p14:creationId xmlns:p14="http://schemas.microsoft.com/office/powerpoint/2010/main" val="34449423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53FE4-7F3D-1C48-8731-559E789B0C8F}" type="slidenum">
              <a:rPr lang="en-US" smtClean="0"/>
              <a:t>41</a:t>
            </a:fld>
            <a:endParaRPr lang="en-US"/>
          </a:p>
        </p:txBody>
      </p:sp>
    </p:spTree>
    <p:extLst>
      <p:ext uri="{BB962C8B-B14F-4D97-AF65-F5344CB8AC3E}">
        <p14:creationId xmlns:p14="http://schemas.microsoft.com/office/powerpoint/2010/main" val="55175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fr-CA" altLang="en-US" noProof="0" dirty="0">
                <a:solidFill>
                  <a:srgbClr val="000000"/>
                </a:solidFill>
                <a:latin typeface="+mn-lt"/>
              </a:rPr>
              <a:t>Les normes de qualité sont un petit ensemble d’énoncés à incidence élevée qui décrivent les soins optimaux lorsqu’il existe des écarts de qualité cernés en Ontario.</a:t>
            </a:r>
          </a:p>
          <a:p>
            <a:pPr marL="171450" indent="-171450">
              <a:buFontTx/>
              <a:buChar char="•"/>
            </a:pPr>
            <a:r>
              <a:rPr lang="fr-CA" altLang="en-US" noProof="0" dirty="0">
                <a:solidFill>
                  <a:srgbClr val="000000"/>
                </a:solidFill>
                <a:latin typeface="+mn-lt"/>
              </a:rPr>
              <a:t>Leur application est volontaire et les normes sont de nature ambitieuse.</a:t>
            </a:r>
          </a:p>
          <a:p>
            <a:pPr marL="171450" indent="-171450">
              <a:buFontTx/>
              <a:buChar char="•"/>
            </a:pPr>
            <a:r>
              <a:rPr lang="fr-CA" altLang="en-US" noProof="0" dirty="0">
                <a:solidFill>
                  <a:srgbClr val="000000"/>
                </a:solidFill>
                <a:latin typeface="+mn-lt"/>
              </a:rPr>
              <a:t>Conçues pour « relever le niveau » dans le but d’offrir les meilleurs soins possible à tous les Ontariens, peu importe où ils vivent dans la province.</a:t>
            </a:r>
          </a:p>
          <a:p>
            <a:pPr marL="171450" indent="-171450">
              <a:buFontTx/>
              <a:buChar char="•"/>
            </a:pPr>
            <a:r>
              <a:rPr lang="fr-CA" altLang="en-US" noProof="0" dirty="0">
                <a:solidFill>
                  <a:srgbClr val="000000"/>
                </a:solidFill>
                <a:latin typeface="+mn-lt"/>
              </a:rPr>
              <a:t>Il existe de nombreuses lignes directrices, normes professionnelles et autres recommandations qui enrichissent l’ensemble des données probantes. Les normes de qualité complètent ces ressources.</a:t>
            </a:r>
          </a:p>
          <a:p>
            <a:pPr marL="171450" indent="-171450">
              <a:buFontTx/>
              <a:buChar char="•"/>
            </a:pPr>
            <a:r>
              <a:rPr lang="fr-CA" altLang="en-US" noProof="0" dirty="0">
                <a:solidFill>
                  <a:srgbClr val="000000"/>
                </a:solidFill>
                <a:latin typeface="+mn-lt"/>
              </a:rPr>
              <a:t>Les normes de qualité énoncent les </a:t>
            </a:r>
            <a:r>
              <a:rPr lang="fr-CA" altLang="en-US" b="1" noProof="0" dirty="0">
                <a:solidFill>
                  <a:srgbClr val="000000"/>
                </a:solidFill>
                <a:latin typeface="+mn-lt"/>
              </a:rPr>
              <a:t>caractéristiques</a:t>
            </a:r>
            <a:r>
              <a:rPr lang="fr-CA" altLang="en-US" noProof="0" dirty="0">
                <a:solidFill>
                  <a:srgbClr val="000000"/>
                </a:solidFill>
                <a:latin typeface="+mn-lt"/>
              </a:rPr>
              <a:t> des soins qui devraient être offerts, mais ne nomment pas les </a:t>
            </a:r>
            <a:r>
              <a:rPr lang="fr-CA" altLang="en-US" b="1" noProof="0" dirty="0">
                <a:solidFill>
                  <a:srgbClr val="000000"/>
                </a:solidFill>
                <a:latin typeface="+mn-lt"/>
              </a:rPr>
              <a:t>personnes</a:t>
            </a:r>
            <a:r>
              <a:rPr lang="fr-CA" altLang="en-US" noProof="0" dirty="0">
                <a:solidFill>
                  <a:srgbClr val="000000"/>
                </a:solidFill>
                <a:latin typeface="+mn-lt"/>
              </a:rPr>
              <a:t> qui devraient les offrir (contrairement aux guides de pratique clinique et guides de pratiques exemplaires).</a:t>
            </a:r>
          </a:p>
          <a:p>
            <a:pPr marL="171450" indent="-171450"/>
            <a:endParaRPr lang="fr-CA" altLang="en-US" noProof="0" dirty="0">
              <a:solidFill>
                <a:srgbClr val="000000"/>
              </a:solidFill>
              <a:latin typeface="+mn-lt"/>
            </a:endParaRPr>
          </a:p>
          <a:p>
            <a:pPr marL="171450" indent="-171450"/>
            <a:r>
              <a:rPr lang="fr-CA" altLang="en-US" b="1" noProof="0" dirty="0">
                <a:solidFill>
                  <a:srgbClr val="000000"/>
                </a:solidFill>
                <a:latin typeface="+mn-lt"/>
              </a:rPr>
              <a:t>Les normes de qualité sont :</a:t>
            </a:r>
          </a:p>
          <a:p>
            <a:pPr marL="171450" indent="-171450">
              <a:spcBef>
                <a:spcPct val="0"/>
              </a:spcBef>
              <a:buClr>
                <a:srgbClr val="00788A"/>
              </a:buClr>
              <a:buFontTx/>
              <a:buChar char="•"/>
            </a:pPr>
            <a:r>
              <a:rPr lang="fr-CA" altLang="en-US" noProof="0" dirty="0">
                <a:solidFill>
                  <a:srgbClr val="000000"/>
                </a:solidFill>
                <a:latin typeface="+mn-lt"/>
              </a:rPr>
              <a:t>Concises : 5 à 15 énoncés solides, fondés sur des données probantes, portant sur des domaines de priorité élevée pour l’amélioration.</a:t>
            </a:r>
          </a:p>
          <a:p>
            <a:pPr marL="171450" indent="-171450">
              <a:spcBef>
                <a:spcPct val="0"/>
              </a:spcBef>
              <a:buClr>
                <a:srgbClr val="00788A"/>
              </a:buClr>
              <a:buFontTx/>
              <a:buChar char="•"/>
            </a:pPr>
            <a:r>
              <a:rPr lang="fr-CA" altLang="en-US" noProof="0" dirty="0">
                <a:solidFill>
                  <a:srgbClr val="000000"/>
                </a:solidFill>
                <a:latin typeface="+mn-lt"/>
              </a:rPr>
              <a:t>Accessibles : aident les cliniciens et les organismes de fournisseurs à offrir des soins de la plus haute qualité possible, et les patients à connaître les sujets à aborder avec leurs cliniciens (comparativement aux guides de pratique clinique, qui sont assez arides, les normes sont très accessibles et écrites en langage clair).</a:t>
            </a:r>
          </a:p>
          <a:p>
            <a:pPr marL="171450" indent="-171450">
              <a:spcBef>
                <a:spcPct val="0"/>
              </a:spcBef>
              <a:buClr>
                <a:srgbClr val="00788A"/>
              </a:buClr>
              <a:buFontTx/>
              <a:buChar char="•"/>
            </a:pPr>
            <a:r>
              <a:rPr lang="fr-CA" altLang="en-US" noProof="0" dirty="0">
                <a:solidFill>
                  <a:srgbClr val="000000"/>
                </a:solidFill>
                <a:latin typeface="+mn-lt"/>
              </a:rPr>
              <a:t>Mesurables : chaque énoncé est accompagné d’un ou de plusieurs indicateurs de qualité (structure, processus ou résultat), ainsi que d’un ensemble de mesures des résultats pour l’ensemble de la norme.</a:t>
            </a:r>
          </a:p>
          <a:p>
            <a:pPr marL="171450" indent="-171450">
              <a:spcBef>
                <a:spcPct val="0"/>
              </a:spcBef>
              <a:buClr>
                <a:srgbClr val="00788A"/>
              </a:buClr>
              <a:buFontTx/>
              <a:buChar char="•"/>
            </a:pPr>
            <a:r>
              <a:rPr lang="fr-CA" altLang="en-US" noProof="0" dirty="0">
                <a:solidFill>
                  <a:srgbClr val="000000"/>
                </a:solidFill>
                <a:latin typeface="+mn-lt"/>
              </a:rPr>
              <a:t>Applicables : des outils et des ressources d’amélioration de la qualité soutiennent chaque norme en vue de favoriser l’adoption.</a:t>
            </a:r>
          </a:p>
          <a:p>
            <a:pPr defTabSz="457883">
              <a:defRPr/>
            </a:pPr>
            <a:endParaRPr lang="en-CA" b="1"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7410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0363" lvl="1" indent="-360363">
              <a:lnSpc>
                <a:spcPct val="95000"/>
              </a:lnSpc>
              <a:spcAft>
                <a:spcPts val="600"/>
              </a:spcAft>
              <a:buClr>
                <a:srgbClr val="00858F"/>
              </a:buClr>
              <a:buFontTx/>
              <a:buChar char="•"/>
            </a:pPr>
            <a:r>
              <a:rPr lang="fr-CA" altLang="en-US" b="1" noProof="0" dirty="0">
                <a:solidFill>
                  <a:srgbClr val="000000"/>
                </a:solidFill>
                <a:latin typeface="+mn-lt"/>
              </a:rPr>
              <a:t>Les patients, les partenaires de soins et le public </a:t>
            </a:r>
            <a:r>
              <a:rPr lang="fr-CA" altLang="en-US" noProof="0" dirty="0">
                <a:solidFill>
                  <a:srgbClr val="000000"/>
                </a:solidFill>
                <a:latin typeface="+mn-lt"/>
              </a:rPr>
              <a:t>peuvent utiliser les normes de qualité pour comprendre les caractéristiques de soins d’excellente qualité, savoir à quoi ils devraient s’attendre de leurs cliniciens et connaître la façon de discuter de la qualité de leurs soins.</a:t>
            </a:r>
          </a:p>
          <a:p>
            <a:pPr marL="360363" indent="-360363">
              <a:lnSpc>
                <a:spcPct val="95000"/>
              </a:lnSpc>
              <a:spcAft>
                <a:spcPts val="600"/>
              </a:spcAft>
              <a:buFontTx/>
              <a:buChar char="•"/>
            </a:pPr>
            <a:r>
              <a:rPr lang="fr-CA" altLang="en-US" b="1" noProof="0" dirty="0">
                <a:solidFill>
                  <a:srgbClr val="000000"/>
                </a:solidFill>
                <a:latin typeface="+mn-lt"/>
              </a:rPr>
              <a:t>Les régions provinciales et les organismes responsables de la prévention des maladies </a:t>
            </a:r>
            <a:r>
              <a:rPr lang="fr-CA" altLang="en-US" noProof="0" dirty="0">
                <a:solidFill>
                  <a:srgbClr val="000000"/>
                </a:solidFill>
                <a:latin typeface="+mn-lt"/>
              </a:rPr>
              <a:t>peuvent recourir aux normes de qualité pour mesurer les résultats de santé, tenir les </a:t>
            </a:r>
            <a:r>
              <a:rPr lang="fr-CA" altLang="en-US" b="0" noProof="0" dirty="0">
                <a:solidFill>
                  <a:srgbClr val="000000"/>
                </a:solidFill>
                <a:latin typeface="+mn-lt"/>
              </a:rPr>
              <a:t>organismes fournisseurs de soins de santé</a:t>
            </a:r>
            <a:r>
              <a:rPr lang="fr-CA" altLang="en-US" b="1" noProof="0" dirty="0">
                <a:solidFill>
                  <a:srgbClr val="000000"/>
                </a:solidFill>
                <a:latin typeface="+mn-lt"/>
              </a:rPr>
              <a:t> </a:t>
            </a:r>
            <a:r>
              <a:rPr lang="fr-CA" altLang="en-US" noProof="0" dirty="0">
                <a:solidFill>
                  <a:srgbClr val="000000"/>
                </a:solidFill>
                <a:latin typeface="+mn-lt"/>
              </a:rPr>
              <a:t>responsables de la prestation de soins de qualité supérieure et orienter les stratégies d’amélioration régionales.</a:t>
            </a:r>
          </a:p>
          <a:p>
            <a:pPr marL="360363" lvl="1" indent="-360363">
              <a:lnSpc>
                <a:spcPct val="95000"/>
              </a:lnSpc>
              <a:spcAft>
                <a:spcPts val="600"/>
              </a:spcAft>
              <a:buClr>
                <a:srgbClr val="00858F"/>
              </a:buClr>
              <a:buFontTx/>
              <a:buChar char="•"/>
            </a:pPr>
            <a:r>
              <a:rPr lang="fr-CA" altLang="en-US" b="1" noProof="0" dirty="0">
                <a:solidFill>
                  <a:srgbClr val="000000"/>
                </a:solidFill>
                <a:latin typeface="+mn-lt"/>
              </a:rPr>
              <a:t>Les organismes fournisseurs de soins de santé</a:t>
            </a:r>
            <a:r>
              <a:rPr lang="fr-CA" altLang="en-US" noProof="0" dirty="0">
                <a:solidFill>
                  <a:srgbClr val="000000"/>
                </a:solidFill>
                <a:latin typeface="+mn-lt"/>
              </a:rPr>
              <a:t> peuvent utiliser les normes de qualité pour mesurer et vérifier la qualité de leurs soins, cerner les écarts, orienter les stratégies d’amélioration organisationnelles et aiguiller les investissements dans les programmes cliniques.</a:t>
            </a:r>
          </a:p>
          <a:p>
            <a:pPr marL="360363" lvl="1" indent="-360363">
              <a:lnSpc>
                <a:spcPct val="95000"/>
              </a:lnSpc>
              <a:spcAft>
                <a:spcPts val="600"/>
              </a:spcAft>
              <a:buClr>
                <a:srgbClr val="00858F"/>
              </a:buClr>
              <a:buFontTx/>
              <a:buChar char="•"/>
            </a:pPr>
            <a:r>
              <a:rPr lang="fr-CA" altLang="en-US" b="1" noProof="0" dirty="0">
                <a:solidFill>
                  <a:srgbClr val="000000"/>
                </a:solidFill>
                <a:latin typeface="+mn-lt"/>
              </a:rPr>
              <a:t>Les cliniciens </a:t>
            </a:r>
            <a:r>
              <a:rPr lang="fr-CA" altLang="en-US" noProof="0" dirty="0">
                <a:solidFill>
                  <a:srgbClr val="000000"/>
                </a:solidFill>
                <a:latin typeface="+mn-lt"/>
              </a:rPr>
              <a:t>peuvent recourir aux normes de qualité pour évaluer la façon dont ils exercent leur profession et cerner les secteurs d’amélioration de la qualité au niveau personnel et à l’échelle organisationnelle et ils peuvent intégrer les énoncés fondés sur des données probantes dans le perfectionnement professionnel.</a:t>
            </a:r>
          </a:p>
          <a:p>
            <a:pPr marL="360363" lvl="1" indent="-360363">
              <a:lnSpc>
                <a:spcPct val="95000"/>
              </a:lnSpc>
              <a:spcAft>
                <a:spcPts val="600"/>
              </a:spcAft>
              <a:buClr>
                <a:srgbClr val="00858F"/>
              </a:buClr>
              <a:buFontTx/>
              <a:buChar char="•"/>
            </a:pPr>
            <a:r>
              <a:rPr lang="fr-CA" altLang="en-US" noProof="0" dirty="0">
                <a:solidFill>
                  <a:srgbClr val="000000"/>
                </a:solidFill>
                <a:latin typeface="+mn-lt"/>
              </a:rPr>
              <a:t>Le </a:t>
            </a:r>
            <a:r>
              <a:rPr lang="fr-CA" altLang="en-US" b="1" noProof="0" dirty="0">
                <a:solidFill>
                  <a:srgbClr val="000000"/>
                </a:solidFill>
                <a:latin typeface="+mn-lt"/>
              </a:rPr>
              <a:t>gouvernement</a:t>
            </a:r>
            <a:r>
              <a:rPr lang="fr-CA" altLang="en-US" noProof="0" dirty="0">
                <a:solidFill>
                  <a:srgbClr val="000000"/>
                </a:solidFill>
                <a:latin typeface="+mn-lt"/>
              </a:rPr>
              <a:t> peut utiliser les normes de qualité pour cerner les domaines de priorité à l’échelle provinciale, éclairer les nouvelles initiatives de collecte de données et de production de rapports et concevoir des indicateurs de rendement et des incitatifs sous forme de financement</a:t>
            </a:r>
            <a:r>
              <a:rPr lang="fr-CA" noProof="0" dirty="0">
                <a:latin typeface="+mn-lt"/>
                <a:cs typeface="Calibri" panose="020F0502020204030204" pitchFamily="34" charset="0"/>
              </a:rPr>
              <a:t>.</a:t>
            </a:r>
          </a:p>
          <a:p>
            <a:endParaRPr lang="en-CA" b="1" dirty="0">
              <a:latin typeface="+mn-lt"/>
              <a:cs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4</a:t>
            </a:fld>
            <a:endParaRPr lang="en-US"/>
          </a:p>
        </p:txBody>
      </p:sp>
    </p:spTree>
    <p:extLst>
      <p:ext uri="{BB962C8B-B14F-4D97-AF65-F5344CB8AC3E}">
        <p14:creationId xmlns:p14="http://schemas.microsoft.com/office/powerpoint/2010/main" val="1730360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fr-CA" altLang="en-US" noProof="0" dirty="0">
                <a:solidFill>
                  <a:srgbClr val="000000"/>
                </a:solidFill>
                <a:latin typeface="Calibri" panose="020F0502020204030204" pitchFamily="34" charset="0"/>
                <a:cs typeface="Calibri" panose="020F0502020204030204" pitchFamily="34" charset="0"/>
              </a:rPr>
              <a:t>Chaque norme de qualité porte sur une question de soins de santé spécifique.  L’élaboration de chaque norme de qualité s’accompagne d’un assortiment de ressources.</a:t>
            </a:r>
          </a:p>
          <a:p>
            <a:pPr marL="285750" indent="-285750">
              <a:buFontTx/>
              <a:buChar char="•"/>
            </a:pPr>
            <a:r>
              <a:rPr lang="fr-CA" altLang="en-US" noProof="0" dirty="0">
                <a:solidFill>
                  <a:srgbClr val="000000"/>
                </a:solidFill>
                <a:latin typeface="Calibri"/>
                <a:ea typeface="MS PGothic"/>
                <a:cs typeface="Calibri"/>
              </a:rPr>
              <a:t>Au moyen d’énoncés concis et faciles à comprendre, les normes de qualité décrivent à quoi ressemblent des soins de qualité pour une affection ou un sujet en fonction des données probantes.</a:t>
            </a:r>
          </a:p>
          <a:p>
            <a:pPr marL="285750" indent="-285750">
              <a:buFontTx/>
              <a:buChar char="•"/>
            </a:pPr>
            <a:r>
              <a:rPr lang="fr-CA" altLang="en-US" noProof="0" dirty="0">
                <a:solidFill>
                  <a:srgbClr val="000000"/>
                </a:solidFill>
                <a:latin typeface="Calibri" panose="020F0502020204030204" pitchFamily="34" charset="0"/>
                <a:cs typeface="Calibri" panose="020F0502020204030204" pitchFamily="34" charset="0"/>
              </a:rPr>
              <a:t>Chaque norme de qualité est accompagnée des documents suivants : </a:t>
            </a:r>
          </a:p>
          <a:p>
            <a:pPr marL="742950" lvl="1" indent="-285750">
              <a:buFontTx/>
              <a:buChar char="•"/>
            </a:pPr>
            <a:r>
              <a:rPr lang="fr-CA" altLang="en-US" i="1" noProof="0" dirty="0">
                <a:solidFill>
                  <a:srgbClr val="000000"/>
                </a:solidFill>
                <a:latin typeface="Calibri" panose="020F0502020204030204" pitchFamily="34" charset="0"/>
                <a:cs typeface="Calibri" panose="020F0502020204030204" pitchFamily="34" charset="0"/>
              </a:rPr>
              <a:t>Un guide du patient </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lang="fr-CA" altLang="en-US" i="1" noProof="0" dirty="0">
                <a:solidFill>
                  <a:srgbClr val="000000"/>
                </a:solidFill>
                <a:latin typeface="Calibri" panose="020F0502020204030204" pitchFamily="34" charset="0"/>
                <a:cs typeface="Calibri" panose="020F0502020204030204" pitchFamily="34" charset="0"/>
              </a:rPr>
              <a:t>Un sommaire</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lang="fr-CA" altLang="en-US" i="1" noProof="0" dirty="0">
                <a:solidFill>
                  <a:srgbClr val="000000"/>
                </a:solidFill>
                <a:latin typeface="Calibri" panose="020F0502020204030204" pitchFamily="34" charset="0"/>
                <a:cs typeface="Calibri" panose="020F0502020204030204" pitchFamily="34" charset="0"/>
              </a:rPr>
              <a:t>Un jeu de diapositives « cas d’amélioration »</a:t>
            </a:r>
          </a:p>
          <a:p>
            <a:pPr marL="742950" marR="0" lvl="1" indent="-285750" algn="l" defTabSz="457200" rtl="0" eaLnBrk="0" fontAlgn="base" latinLnBrk="0" hangingPunct="0">
              <a:lnSpc>
                <a:spcPct val="100000"/>
              </a:lnSpc>
              <a:spcBef>
                <a:spcPct val="30000"/>
              </a:spcBef>
              <a:spcAft>
                <a:spcPct val="0"/>
              </a:spcAft>
              <a:buClrTx/>
              <a:buSzTx/>
              <a:buFontTx/>
              <a:buChar char="•"/>
              <a:tabLst/>
              <a:defRPr/>
            </a:pPr>
            <a:r>
              <a:rPr lang="fr-CA" altLang="en-US" i="1" noProof="0" dirty="0">
                <a:solidFill>
                  <a:srgbClr val="000000"/>
                </a:solidFill>
                <a:latin typeface="Calibri" panose="020F0502020204030204" pitchFamily="34" charset="0"/>
                <a:cs typeface="Calibri" panose="020F0502020204030204" pitchFamily="34" charset="0"/>
              </a:rPr>
              <a:t>Un guide de mesure</a:t>
            </a:r>
          </a:p>
          <a:p>
            <a:pPr marL="742950" lvl="1" indent="-285750">
              <a:buFontTx/>
              <a:buChar char="•"/>
            </a:pPr>
            <a:r>
              <a:rPr lang="fr-CA" altLang="en-US" i="1" noProof="0" dirty="0">
                <a:solidFill>
                  <a:srgbClr val="000000"/>
                </a:solidFill>
                <a:latin typeface="Calibri" panose="020F0502020204030204" pitchFamily="34" charset="0"/>
                <a:cs typeface="Calibri" panose="020F0502020204030204" pitchFamily="34" charset="0"/>
              </a:rPr>
              <a:t>Des spécifications techniques</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lang="fr-CA" altLang="en-US" i="1" noProof="0" dirty="0">
                <a:solidFill>
                  <a:srgbClr val="000000"/>
                </a:solidFill>
                <a:latin typeface="Calibri" panose="020F0502020204030204" pitchFamily="34" charset="0"/>
                <a:cs typeface="Calibri" panose="020F0502020204030204" pitchFamily="34" charset="0"/>
              </a:rPr>
              <a:t>Un guide de démarrage</a:t>
            </a:r>
          </a:p>
          <a:p>
            <a:pPr marL="285750" indent="-285750">
              <a:buFontTx/>
              <a:buChar char="•"/>
            </a:pPr>
            <a:r>
              <a:rPr lang="fr-CA" altLang="en-US" noProof="0" dirty="0">
                <a:solidFill>
                  <a:srgbClr val="000000"/>
                </a:solidFill>
                <a:latin typeface="Calibri"/>
                <a:ea typeface="MS PGothic"/>
                <a:cs typeface="Calibri"/>
              </a:rPr>
              <a:t>Les normes de qualité fournissent un plan d’action afin de permettre au système de soins de santé en Ontario de mieux fonctionner, de faciliter les transitions harmonieuses et de s’assurer que les patients reçoivent les mêmes soins de qualité supérieure, quel que soit l’endroit où ils vivent.</a:t>
            </a:r>
          </a:p>
          <a:p>
            <a:endParaRPr lang="fr-CA" noProof="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5</a:t>
            </a:fld>
            <a:endParaRPr lang="en-US"/>
          </a:p>
        </p:txBody>
      </p:sp>
    </p:spTree>
    <p:extLst>
      <p:ext uri="{BB962C8B-B14F-4D97-AF65-F5344CB8AC3E}">
        <p14:creationId xmlns:p14="http://schemas.microsoft.com/office/powerpoint/2010/main" val="3184360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6</a:t>
            </a:fld>
            <a:endParaRPr lang="en-US"/>
          </a:p>
        </p:txBody>
      </p:sp>
    </p:spTree>
    <p:extLst>
      <p:ext uri="{BB962C8B-B14F-4D97-AF65-F5344CB8AC3E}">
        <p14:creationId xmlns:p14="http://schemas.microsoft.com/office/powerpoint/2010/main" val="1231384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fr-CA" altLang="en-US" noProof="0" dirty="0">
                <a:solidFill>
                  <a:srgbClr val="000000"/>
                </a:solidFill>
                <a:latin typeface="Calibri" panose="020F0502020204030204" pitchFamily="34" charset="0"/>
              </a:rPr>
              <a:t>Chaque norme de qualité comprend un résumé en langage simple pour les patients, les familles, les partenaires de soins et le public, appelé le </a:t>
            </a:r>
            <a:r>
              <a:rPr lang="fr-CA" altLang="en-US" b="1" noProof="0" dirty="0">
                <a:solidFill>
                  <a:srgbClr val="000000"/>
                </a:solidFill>
                <a:latin typeface="Calibri" panose="020F0502020204030204" pitchFamily="34" charset="0"/>
              </a:rPr>
              <a:t>guide du patient</a:t>
            </a:r>
            <a:r>
              <a:rPr lang="fr-CA" altLang="en-US" noProof="0" dirty="0">
                <a:solidFill>
                  <a:srgbClr val="000000"/>
                </a:solidFill>
                <a:latin typeface="Calibri" panose="020F0502020204030204" pitchFamily="34" charset="0"/>
              </a:rPr>
              <a:t>.</a:t>
            </a:r>
          </a:p>
          <a:p>
            <a:pPr marL="171450" indent="-171450"/>
            <a:endParaRPr lang="fr-CA" altLang="en-US" noProof="0" dirty="0">
              <a:solidFill>
                <a:srgbClr val="000000"/>
              </a:solidFill>
              <a:latin typeface="Calibri" panose="020F0502020204030204" pitchFamily="34" charset="0"/>
            </a:endParaRPr>
          </a:p>
          <a:p>
            <a:pPr marL="171450" indent="-171450"/>
            <a:r>
              <a:rPr lang="fr-CA" altLang="en-US" b="1" noProof="0" dirty="0">
                <a:solidFill>
                  <a:srgbClr val="000000"/>
                </a:solidFill>
                <a:latin typeface="Calibri" panose="020F0502020204030204" pitchFamily="34" charset="0"/>
              </a:rPr>
              <a:t>Participation des patients aux normes de qualité : </a:t>
            </a:r>
          </a:p>
          <a:p>
            <a:pPr marL="171450" indent="-171450">
              <a:buFontTx/>
              <a:buChar char="•"/>
            </a:pPr>
            <a:r>
              <a:rPr lang="fr-CA" altLang="en-US" noProof="0" dirty="0">
                <a:solidFill>
                  <a:srgbClr val="000000"/>
                </a:solidFill>
                <a:latin typeface="Calibri" panose="020F0502020204030204" pitchFamily="34" charset="0"/>
              </a:rPr>
              <a:t>Participation à des comités consultatifs en tant que membres</a:t>
            </a:r>
          </a:p>
          <a:p>
            <a:pPr marL="171450" indent="-171450">
              <a:buFontTx/>
              <a:buChar char="•"/>
            </a:pPr>
            <a:r>
              <a:rPr lang="fr-CA" altLang="en-US" noProof="0" dirty="0">
                <a:solidFill>
                  <a:srgbClr val="000000"/>
                </a:solidFill>
                <a:latin typeface="Calibri" panose="020F0502020204030204" pitchFamily="34" charset="0"/>
              </a:rPr>
              <a:t>Groupes de discussion et entretiens avec des informateurs clés sur des sujets précis (au besoin)</a:t>
            </a:r>
          </a:p>
          <a:p>
            <a:pPr marL="171450" indent="-171450">
              <a:buFontTx/>
              <a:buChar char="•"/>
            </a:pPr>
            <a:r>
              <a:rPr lang="fr-CA" altLang="en-US" noProof="0" dirty="0">
                <a:solidFill>
                  <a:srgbClr val="000000"/>
                </a:solidFill>
                <a:latin typeface="Calibri" panose="020F0502020204030204" pitchFamily="34" charset="0"/>
              </a:rPr>
              <a:t>Période de commentaires du public pour chaque norme de qualité</a:t>
            </a:r>
          </a:p>
          <a:p>
            <a:pPr marL="171450" indent="-171450">
              <a:buFontTx/>
              <a:buChar char="•"/>
            </a:pPr>
            <a:r>
              <a:rPr lang="fr-CA" altLang="en-US" noProof="0" dirty="0">
                <a:solidFill>
                  <a:srgbClr val="000000"/>
                </a:solidFill>
                <a:latin typeface="Calibri" panose="020F0502020204030204" pitchFamily="34" charset="0"/>
              </a:rPr>
              <a:t>Consultations sur le guide de conversation des patients</a:t>
            </a:r>
          </a:p>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7</a:t>
            </a:fld>
            <a:endParaRPr lang="en-US"/>
          </a:p>
        </p:txBody>
      </p:sp>
    </p:spTree>
    <p:extLst>
      <p:ext uri="{BB962C8B-B14F-4D97-AF65-F5344CB8AC3E}">
        <p14:creationId xmlns:p14="http://schemas.microsoft.com/office/powerpoint/2010/main" val="1741196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8</a:t>
            </a:fld>
            <a:endParaRPr lang="en-US"/>
          </a:p>
        </p:txBody>
      </p:sp>
    </p:spTree>
    <p:extLst>
      <p:ext uri="{BB962C8B-B14F-4D97-AF65-F5344CB8AC3E}">
        <p14:creationId xmlns:p14="http://schemas.microsoft.com/office/powerpoint/2010/main" val="2412842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9</a:t>
            </a:fld>
            <a:endParaRPr lang="en-US"/>
          </a:p>
        </p:txBody>
      </p:sp>
    </p:spTree>
    <p:extLst>
      <p:ext uri="{BB962C8B-B14F-4D97-AF65-F5344CB8AC3E}">
        <p14:creationId xmlns:p14="http://schemas.microsoft.com/office/powerpoint/2010/main" val="30645122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 Photo Bott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9853D7E-AABD-29E5-1A2A-501A36477E50}"/>
              </a:ext>
            </a:extLst>
          </p:cNvPr>
          <p:cNvPicPr>
            <a:picLocks noChangeAspect="1"/>
          </p:cNvPicPr>
          <p:nvPr/>
        </p:nvPicPr>
        <p:blipFill>
          <a:blip r:embed="rId3"/>
          <a:srcRect/>
          <a:stretch/>
        </p:blipFill>
        <p:spPr>
          <a:xfrm>
            <a:off x="9637553" y="5543459"/>
            <a:ext cx="2669704" cy="1316330"/>
          </a:xfrm>
          <a:prstGeom prst="rect">
            <a:avLst/>
          </a:prstGeom>
        </p:spPr>
      </p:pic>
      <p:sp>
        <p:nvSpPr>
          <p:cNvPr id="48" name="Text Placeholder 47">
            <a:extLst>
              <a:ext uri="{FF2B5EF4-FFF2-40B4-BE49-F238E27FC236}">
                <a16:creationId xmlns:a16="http://schemas.microsoft.com/office/drawing/2014/main" id="{677F1D97-7ECC-F386-F547-E8F7EDFFBB77}"/>
              </a:ext>
            </a:extLst>
          </p:cNvPr>
          <p:cNvSpPr>
            <a:spLocks noGrp="1"/>
          </p:cNvSpPr>
          <p:nvPr>
            <p:ph type="body" sz="quarter" idx="16" hasCustomPrompt="1"/>
          </p:nvPr>
        </p:nvSpPr>
        <p:spPr>
          <a:xfrm>
            <a:off x="914400" y="2573492"/>
            <a:ext cx="7715250" cy="304250"/>
          </a:xfrm>
        </p:spPr>
        <p:txBody>
          <a:bodyPr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43" name="Text Placeholder 42">
            <a:extLst>
              <a:ext uri="{FF2B5EF4-FFF2-40B4-BE49-F238E27FC236}">
                <a16:creationId xmlns:a16="http://schemas.microsoft.com/office/drawing/2014/main" id="{E6A2A235-8022-9742-FB03-FC6458F84745}"/>
              </a:ext>
            </a:extLst>
          </p:cNvPr>
          <p:cNvSpPr>
            <a:spLocks noGrp="1"/>
          </p:cNvSpPr>
          <p:nvPr>
            <p:ph type="body" sz="quarter" idx="14" hasCustomPrompt="1"/>
          </p:nvPr>
        </p:nvSpPr>
        <p:spPr>
          <a:xfrm>
            <a:off x="914400" y="1810813"/>
            <a:ext cx="10363200" cy="406265"/>
          </a:xfrm>
        </p:spPr>
        <p:txBody>
          <a:bodyPr wrap="square" anchor="t">
            <a:spAutoFit/>
          </a:bodyPr>
          <a:lstStyle>
            <a:lvl1pPr marL="0" indent="0">
              <a:spcAft>
                <a:spcPts val="0"/>
              </a:spcAft>
              <a:buNone/>
              <a:defRPr sz="3000" baseline="0">
                <a:solidFill>
                  <a:schemeClr val="tx1"/>
                </a:solidFill>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p>
        </p:txBody>
      </p:sp>
      <p:sp>
        <p:nvSpPr>
          <p:cNvPr id="38" name="Text Placeholder 37">
            <a:extLst>
              <a:ext uri="{FF2B5EF4-FFF2-40B4-BE49-F238E27FC236}">
                <a16:creationId xmlns:a16="http://schemas.microsoft.com/office/drawing/2014/main" id="{E232657D-B9B6-404B-C7A0-647448D8D823}"/>
              </a:ext>
            </a:extLst>
          </p:cNvPr>
          <p:cNvSpPr>
            <a:spLocks noGrp="1"/>
          </p:cNvSpPr>
          <p:nvPr>
            <p:ph type="body" sz="quarter" idx="13" hasCustomPrompt="1"/>
          </p:nvPr>
        </p:nvSpPr>
        <p:spPr>
          <a:xfrm>
            <a:off x="914400" y="377706"/>
            <a:ext cx="10363200"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Can be 1-2 lines </a:t>
            </a:r>
            <a:br>
              <a:rPr lang="en-US" sz="4200" b="1" u="none">
                <a:latin typeface="Calibri"/>
                <a:ea typeface="MS PGothic"/>
                <a:cs typeface="Calibri"/>
              </a:rPr>
            </a:br>
            <a:r>
              <a:rPr lang="en-US" sz="4200" b="1" u="none">
                <a:latin typeface="Calibri"/>
                <a:ea typeface="MS PGothic"/>
                <a:cs typeface="Calibri"/>
              </a:rPr>
              <a:t>in length. Calibri Bold 42 pt.</a:t>
            </a:r>
            <a:endParaRPr lang="en-US" sz="4200" b="1" u="none">
              <a:latin typeface="Calibri Light" panose="020F0302020204030204" pitchFamily="34" charset="0"/>
              <a:ea typeface="MS PGothic"/>
              <a:cs typeface="Calibri Light" panose="020F0302020204030204" pitchFamily="34" charset="0"/>
            </a:endParaRPr>
          </a:p>
        </p:txBody>
      </p:sp>
      <p:sp>
        <p:nvSpPr>
          <p:cNvPr id="2" name="Rectangle 1">
            <a:extLst>
              <a:ext uri="{FF2B5EF4-FFF2-40B4-BE49-F238E27FC236}">
                <a16:creationId xmlns:a16="http://schemas.microsoft.com/office/drawing/2014/main" id="{DE279E30-5D2B-7665-C675-6FAC49BE8634}"/>
              </a:ext>
              <a:ext uri="{C183D7F6-B498-43B3-948B-1728B52AA6E4}">
                <adec:decorative xmlns:adec="http://schemas.microsoft.com/office/drawing/2017/decorative" val="1"/>
              </a:ext>
            </a:extLst>
          </p:cNvPr>
          <p:cNvSpPr/>
          <p:nvPr/>
        </p:nvSpPr>
        <p:spPr>
          <a:xfrm>
            <a:off x="932594" y="1563879"/>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
        <p:nvSpPr>
          <p:cNvPr id="4" name="Rectangle 3">
            <a:extLst>
              <a:ext uri="{FF2B5EF4-FFF2-40B4-BE49-F238E27FC236}">
                <a16:creationId xmlns:a16="http://schemas.microsoft.com/office/drawing/2014/main" id="{8678439C-818C-6693-CF16-414574544C6D}"/>
              </a:ext>
              <a:ext uri="{C183D7F6-B498-43B3-948B-1728B52AA6E4}">
                <adec:decorative xmlns:adec="http://schemas.microsoft.com/office/drawing/2017/decorative" val="1"/>
              </a:ext>
            </a:extLst>
          </p:cNvPr>
          <p:cNvSpPr/>
          <p:nvPr userDrawn="1"/>
        </p:nvSpPr>
        <p:spPr>
          <a:xfrm>
            <a:off x="932594" y="1563879"/>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3191023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s,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4" name="Text Placeholder 3">
            <a:extLst>
              <a:ext uri="{FF2B5EF4-FFF2-40B4-BE49-F238E27FC236}">
                <a16:creationId xmlns:a16="http://schemas.microsoft.com/office/drawing/2014/main" id="{F1441250-7B58-FEDD-3CE6-4F6D7FC732B4}"/>
              </a:ext>
            </a:extLst>
          </p:cNvPr>
          <p:cNvSpPr>
            <a:spLocks noGrp="1"/>
          </p:cNvSpPr>
          <p:nvPr>
            <p:ph type="body" sz="quarter" idx="11" hasCustomPrompt="1"/>
          </p:nvPr>
        </p:nvSpPr>
        <p:spPr>
          <a:xfrm>
            <a:off x="539839" y="1943100"/>
            <a:ext cx="11087100" cy="4533900"/>
          </a:xfrm>
        </p:spPr>
        <p:txBody>
          <a:bodyPr numCol="2" spcCol="457200"/>
          <a:lstStyle>
            <a:lvl1pPr marL="0" indent="0">
              <a:buFont typeface="Arial" panose="020B0604020202020204" pitchFamily="34" charset="0"/>
              <a:buNone/>
              <a:defRPr/>
            </a:lvl1pPr>
            <a:lvl2pPr marL="571500" indent="-342900">
              <a:buFont typeface="Arial" panose="020B0604020202020204" pitchFamily="34" charset="0"/>
              <a:buChar char="•"/>
              <a:defRPr/>
            </a:lvl2pPr>
          </a:lstStyle>
          <a:p>
            <a:pPr fontAlgn="t"/>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p>
          <a:p>
            <a:pPr fontAlgn="t"/>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a:t>
            </a:r>
            <a:br>
              <a:rPr lang="en-US" sz="2200">
                <a:ea typeface="MS PGothic"/>
                <a:cs typeface="Calibri"/>
              </a:rPr>
            </a:br>
            <a:endParaRPr lang="en-US" sz="2200">
              <a:ea typeface="MS PGothic"/>
              <a:cs typeface="Calibri"/>
            </a:endParaRPr>
          </a:p>
          <a:p>
            <a:pPr fontAlgn="t"/>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fontAlgn="t"/>
            <a:endParaRPr lang="en-US" sz="2200">
              <a:ea typeface="MS PGothic"/>
              <a:cs typeface="Calibri"/>
            </a:endParaRPr>
          </a:p>
        </p:txBody>
      </p:sp>
      <p:sp>
        <p:nvSpPr>
          <p:cNvPr id="2" name="Rectangle 1">
            <a:extLst>
              <a:ext uri="{FF2B5EF4-FFF2-40B4-BE49-F238E27FC236}">
                <a16:creationId xmlns:a16="http://schemas.microsoft.com/office/drawing/2014/main" id="{604524E8-7F7D-234A-DCB2-0314995F4A60}"/>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5" name="TextBox 4">
            <a:extLst>
              <a:ext uri="{FF2B5EF4-FFF2-40B4-BE49-F238E27FC236}">
                <a16:creationId xmlns:a16="http://schemas.microsoft.com/office/drawing/2014/main" id="{B3B28E0F-E4E5-7F2F-FE8A-747FC5FBA1B8}"/>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3517732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ne column, Text +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15" name="Text Placeholder 14">
            <a:extLst>
              <a:ext uri="{FF2B5EF4-FFF2-40B4-BE49-F238E27FC236}">
                <a16:creationId xmlns:a16="http://schemas.microsoft.com/office/drawing/2014/main" id="{4FFFF155-02CB-5101-0EB5-2D8B7D32A72A}"/>
              </a:ext>
            </a:extLst>
          </p:cNvPr>
          <p:cNvSpPr>
            <a:spLocks noGrp="1"/>
          </p:cNvSpPr>
          <p:nvPr>
            <p:ph type="body" sz="quarter" idx="12" hasCustomPrompt="1"/>
          </p:nvPr>
        </p:nvSpPr>
        <p:spPr>
          <a:xfrm>
            <a:off x="8231277" y="1593582"/>
            <a:ext cx="3395662" cy="3844925"/>
          </a:xfrm>
          <a:prstGeom prst="round2DiagRect">
            <a:avLst/>
          </a:prstGeom>
          <a:solidFill>
            <a:schemeClr val="accent1"/>
          </a:solidFill>
        </p:spPr>
        <p:txBody>
          <a:bodyPr lIns="182880" tIns="182880" rIns="182880" bIns="182880">
            <a:noAutofit/>
          </a:bodyPr>
          <a:lstStyle>
            <a:lvl1pPr>
              <a:defRPr sz="1800" baseline="0">
                <a:latin typeface="+mn-lt"/>
              </a:defRPr>
            </a:lvl1pPr>
            <a:lvl2pPr>
              <a:defRPr sz="1800"/>
            </a:lvl2pPr>
            <a:lvl3pPr>
              <a:defRPr sz="1800"/>
            </a:lvl3pPr>
            <a:lvl4pPr>
              <a:defRPr sz="1800"/>
            </a:lvl4pPr>
            <a:lvl5pPr>
              <a:defRPr sz="1800"/>
            </a:lvl5pPr>
          </a:lstStyle>
          <a:p>
            <a:pPr lvl="0"/>
            <a:r>
              <a:rPr lang="en-US"/>
              <a:t>Click to insert sidebar text. Lorem ipsum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r>
              <a:rPr lang="en-US">
                <a:solidFill>
                  <a:schemeClr val="tx1"/>
                </a:solidFill>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endParaRPr lang="en-US"/>
          </a:p>
        </p:txBody>
      </p:sp>
      <p:sp>
        <p:nvSpPr>
          <p:cNvPr id="19" name="Text Placeholder 18">
            <a:extLst>
              <a:ext uri="{FF2B5EF4-FFF2-40B4-BE49-F238E27FC236}">
                <a16:creationId xmlns:a16="http://schemas.microsoft.com/office/drawing/2014/main" id="{16A3C848-CB26-FC1C-D368-350907F6C2FC}"/>
              </a:ext>
            </a:extLst>
          </p:cNvPr>
          <p:cNvSpPr>
            <a:spLocks noGrp="1"/>
          </p:cNvSpPr>
          <p:nvPr>
            <p:ph type="body" sz="quarter" idx="13" hasCustomPrompt="1"/>
          </p:nvPr>
        </p:nvSpPr>
        <p:spPr>
          <a:xfrm>
            <a:off x="533400" y="1943100"/>
            <a:ext cx="7110413" cy="4000500"/>
          </a:xfrm>
        </p:spPr>
        <p:txBody>
          <a:bodyPr/>
          <a:lstStyle>
            <a:lvl1pPr marL="0" indent="0">
              <a:spcAft>
                <a:spcPts val="1200"/>
              </a:spcAft>
              <a:buFont typeface="Arial" panose="020B0604020202020204" pitchFamily="34" charset="0"/>
              <a:buNone/>
              <a:defRPr/>
            </a:lvl1pPr>
            <a:lvl2pPr>
              <a:defRPr sz="2000"/>
            </a:lvl2pPr>
            <a:lvl5pPr marL="914400" indent="0">
              <a:buNone/>
              <a:defRPr/>
            </a:lvl5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a:t>
            </a:r>
            <a:r>
              <a:rPr lang="en-US" sz="2200">
                <a:ea typeface="MS PGothic"/>
                <a:cs typeface="Calibri"/>
              </a:rPr>
              <a:t> my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r>
              <a:rPr lang="en-US" sz="2200">
                <a:ea typeface="MS PGothic"/>
                <a:cs typeface="Calibri"/>
              </a:rPr>
              <a:t>.</a:t>
            </a: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2" name="Rectangle 1">
            <a:extLst>
              <a:ext uri="{FF2B5EF4-FFF2-40B4-BE49-F238E27FC236}">
                <a16:creationId xmlns:a16="http://schemas.microsoft.com/office/drawing/2014/main" id="{8E6C7BFD-B686-7C45-79BF-7538AB9A6A6E}"/>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3" name="Title 2">
            <a:extLst>
              <a:ext uri="{FF2B5EF4-FFF2-40B4-BE49-F238E27FC236}">
                <a16:creationId xmlns:a16="http://schemas.microsoft.com/office/drawing/2014/main" id="{3FCCB5CA-A9A4-1A4E-B0CE-3D212C57CF83}"/>
              </a:ext>
            </a:extLst>
          </p:cNvPr>
          <p:cNvSpPr>
            <a:spLocks noGrp="1"/>
          </p:cNvSpPr>
          <p:nvPr>
            <p:ph type="title"/>
          </p:nvPr>
        </p:nvSpPr>
        <p:spPr/>
        <p:txBody>
          <a:bodyPr/>
          <a:lstStyle/>
          <a:p>
            <a:r>
              <a:rPr lang="en-US"/>
              <a:t>Click to edit Master title style</a:t>
            </a:r>
          </a:p>
        </p:txBody>
      </p:sp>
      <p:sp>
        <p:nvSpPr>
          <p:cNvPr id="5" name="TextBox 4">
            <a:extLst>
              <a:ext uri="{FF2B5EF4-FFF2-40B4-BE49-F238E27FC236}">
                <a16:creationId xmlns:a16="http://schemas.microsoft.com/office/drawing/2014/main" id="{E1724B30-D38B-CBC5-EFB0-0430D1268116}"/>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33704713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s, Text +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5" name="Text Placeholder 14">
            <a:extLst>
              <a:ext uri="{FF2B5EF4-FFF2-40B4-BE49-F238E27FC236}">
                <a16:creationId xmlns:a16="http://schemas.microsoft.com/office/drawing/2014/main" id="{130A7326-D7B1-C86A-70CB-C10E219E463E}"/>
              </a:ext>
            </a:extLst>
          </p:cNvPr>
          <p:cNvSpPr>
            <a:spLocks noGrp="1"/>
          </p:cNvSpPr>
          <p:nvPr>
            <p:ph type="body" sz="quarter" idx="12" hasCustomPrompt="1"/>
          </p:nvPr>
        </p:nvSpPr>
        <p:spPr>
          <a:xfrm>
            <a:off x="6096000" y="3786804"/>
            <a:ext cx="5562600" cy="2514601"/>
          </a:xfrm>
          <a:prstGeom prst="round2DiagRect">
            <a:avLst/>
          </a:prstGeom>
          <a:solidFill>
            <a:schemeClr val="accent1"/>
          </a:solidFill>
        </p:spPr>
        <p:txBody>
          <a:bodyPr lIns="182880" tIns="182880" rIns="182880" bIns="182880">
            <a:noAutofit/>
          </a:bodyPr>
          <a:lstStyle>
            <a:lvl1pPr>
              <a:defRPr sz="1800">
                <a:latin typeface="+mj-lt"/>
              </a:defRPr>
            </a:lvl1pPr>
            <a:lvl2pPr>
              <a:defRPr sz="1800"/>
            </a:lvl2pPr>
            <a:lvl3pPr>
              <a:defRPr sz="1800"/>
            </a:lvl3pPr>
            <a:lvl4pPr>
              <a:defRPr sz="1800"/>
            </a:lvl4pPr>
            <a:lvl5pPr>
              <a:defRPr sz="1800"/>
            </a:lvl5pPr>
          </a:lstStyle>
          <a:p>
            <a:pPr lvl="0"/>
            <a:r>
              <a:rPr lang="en-US"/>
              <a:t>Click to insert sidebar text. Lorem ipsum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r>
              <a:rPr lang="en-US">
                <a:solidFill>
                  <a:schemeClr val="tx1"/>
                </a:solidFill>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endParaRPr lang="en-US"/>
          </a:p>
        </p:txBody>
      </p:sp>
      <p:sp>
        <p:nvSpPr>
          <p:cNvPr id="6" name="Text Placeholder 18">
            <a:extLst>
              <a:ext uri="{FF2B5EF4-FFF2-40B4-BE49-F238E27FC236}">
                <a16:creationId xmlns:a16="http://schemas.microsoft.com/office/drawing/2014/main" id="{1234BE21-F0C6-BF48-3E4A-5988AEF944C4}"/>
              </a:ext>
            </a:extLst>
          </p:cNvPr>
          <p:cNvSpPr>
            <a:spLocks noGrp="1"/>
          </p:cNvSpPr>
          <p:nvPr>
            <p:ph type="body" sz="quarter" idx="13" hasCustomPrompt="1"/>
          </p:nvPr>
        </p:nvSpPr>
        <p:spPr>
          <a:xfrm>
            <a:off x="533400" y="1943100"/>
            <a:ext cx="5333999" cy="4000500"/>
          </a:xfrm>
        </p:spPr>
        <p:txBody>
          <a:bodyPr/>
          <a:lstStyle>
            <a:lvl1pPr marL="0" indent="0">
              <a:buNone/>
              <a:defRPr/>
            </a:lvl1pPr>
            <a:lvl5pPr marL="914400" indent="0">
              <a:buNone/>
              <a:defRPr/>
            </a:lvl5pPr>
          </a:lstStyle>
          <a:p>
            <a:pPr>
              <a:buClr>
                <a:srgbClr val="049FDC"/>
              </a:buClr>
              <a:buSzPct val="105000"/>
            </a:pPr>
            <a:r>
              <a:rPr lang="en-US"/>
              <a:t>Click to add your content….. 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10" name="Text Placeholder 18">
            <a:extLst>
              <a:ext uri="{FF2B5EF4-FFF2-40B4-BE49-F238E27FC236}">
                <a16:creationId xmlns:a16="http://schemas.microsoft.com/office/drawing/2014/main" id="{C66A306F-A642-8D87-F1C3-54FB274A9380}"/>
              </a:ext>
            </a:extLst>
          </p:cNvPr>
          <p:cNvSpPr>
            <a:spLocks noGrp="1"/>
          </p:cNvSpPr>
          <p:nvPr>
            <p:ph type="body" sz="quarter" idx="14" hasCustomPrompt="1"/>
          </p:nvPr>
        </p:nvSpPr>
        <p:spPr>
          <a:xfrm>
            <a:off x="6324603" y="1945433"/>
            <a:ext cx="5333999" cy="1712167"/>
          </a:xfrm>
        </p:spPr>
        <p:txBody>
          <a:bodyPr/>
          <a:lstStyle>
            <a:lvl1pPr marL="0" indent="0">
              <a:buNone/>
              <a:defRPr/>
            </a:lvl1pPr>
          </a:lstStyle>
          <a:p>
            <a:pPr fontAlgn="t"/>
            <a:r>
              <a:rPr lang="en-US"/>
              <a:t>Click to add your content….. 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a:t>
            </a:r>
            <a:endParaRPr lang="en-US"/>
          </a:p>
        </p:txBody>
      </p:sp>
      <p:sp>
        <p:nvSpPr>
          <p:cNvPr id="2" name="Rectangle 1">
            <a:extLst>
              <a:ext uri="{FF2B5EF4-FFF2-40B4-BE49-F238E27FC236}">
                <a16:creationId xmlns:a16="http://schemas.microsoft.com/office/drawing/2014/main" id="{2C64E371-28A9-1C8E-8F6E-D12D141DD278}"/>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4" name="TextBox 3">
            <a:extLst>
              <a:ext uri="{FF2B5EF4-FFF2-40B4-BE49-F238E27FC236}">
                <a16:creationId xmlns:a16="http://schemas.microsoft.com/office/drawing/2014/main" id="{877228C2-A675-6ADE-B997-84E5360705DB}"/>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23307539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s, Text + Ic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2" name="Text Placeholder 18">
            <a:extLst>
              <a:ext uri="{FF2B5EF4-FFF2-40B4-BE49-F238E27FC236}">
                <a16:creationId xmlns:a16="http://schemas.microsoft.com/office/drawing/2014/main" id="{C075D96F-C8BE-7900-65B2-F3316EAAC117}"/>
              </a:ext>
            </a:extLst>
          </p:cNvPr>
          <p:cNvSpPr>
            <a:spLocks noGrp="1"/>
          </p:cNvSpPr>
          <p:nvPr>
            <p:ph type="body" sz="quarter" idx="13" hasCustomPrompt="1"/>
          </p:nvPr>
        </p:nvSpPr>
        <p:spPr>
          <a:xfrm>
            <a:off x="1828803" y="1943100"/>
            <a:ext cx="4495797" cy="4000500"/>
          </a:xfrm>
        </p:spPr>
        <p:txBody>
          <a:bodyPr/>
          <a:lstStyle>
            <a:lvl1pPr marL="0" indent="0">
              <a:buNone/>
              <a:defRPr/>
            </a:lvl1pPr>
            <a:lvl5pPr marL="914400" indent="0">
              <a:buNone/>
              <a:defRPr/>
            </a:lvl5pPr>
          </a:lstStyle>
          <a:p>
            <a:pPr>
              <a:buClr>
                <a:srgbClr val="049FDC"/>
              </a:buClr>
              <a:buSzPct val="105000"/>
            </a:pPr>
            <a:r>
              <a:rPr lang="en-US"/>
              <a:t>Click to add your content….. 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a:t>
            </a:r>
            <a:r>
              <a:rPr lang="en-US" sz="2200" err="1">
                <a:ea typeface="MS PGothic"/>
                <a:cs typeface="Calibri"/>
              </a:rPr>
              <a:t>doloret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6" name="Text Placeholder 18">
            <a:extLst>
              <a:ext uri="{FF2B5EF4-FFF2-40B4-BE49-F238E27FC236}">
                <a16:creationId xmlns:a16="http://schemas.microsoft.com/office/drawing/2014/main" id="{98719803-0068-75FE-CD11-8F3931C33250}"/>
              </a:ext>
            </a:extLst>
          </p:cNvPr>
          <p:cNvSpPr>
            <a:spLocks noGrp="1"/>
          </p:cNvSpPr>
          <p:nvPr>
            <p:ph type="body" sz="quarter" idx="14" hasCustomPrompt="1"/>
          </p:nvPr>
        </p:nvSpPr>
        <p:spPr>
          <a:xfrm>
            <a:off x="6949440" y="1945433"/>
            <a:ext cx="4677499" cy="3998167"/>
          </a:xfrm>
        </p:spPr>
        <p:txBody>
          <a:bodyPr/>
          <a:lstStyle>
            <a:lvl1pPr marL="0" indent="0">
              <a:buNone/>
              <a:defRPr/>
            </a:lvl1pPr>
          </a:lstStyle>
          <a:p>
            <a:pPr fontAlgn="t"/>
            <a:r>
              <a:rPr lang="en-US"/>
              <a:t>Click to add your content….. 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Ut </a:t>
            </a:r>
            <a:r>
              <a:rPr lang="en-US" sz="2200" err="1">
                <a:ea typeface="MS PGothic"/>
                <a:cs typeface="Calibri"/>
              </a:rPr>
              <a:t>wisi</a:t>
            </a:r>
            <a:r>
              <a:rPr lang="en-US" sz="2200">
                <a:ea typeface="MS PGothic"/>
                <a:cs typeface="Calibri"/>
              </a:rPr>
              <a:t> </a:t>
            </a:r>
            <a:r>
              <a:rPr lang="en-US" sz="2200" err="1">
                <a:ea typeface="MS PGothic"/>
                <a:cs typeface="Calibri"/>
              </a:rPr>
              <a:t>enim</a:t>
            </a:r>
            <a:r>
              <a:rPr lang="en-US" sz="2200">
                <a:ea typeface="MS PGothic"/>
                <a:cs typeface="Calibri"/>
              </a:rPr>
              <a:t> ad minim </a:t>
            </a:r>
            <a:r>
              <a:rPr lang="en-US" sz="2200" err="1">
                <a:ea typeface="MS PGothic"/>
                <a:cs typeface="Calibri"/>
              </a:rPr>
              <a:t>veniam</a:t>
            </a:r>
            <a:r>
              <a:rPr lang="en-US" sz="2200">
                <a:ea typeface="MS PGothic"/>
                <a:cs typeface="Calibri"/>
              </a:rPr>
              <a:t>, </a:t>
            </a:r>
            <a:r>
              <a:rPr lang="en-US" sz="2200" err="1">
                <a:ea typeface="MS PGothic"/>
                <a:cs typeface="Calibri"/>
              </a:rPr>
              <a:t>quis</a:t>
            </a:r>
            <a:r>
              <a:rPr lang="en-US" sz="2200">
                <a:ea typeface="MS PGothic"/>
                <a:cs typeface="Calibri"/>
              </a:rPr>
              <a:t> </a:t>
            </a:r>
            <a:r>
              <a:rPr lang="en-US" sz="2200" err="1">
                <a:ea typeface="MS PGothic"/>
                <a:cs typeface="Calibri"/>
              </a:rPr>
              <a:t>nostrud</a:t>
            </a:r>
            <a:r>
              <a:rPr lang="en-US" sz="2200">
                <a:ea typeface="MS PGothic"/>
                <a:cs typeface="Calibri"/>
              </a:rPr>
              <a:t> </a:t>
            </a:r>
            <a:r>
              <a:rPr lang="en-US" sz="2200" err="1">
                <a:ea typeface="MS PGothic"/>
                <a:cs typeface="Calibri"/>
              </a:rPr>
              <a:t>exerci</a:t>
            </a:r>
            <a:r>
              <a:rPr lang="en-US" sz="2200">
                <a:ea typeface="MS PGothic"/>
                <a:cs typeface="Calibri"/>
              </a:rPr>
              <a:t> </a:t>
            </a:r>
            <a:r>
              <a:rPr lang="en-US" sz="2200" err="1">
                <a:ea typeface="MS PGothic"/>
                <a:cs typeface="Calibri"/>
              </a:rPr>
              <a:t>tation</a:t>
            </a:r>
            <a:r>
              <a:rPr lang="en-US" sz="2200">
                <a:ea typeface="MS PGothic"/>
                <a:cs typeface="Calibri"/>
              </a:rPr>
              <a:t> </a:t>
            </a:r>
            <a:r>
              <a:rPr lang="en-US" sz="2200" err="1">
                <a:ea typeface="MS PGothic"/>
                <a:cs typeface="Calibri"/>
              </a:rPr>
              <a:t>ullamcorper</a:t>
            </a:r>
            <a:r>
              <a:rPr lang="en-US" sz="2200">
                <a:ea typeface="MS PGothic"/>
                <a:cs typeface="Calibri"/>
              </a:rPr>
              <a:t> </a:t>
            </a:r>
            <a:r>
              <a:rPr lang="en-US" sz="2200" err="1">
                <a:ea typeface="MS PGothic"/>
                <a:cs typeface="Calibri"/>
              </a:rPr>
              <a:t>suscipit</a:t>
            </a:r>
            <a:r>
              <a:rPr lang="en-US" sz="2200">
                <a:ea typeface="MS PGothic"/>
                <a:cs typeface="Calibri"/>
              </a:rPr>
              <a:t> </a:t>
            </a:r>
            <a:r>
              <a:rPr lang="en-US" sz="2200" err="1">
                <a:ea typeface="MS PGothic"/>
                <a:cs typeface="Calibri"/>
              </a:rPr>
              <a:t>lobortis</a:t>
            </a:r>
            <a:r>
              <a:rPr lang="en-US" sz="2200">
                <a:ea typeface="MS PGothic"/>
                <a:cs typeface="Calibri"/>
              </a:rPr>
              <a:t> </a:t>
            </a:r>
            <a:r>
              <a:rPr lang="en-US" sz="2200" err="1">
                <a:ea typeface="MS PGothic"/>
                <a:cs typeface="Calibri"/>
              </a:rPr>
              <a:t>nisl</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aliquip</a:t>
            </a:r>
            <a:r>
              <a:rPr lang="en-US" sz="2200">
                <a:ea typeface="MS PGothic"/>
                <a:cs typeface="Calibri"/>
              </a:rPr>
              <a:t>.</a:t>
            </a:r>
          </a:p>
          <a:p>
            <a:pPr fontAlgn="t"/>
            <a:r>
              <a:rPr lang="en-US" sz="2200">
                <a:ea typeface="MS PGothic"/>
                <a:cs typeface="Calibri"/>
              </a:rPr>
              <a:t>Lorem ipsum dolor sit. Ut </a:t>
            </a:r>
            <a:r>
              <a:rPr lang="en-US" sz="2200" err="1">
                <a:ea typeface="MS PGothic"/>
                <a:cs typeface="Calibri"/>
              </a:rPr>
              <a:t>wisi</a:t>
            </a:r>
            <a:r>
              <a:rPr lang="en-US" sz="2200">
                <a:ea typeface="MS PGothic"/>
                <a:cs typeface="Calibri"/>
              </a:rPr>
              <a:t> </a:t>
            </a:r>
            <a:r>
              <a:rPr lang="en-US" sz="2200" err="1">
                <a:ea typeface="MS PGothic"/>
                <a:cs typeface="Calibri"/>
              </a:rPr>
              <a:t>enim</a:t>
            </a:r>
            <a:r>
              <a:rPr lang="en-US" sz="2200">
                <a:ea typeface="MS PGothic"/>
                <a:cs typeface="Calibri"/>
              </a:rPr>
              <a:t> ad minim </a:t>
            </a:r>
            <a:r>
              <a:rPr lang="en-US" sz="2200" err="1">
                <a:ea typeface="MS PGothic"/>
                <a:cs typeface="Calibri"/>
              </a:rPr>
              <a:t>veniam</a:t>
            </a:r>
            <a:r>
              <a:rPr lang="en-US" sz="2200">
                <a:ea typeface="MS PGothic"/>
                <a:cs typeface="Calibri"/>
              </a:rPr>
              <a:t>, </a:t>
            </a:r>
            <a:r>
              <a:rPr lang="en-US" sz="2200" err="1">
                <a:ea typeface="MS PGothic"/>
                <a:cs typeface="Calibri"/>
              </a:rPr>
              <a:t>quis</a:t>
            </a:r>
            <a:r>
              <a:rPr lang="en-US" sz="2200">
                <a:ea typeface="MS PGothic"/>
                <a:cs typeface="Calibri"/>
              </a:rPr>
              <a:t> </a:t>
            </a:r>
            <a:r>
              <a:rPr lang="en-US" sz="2200" err="1">
                <a:ea typeface="MS PGothic"/>
                <a:cs typeface="Calibri"/>
              </a:rPr>
              <a:t>nostrud</a:t>
            </a:r>
            <a:r>
              <a:rPr lang="en-US" sz="2200">
                <a:ea typeface="MS PGothic"/>
                <a:cs typeface="Calibri"/>
              </a:rPr>
              <a:t> </a:t>
            </a:r>
            <a:r>
              <a:rPr lang="en-US" sz="2200" err="1">
                <a:ea typeface="MS PGothic"/>
                <a:cs typeface="Calibri"/>
              </a:rPr>
              <a:t>exerci</a:t>
            </a:r>
            <a:r>
              <a:rPr lang="en-US" sz="2200">
                <a:ea typeface="MS PGothic"/>
                <a:cs typeface="Calibri"/>
              </a:rPr>
              <a:t> </a:t>
            </a:r>
            <a:r>
              <a:rPr lang="en-US" sz="2200" err="1">
                <a:ea typeface="MS PGothic"/>
                <a:cs typeface="Calibri"/>
              </a:rPr>
              <a:t>tation</a:t>
            </a:r>
            <a:r>
              <a:rPr lang="en-US" sz="2200">
                <a:ea typeface="MS PGothic"/>
                <a:cs typeface="Calibri"/>
              </a:rPr>
              <a:t>.</a:t>
            </a:r>
            <a:endParaRPr lang="en-US"/>
          </a:p>
        </p:txBody>
      </p:sp>
      <p:sp>
        <p:nvSpPr>
          <p:cNvPr id="7" name="Picture Placeholder 15">
            <a:extLst>
              <a:ext uri="{FF2B5EF4-FFF2-40B4-BE49-F238E27FC236}">
                <a16:creationId xmlns:a16="http://schemas.microsoft.com/office/drawing/2014/main" id="{2EF0708B-FA7F-303A-7641-E43E8FADD58B}"/>
              </a:ext>
            </a:extLst>
          </p:cNvPr>
          <p:cNvSpPr>
            <a:spLocks noGrp="1"/>
          </p:cNvSpPr>
          <p:nvPr>
            <p:ph type="pic" sz="quarter" idx="21" hasCustomPrompt="1"/>
          </p:nvPr>
        </p:nvSpPr>
        <p:spPr>
          <a:xfrm>
            <a:off x="533400" y="1984935"/>
            <a:ext cx="914400" cy="914400"/>
          </a:xfrm>
        </p:spPr>
        <p:txBody>
          <a:bodyPr anchor="t" anchorCtr="1"/>
          <a:lstStyle>
            <a:lvl1pPr marL="0" indent="0" algn="ctr">
              <a:buNone/>
              <a:defRPr/>
            </a:lvl1pPr>
          </a:lstStyle>
          <a:p>
            <a:r>
              <a:rPr lang="en-US"/>
              <a:t>Place Icon</a:t>
            </a:r>
          </a:p>
          <a:p>
            <a:endParaRPr lang="en-US"/>
          </a:p>
        </p:txBody>
      </p:sp>
      <p:sp>
        <p:nvSpPr>
          <p:cNvPr id="10" name="Picture Placeholder 15">
            <a:extLst>
              <a:ext uri="{FF2B5EF4-FFF2-40B4-BE49-F238E27FC236}">
                <a16:creationId xmlns:a16="http://schemas.microsoft.com/office/drawing/2014/main" id="{FC5C1218-B950-698F-50CD-F876B162576D}"/>
              </a:ext>
            </a:extLst>
          </p:cNvPr>
          <p:cNvSpPr>
            <a:spLocks noGrp="1"/>
          </p:cNvSpPr>
          <p:nvPr>
            <p:ph type="pic" sz="quarter" idx="22" hasCustomPrompt="1"/>
          </p:nvPr>
        </p:nvSpPr>
        <p:spPr>
          <a:xfrm>
            <a:off x="533400" y="3983695"/>
            <a:ext cx="914400" cy="914400"/>
          </a:xfrm>
        </p:spPr>
        <p:txBody>
          <a:bodyPr anchor="t" anchorCtr="1"/>
          <a:lstStyle>
            <a:lvl1pPr marL="0" indent="0" algn="ctr">
              <a:buNone/>
              <a:defRPr/>
            </a:lvl1pPr>
          </a:lstStyle>
          <a:p>
            <a:r>
              <a:rPr lang="en-US"/>
              <a:t>Place Icon</a:t>
            </a:r>
          </a:p>
          <a:p>
            <a:endParaRPr lang="en-US"/>
          </a:p>
        </p:txBody>
      </p:sp>
      <p:sp>
        <p:nvSpPr>
          <p:cNvPr id="3" name="Rectangle 2">
            <a:extLst>
              <a:ext uri="{FF2B5EF4-FFF2-40B4-BE49-F238E27FC236}">
                <a16:creationId xmlns:a16="http://schemas.microsoft.com/office/drawing/2014/main" id="{D5BAA97C-2850-3A69-318E-7A140585A2F1}"/>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5" name="TextBox 4">
            <a:extLst>
              <a:ext uri="{FF2B5EF4-FFF2-40B4-BE49-F238E27FC236}">
                <a16:creationId xmlns:a16="http://schemas.microsoft.com/office/drawing/2014/main" id="{5313820C-2698-0DD9-EF18-F6425EC8DC5F}"/>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20999674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s, Text +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6" name="Picture Placeholder 5">
            <a:extLst>
              <a:ext uri="{FF2B5EF4-FFF2-40B4-BE49-F238E27FC236}">
                <a16:creationId xmlns:a16="http://schemas.microsoft.com/office/drawing/2014/main" id="{BB665797-5EC9-10BB-2F78-6DCAA4A63B42}"/>
              </a:ext>
            </a:extLst>
          </p:cNvPr>
          <p:cNvSpPr>
            <a:spLocks noGrp="1"/>
          </p:cNvSpPr>
          <p:nvPr>
            <p:ph type="pic" sz="quarter" idx="11" hasCustomPrompt="1"/>
          </p:nvPr>
        </p:nvSpPr>
        <p:spPr>
          <a:xfrm>
            <a:off x="560388" y="3429000"/>
            <a:ext cx="5307012" cy="3048000"/>
          </a:xfrm>
        </p:spPr>
        <p:txBody>
          <a:bodyPr/>
          <a:lstStyle/>
          <a:p>
            <a:r>
              <a:rPr lang="en-US"/>
              <a:t>Click icon to insert picture</a:t>
            </a:r>
          </a:p>
        </p:txBody>
      </p:sp>
      <p:sp>
        <p:nvSpPr>
          <p:cNvPr id="2" name="Text Placeholder 18">
            <a:extLst>
              <a:ext uri="{FF2B5EF4-FFF2-40B4-BE49-F238E27FC236}">
                <a16:creationId xmlns:a16="http://schemas.microsoft.com/office/drawing/2014/main" id="{0FCD1F90-B25A-04B2-72E6-3B0D7A8E7401}"/>
              </a:ext>
            </a:extLst>
          </p:cNvPr>
          <p:cNvSpPr>
            <a:spLocks noGrp="1"/>
          </p:cNvSpPr>
          <p:nvPr>
            <p:ph type="body" sz="quarter" idx="13" hasCustomPrompt="1"/>
          </p:nvPr>
        </p:nvSpPr>
        <p:spPr>
          <a:xfrm>
            <a:off x="533400" y="1943100"/>
            <a:ext cx="5333999" cy="1352551"/>
          </a:xfrm>
        </p:spPr>
        <p:txBody>
          <a:bodyPr/>
          <a:lstStyle>
            <a:lvl1pPr marL="0" indent="0">
              <a:buNone/>
              <a:defRPr/>
            </a:lvl1pPr>
          </a:lstStyle>
          <a:p>
            <a:pPr fontAlgn="t"/>
            <a:r>
              <a:rPr lang="en-US"/>
              <a:t>Click to add your content….. </a:t>
            </a:r>
            <a:r>
              <a:rPr lang="en-US" sz="2200"/>
              <a:t>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a:t>
            </a:r>
            <a:endParaRPr lang="en-US" sz="2200"/>
          </a:p>
        </p:txBody>
      </p:sp>
      <p:sp>
        <p:nvSpPr>
          <p:cNvPr id="5" name="Text Placeholder 18">
            <a:extLst>
              <a:ext uri="{FF2B5EF4-FFF2-40B4-BE49-F238E27FC236}">
                <a16:creationId xmlns:a16="http://schemas.microsoft.com/office/drawing/2014/main" id="{D5A3B2D7-20BA-F0CB-7296-7D74B14C91BC}"/>
              </a:ext>
            </a:extLst>
          </p:cNvPr>
          <p:cNvSpPr>
            <a:spLocks noGrp="1"/>
          </p:cNvSpPr>
          <p:nvPr>
            <p:ph type="body" sz="quarter" idx="14" hasCustomPrompt="1"/>
          </p:nvPr>
        </p:nvSpPr>
        <p:spPr>
          <a:xfrm>
            <a:off x="6324603" y="1945433"/>
            <a:ext cx="5333999" cy="4531567"/>
          </a:xfrm>
        </p:spPr>
        <p:txBody>
          <a:bodyPr/>
          <a:lstStyle>
            <a:lvl1pPr marL="0" indent="0">
              <a:buNone/>
              <a:defRPr/>
            </a:lvl1pPr>
          </a:lstStyle>
          <a:p>
            <a:pPr>
              <a:buClr>
                <a:srgbClr val="049FDC"/>
              </a:buClr>
              <a:buSzPct val="105000"/>
            </a:pPr>
            <a:r>
              <a:rPr lang="en-US"/>
              <a:t>Click to add your content….. </a:t>
            </a:r>
            <a:r>
              <a:rPr lang="en-US" sz="2200"/>
              <a:t>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Ed do </a:t>
            </a:r>
            <a:r>
              <a:rPr lang="en-US" sz="2200" err="1">
                <a:ea typeface="MS PGothic"/>
                <a:cs typeface="Calibri"/>
              </a:rPr>
              <a:t>eiusmod</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Lorem ipsum dolor sit </a:t>
            </a:r>
            <a:r>
              <a:rPr lang="en-US" sz="2200" err="1">
                <a:ea typeface="MS PGothic"/>
                <a:cs typeface="Calibri"/>
              </a:rPr>
              <a:t>amet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3" name="Rectangle 2">
            <a:extLst>
              <a:ext uri="{FF2B5EF4-FFF2-40B4-BE49-F238E27FC236}">
                <a16:creationId xmlns:a16="http://schemas.microsoft.com/office/drawing/2014/main" id="{3FE880B5-CB27-80B4-9562-3B5159BEDF3A}"/>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7" name="TextBox 6">
            <a:extLst>
              <a:ext uri="{FF2B5EF4-FFF2-40B4-BE49-F238E27FC236}">
                <a16:creationId xmlns:a16="http://schemas.microsoft.com/office/drawing/2014/main" id="{7F448D43-A09E-B1B2-9D4C-D341C3F674D1}"/>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9299985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ne column, Text +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5" name="Picture Placeholder 4">
            <a:extLst>
              <a:ext uri="{FF2B5EF4-FFF2-40B4-BE49-F238E27FC236}">
                <a16:creationId xmlns:a16="http://schemas.microsoft.com/office/drawing/2014/main" id="{F5FFD87A-BF51-A2BE-6D07-89C74FD03492}"/>
              </a:ext>
            </a:extLst>
          </p:cNvPr>
          <p:cNvSpPr>
            <a:spLocks noGrp="1"/>
          </p:cNvSpPr>
          <p:nvPr>
            <p:ph type="pic" sz="quarter" idx="11" hasCustomPrompt="1"/>
          </p:nvPr>
        </p:nvSpPr>
        <p:spPr>
          <a:xfrm>
            <a:off x="6324603" y="1447800"/>
            <a:ext cx="5302336" cy="5029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a:t>Click icon to insert picture</a:t>
            </a:r>
          </a:p>
          <a:p>
            <a:endParaRPr lang="en-US"/>
          </a:p>
        </p:txBody>
      </p:sp>
      <p:sp>
        <p:nvSpPr>
          <p:cNvPr id="4" name="Text Placeholder 18">
            <a:extLst>
              <a:ext uri="{FF2B5EF4-FFF2-40B4-BE49-F238E27FC236}">
                <a16:creationId xmlns:a16="http://schemas.microsoft.com/office/drawing/2014/main" id="{AD026AF1-C87D-897B-0E86-07A0672F663A}"/>
              </a:ext>
            </a:extLst>
          </p:cNvPr>
          <p:cNvSpPr>
            <a:spLocks noGrp="1"/>
          </p:cNvSpPr>
          <p:nvPr>
            <p:ph type="body" sz="quarter" idx="13" hasCustomPrompt="1"/>
          </p:nvPr>
        </p:nvSpPr>
        <p:spPr>
          <a:xfrm>
            <a:off x="533400" y="1943100"/>
            <a:ext cx="5333999" cy="4533900"/>
          </a:xfrm>
        </p:spPr>
        <p:txBody>
          <a:bodyPr/>
          <a:lstStyle>
            <a:lvl1pPr marL="0" indent="0">
              <a:buNone/>
              <a:defRPr/>
            </a:lvl1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2" name="Rectangle 1">
            <a:extLst>
              <a:ext uri="{FF2B5EF4-FFF2-40B4-BE49-F238E27FC236}">
                <a16:creationId xmlns:a16="http://schemas.microsoft.com/office/drawing/2014/main" id="{D019BB45-3B91-9721-FCC8-319C4C9F69ED}"/>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6" name="TextBox 5">
            <a:extLst>
              <a:ext uri="{FF2B5EF4-FFF2-40B4-BE49-F238E27FC236}">
                <a16:creationId xmlns:a16="http://schemas.microsoft.com/office/drawing/2014/main" id="{4EF71486-1F41-FC22-63C5-D2A5BFC7F67D}"/>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1460573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s,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53E0D9-4723-49B7-1675-C787377E9730}"/>
              </a:ext>
            </a:extLst>
          </p:cNvPr>
          <p:cNvSpPr>
            <a:spLocks noGrp="1"/>
          </p:cNvSpPr>
          <p:nvPr>
            <p:ph sz="half" idx="1" hasCustomPrompt="1"/>
          </p:nvPr>
        </p:nvSpPr>
        <p:spPr>
          <a:xfrm>
            <a:off x="533400" y="1943099"/>
            <a:ext cx="5334000" cy="4233863"/>
          </a:xfrm>
        </p:spPr>
        <p:txBody>
          <a:body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4" name="Content Placeholder 3">
            <a:extLst>
              <a:ext uri="{FF2B5EF4-FFF2-40B4-BE49-F238E27FC236}">
                <a16:creationId xmlns:a16="http://schemas.microsoft.com/office/drawing/2014/main" id="{D2E13092-BE32-FB28-4CC9-AF21F58DC28C}"/>
              </a:ext>
            </a:extLst>
          </p:cNvPr>
          <p:cNvSpPr>
            <a:spLocks noGrp="1"/>
          </p:cNvSpPr>
          <p:nvPr>
            <p:ph sz="half" idx="2" hasCustomPrompt="1"/>
          </p:nvPr>
        </p:nvSpPr>
        <p:spPr>
          <a:xfrm>
            <a:off x="6324602" y="1943099"/>
            <a:ext cx="5295898" cy="4233864"/>
          </a:xfrm>
        </p:spPr>
        <p:txBody>
          <a:bodyPr/>
          <a:lstStyle/>
          <a:p>
            <a:pPr lvl="0"/>
            <a:r>
              <a:rPr lang="en-US"/>
              <a:t>Click to insert object</a:t>
            </a:r>
          </a:p>
        </p:txBody>
      </p:sp>
      <p:sp>
        <p:nvSpPr>
          <p:cNvPr id="7" name="Rectangle 6">
            <a:extLst>
              <a:ext uri="{FF2B5EF4-FFF2-40B4-BE49-F238E27FC236}">
                <a16:creationId xmlns:a16="http://schemas.microsoft.com/office/drawing/2014/main" id="{1219871F-BF82-DAE0-CA9E-2731FEDF483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10" name="Title 8">
            <a:extLst>
              <a:ext uri="{FF2B5EF4-FFF2-40B4-BE49-F238E27FC236}">
                <a16:creationId xmlns:a16="http://schemas.microsoft.com/office/drawing/2014/main" id="{C44D8132-E900-C9B1-6396-FDB4CED3EB98}"/>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2" name="Rectangle 1">
            <a:extLst>
              <a:ext uri="{FF2B5EF4-FFF2-40B4-BE49-F238E27FC236}">
                <a16:creationId xmlns:a16="http://schemas.microsoft.com/office/drawing/2014/main" id="{9607FE86-450E-F73F-8BF7-B640885D3901}"/>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6" name="TextBox 5">
            <a:extLst>
              <a:ext uri="{FF2B5EF4-FFF2-40B4-BE49-F238E27FC236}">
                <a16:creationId xmlns:a16="http://schemas.microsoft.com/office/drawing/2014/main" id="{C8832726-97ED-F2AB-F9B2-9BDADBAD57C4}"/>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18586044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s, 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3655117-7F73-4893-1D8E-704E5AC5A03E}"/>
              </a:ext>
            </a:extLst>
          </p:cNvPr>
          <p:cNvSpPr>
            <a:spLocks noGrp="1"/>
          </p:cNvSpPr>
          <p:nvPr>
            <p:ph type="body" idx="1"/>
          </p:nvPr>
        </p:nvSpPr>
        <p:spPr>
          <a:xfrm>
            <a:off x="533401" y="1681163"/>
            <a:ext cx="5334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F8A793-5AF9-040A-5DC7-809D43FF06F6}"/>
              </a:ext>
            </a:extLst>
          </p:cNvPr>
          <p:cNvSpPr>
            <a:spLocks noGrp="1"/>
          </p:cNvSpPr>
          <p:nvPr>
            <p:ph sz="half" idx="2"/>
          </p:nvPr>
        </p:nvSpPr>
        <p:spPr>
          <a:xfrm>
            <a:off x="533401" y="2505075"/>
            <a:ext cx="53340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9388D161-D881-3150-611D-32F5104DC8DF}"/>
              </a:ext>
            </a:extLst>
          </p:cNvPr>
          <p:cNvSpPr>
            <a:spLocks noGrp="1"/>
          </p:cNvSpPr>
          <p:nvPr>
            <p:ph type="body" sz="quarter" idx="3"/>
          </p:nvPr>
        </p:nvSpPr>
        <p:spPr>
          <a:xfrm>
            <a:off x="6324600" y="1681163"/>
            <a:ext cx="5030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78C643-A1B8-02CB-D3B6-BA369CFA22CD}"/>
              </a:ext>
            </a:extLst>
          </p:cNvPr>
          <p:cNvSpPr>
            <a:spLocks noGrp="1"/>
          </p:cNvSpPr>
          <p:nvPr>
            <p:ph sz="quarter" idx="4"/>
          </p:nvPr>
        </p:nvSpPr>
        <p:spPr>
          <a:xfrm>
            <a:off x="6324600" y="2505075"/>
            <a:ext cx="5030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itle 10">
            <a:extLst>
              <a:ext uri="{FF2B5EF4-FFF2-40B4-BE49-F238E27FC236}">
                <a16:creationId xmlns:a16="http://schemas.microsoft.com/office/drawing/2014/main" id="{2E717610-6E21-89A8-3E69-2D4BC46F4DD7}"/>
              </a:ext>
            </a:extLst>
          </p:cNvPr>
          <p:cNvSpPr>
            <a:spLocks noGrp="1"/>
          </p:cNvSpPr>
          <p:nvPr>
            <p:ph type="title" hasCustomPrompt="1"/>
          </p:nvPr>
        </p:nvSpPr>
        <p:spPr/>
        <p:txBody>
          <a:bodyPr/>
          <a:lstStyle/>
          <a:p>
            <a:r>
              <a:rPr lang="en-US" sz="4800" b="1">
                <a:ea typeface="MS PGothic"/>
                <a:cs typeface="Calibri"/>
              </a:rPr>
              <a:t>Slide Heading</a:t>
            </a:r>
            <a:endParaRPr lang="en-US"/>
          </a:p>
        </p:txBody>
      </p:sp>
      <p:sp>
        <p:nvSpPr>
          <p:cNvPr id="7" name="Rectangle 6">
            <a:extLst>
              <a:ext uri="{FF2B5EF4-FFF2-40B4-BE49-F238E27FC236}">
                <a16:creationId xmlns:a16="http://schemas.microsoft.com/office/drawing/2014/main" id="{DE35E00A-7CE7-6393-F27A-D462545B3D98}"/>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2" name="Rectangle 1">
            <a:extLst>
              <a:ext uri="{FF2B5EF4-FFF2-40B4-BE49-F238E27FC236}">
                <a16:creationId xmlns:a16="http://schemas.microsoft.com/office/drawing/2014/main" id="{846FA477-BDC9-FED2-7185-665AC6BB796D}"/>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10" name="TextBox 9">
            <a:extLst>
              <a:ext uri="{FF2B5EF4-FFF2-40B4-BE49-F238E27FC236}">
                <a16:creationId xmlns:a16="http://schemas.microsoft.com/office/drawing/2014/main" id="{B2652809-AB57-426F-256E-1AA0E5E45847}"/>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2568519414"/>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57F05CE-DF63-9D4E-10B0-E3A1EB61C22D}"/>
              </a:ext>
            </a:extLst>
          </p:cNvPr>
          <p:cNvSpPr>
            <a:spLocks noGrp="1"/>
          </p:cNvSpPr>
          <p:nvPr>
            <p:ph type="title" hasCustomPrompt="1"/>
          </p:nvPr>
        </p:nvSpPr>
        <p:spPr/>
        <p:txBody>
          <a:bodyPr/>
          <a:lstStyle/>
          <a:p>
            <a:r>
              <a:rPr lang="en-US" sz="4800" b="1">
                <a:ea typeface="MS PGothic"/>
                <a:cs typeface="Calibri"/>
              </a:rPr>
              <a:t>Slide Heading</a:t>
            </a:r>
            <a:endParaRPr lang="en-US"/>
          </a:p>
        </p:txBody>
      </p:sp>
      <p:sp>
        <p:nvSpPr>
          <p:cNvPr id="7" name="Rectangle 6">
            <a:extLst>
              <a:ext uri="{FF2B5EF4-FFF2-40B4-BE49-F238E27FC236}">
                <a16:creationId xmlns:a16="http://schemas.microsoft.com/office/drawing/2014/main" id="{1A2CE54E-8701-1D99-ADF7-B7806D49F1A6}"/>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2" name="Rectangle 1">
            <a:extLst>
              <a:ext uri="{FF2B5EF4-FFF2-40B4-BE49-F238E27FC236}">
                <a16:creationId xmlns:a16="http://schemas.microsoft.com/office/drawing/2014/main" id="{EF4F00CA-B85B-F5C9-9554-3845AE1BBEDE}"/>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5" name="TextBox 4">
            <a:extLst>
              <a:ext uri="{FF2B5EF4-FFF2-40B4-BE49-F238E27FC236}">
                <a16:creationId xmlns:a16="http://schemas.microsoft.com/office/drawing/2014/main" id="{079BC5BB-5A22-AF16-1EC7-F72240FB90B9}"/>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41994403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6FDDB4-A47E-8BE2-AC9A-ECA40159151F}"/>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3443384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 Photo Lar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D350924A-494F-9580-8CE1-82EE38F3FB24}"/>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9A66CD2C-C71C-36A5-5711-07E6732387FF}"/>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95B5AC9A-8274-BF47-BC66-46041274E93A}"/>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6" name="Rectangle 5">
            <a:extLst>
              <a:ext uri="{FF2B5EF4-FFF2-40B4-BE49-F238E27FC236}">
                <a16:creationId xmlns:a16="http://schemas.microsoft.com/office/drawing/2014/main" id="{1D716EFD-F646-3881-9E4C-0455F945B4A4}"/>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3" name="Picture 2">
            <a:extLst>
              <a:ext uri="{FF2B5EF4-FFF2-40B4-BE49-F238E27FC236}">
                <a16:creationId xmlns:a16="http://schemas.microsoft.com/office/drawing/2014/main" id="{FA14FDE3-A569-77AC-3872-57D6EEAAB83A}"/>
              </a:ext>
            </a:extLst>
          </p:cNvPr>
          <p:cNvPicPr>
            <a:picLocks noChangeAspect="1"/>
          </p:cNvPicPr>
          <p:nvPr/>
        </p:nvPicPr>
        <p:blipFill>
          <a:blip r:embed="rId3"/>
          <a:srcRect/>
          <a:stretch/>
        </p:blipFill>
        <p:spPr>
          <a:xfrm>
            <a:off x="9637553" y="5543459"/>
            <a:ext cx="2669704" cy="1316330"/>
          </a:xfrm>
          <a:prstGeom prst="rect">
            <a:avLst/>
          </a:prstGeom>
        </p:spPr>
      </p:pic>
      <p:sp>
        <p:nvSpPr>
          <p:cNvPr id="2" name="Rectangle 1">
            <a:extLst>
              <a:ext uri="{FF2B5EF4-FFF2-40B4-BE49-F238E27FC236}">
                <a16:creationId xmlns:a16="http://schemas.microsoft.com/office/drawing/2014/main" id="{DFC92F6B-E831-308F-C985-13BDB8D6318E}"/>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1303385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 Photo Cli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F5F1F9AA-E086-BBF2-0B49-40E1658AFBDC}"/>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FF82E55B-1D8A-7CCB-27E5-FD7426FE049E}"/>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baseline="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EE4D17B5-0FE3-5766-57C7-C37F242D10E3}"/>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6" name="Rectangle 5">
            <a:extLst>
              <a:ext uri="{FF2B5EF4-FFF2-40B4-BE49-F238E27FC236}">
                <a16:creationId xmlns:a16="http://schemas.microsoft.com/office/drawing/2014/main" id="{8D57F09E-931C-9D92-C30E-946CD77CCA05}"/>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3" name="Picture 2">
            <a:extLst>
              <a:ext uri="{FF2B5EF4-FFF2-40B4-BE49-F238E27FC236}">
                <a16:creationId xmlns:a16="http://schemas.microsoft.com/office/drawing/2014/main" id="{809371D1-1F79-D926-7C95-6F1A2F3A487E}"/>
              </a:ext>
            </a:extLst>
          </p:cNvPr>
          <p:cNvPicPr>
            <a:picLocks noChangeAspect="1"/>
          </p:cNvPicPr>
          <p:nvPr/>
        </p:nvPicPr>
        <p:blipFill>
          <a:blip r:embed="rId3"/>
          <a:srcRect/>
          <a:stretch/>
        </p:blipFill>
        <p:spPr>
          <a:xfrm>
            <a:off x="9637553" y="5543459"/>
            <a:ext cx="2669704" cy="1316330"/>
          </a:xfrm>
          <a:prstGeom prst="rect">
            <a:avLst/>
          </a:prstGeom>
        </p:spPr>
      </p:pic>
      <p:sp>
        <p:nvSpPr>
          <p:cNvPr id="2" name="Rectangle 1">
            <a:extLst>
              <a:ext uri="{FF2B5EF4-FFF2-40B4-BE49-F238E27FC236}">
                <a16:creationId xmlns:a16="http://schemas.microsoft.com/office/drawing/2014/main" id="{72483EBA-ABF5-19EE-6841-9647D7A79550}"/>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1567020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4 - Graphic B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73DEB8AE-A09F-9259-7511-020F7127ECB9}"/>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0FDB1631-9A60-5232-104E-0FC4853A16F0}"/>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B65A2B25-0302-AAFC-3152-8E058BC809CB}"/>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2A781F23-B1A3-A606-0C43-92A778C1922C}"/>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2" name="Picture 1">
            <a:extLst>
              <a:ext uri="{FF2B5EF4-FFF2-40B4-BE49-F238E27FC236}">
                <a16:creationId xmlns:a16="http://schemas.microsoft.com/office/drawing/2014/main" id="{C3E34DFA-DA63-6CCF-5C2C-C1EF58F6EC99}"/>
              </a:ext>
            </a:extLst>
          </p:cNvPr>
          <p:cNvPicPr>
            <a:picLocks noChangeAspect="1"/>
          </p:cNvPicPr>
          <p:nvPr userDrawn="1"/>
        </p:nvPicPr>
        <p:blipFill>
          <a:blip r:embed="rId3"/>
          <a:srcRect/>
          <a:stretch/>
        </p:blipFill>
        <p:spPr>
          <a:xfrm>
            <a:off x="9637553" y="5543459"/>
            <a:ext cx="2669704" cy="1316330"/>
          </a:xfrm>
          <a:prstGeom prst="rect">
            <a:avLst/>
          </a:prstGeom>
        </p:spPr>
      </p:pic>
      <p:sp>
        <p:nvSpPr>
          <p:cNvPr id="3" name="Rectangle 2">
            <a:extLst>
              <a:ext uri="{FF2B5EF4-FFF2-40B4-BE49-F238E27FC236}">
                <a16:creationId xmlns:a16="http://schemas.microsoft.com/office/drawing/2014/main" id="{A8793CA9-266E-9814-E261-1E79806B9BA8}"/>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2517144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5 - Graphic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47">
            <a:extLst>
              <a:ext uri="{FF2B5EF4-FFF2-40B4-BE49-F238E27FC236}">
                <a16:creationId xmlns:a16="http://schemas.microsoft.com/office/drawing/2014/main" id="{D714BA23-B211-84AD-08FD-07FA74BC5D85}"/>
              </a:ext>
            </a:extLst>
          </p:cNvPr>
          <p:cNvSpPr>
            <a:spLocks noGrp="1"/>
          </p:cNvSpPr>
          <p:nvPr>
            <p:ph type="body" sz="quarter" idx="16" hasCustomPrompt="1"/>
          </p:nvPr>
        </p:nvSpPr>
        <p:spPr>
          <a:xfrm>
            <a:off x="712100" y="6133009"/>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8" name="Text Placeholder 42">
            <a:extLst>
              <a:ext uri="{FF2B5EF4-FFF2-40B4-BE49-F238E27FC236}">
                <a16:creationId xmlns:a16="http://schemas.microsoft.com/office/drawing/2014/main" id="{AF300C6A-72DF-832D-5552-7AF9456442D0}"/>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9" name="Text Placeholder 37">
            <a:extLst>
              <a:ext uri="{FF2B5EF4-FFF2-40B4-BE49-F238E27FC236}">
                <a16:creationId xmlns:a16="http://schemas.microsoft.com/office/drawing/2014/main" id="{EE43AC3A-6B56-F526-D214-A120317AB047}"/>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34DCADE1-2555-E285-34D3-B6366DECD40D}"/>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4" name="Picture 3">
            <a:extLst>
              <a:ext uri="{FF2B5EF4-FFF2-40B4-BE49-F238E27FC236}">
                <a16:creationId xmlns:a16="http://schemas.microsoft.com/office/drawing/2014/main" id="{8233F554-2D9F-FABD-A0A0-C6102B4A8E18}"/>
              </a:ext>
            </a:extLst>
          </p:cNvPr>
          <p:cNvPicPr>
            <a:picLocks noChangeAspect="1"/>
          </p:cNvPicPr>
          <p:nvPr/>
        </p:nvPicPr>
        <p:blipFill>
          <a:blip r:embed="rId3"/>
          <a:srcRect/>
          <a:stretch/>
        </p:blipFill>
        <p:spPr>
          <a:xfrm>
            <a:off x="9637553" y="5543459"/>
            <a:ext cx="2669704" cy="1316330"/>
          </a:xfrm>
          <a:prstGeom prst="rect">
            <a:avLst/>
          </a:prstGeom>
        </p:spPr>
      </p:pic>
      <p:sp>
        <p:nvSpPr>
          <p:cNvPr id="2" name="Rectangle 1">
            <a:extLst>
              <a:ext uri="{FF2B5EF4-FFF2-40B4-BE49-F238E27FC236}">
                <a16:creationId xmlns:a16="http://schemas.microsoft.com/office/drawing/2014/main" id="{A197304B-8594-F8D5-7FA2-1363CB5438B9}"/>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474930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lide 6 - Icon">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12DB815-4B5A-9A07-BDB5-612F254E72A0}"/>
              </a:ext>
            </a:extLst>
          </p:cNvPr>
          <p:cNvSpPr>
            <a:spLocks noGrp="1"/>
          </p:cNvSpPr>
          <p:nvPr>
            <p:ph type="pic" sz="quarter" idx="21" hasCustomPrompt="1"/>
          </p:nvPr>
        </p:nvSpPr>
        <p:spPr>
          <a:xfrm>
            <a:off x="7683769" y="1497913"/>
            <a:ext cx="3309938" cy="3309937"/>
          </a:xfrm>
        </p:spPr>
        <p:txBody>
          <a:bodyPr anchor="t" anchorCtr="1"/>
          <a:lstStyle>
            <a:lvl1pPr marL="0" indent="0" algn="ctr">
              <a:buNone/>
              <a:defRPr/>
            </a:lvl1pPr>
          </a:lstStyle>
          <a:p>
            <a:r>
              <a:rPr lang="en-US"/>
              <a:t>Click icon to insert an icon from The Pulse library</a:t>
            </a:r>
          </a:p>
          <a:p>
            <a:endParaRPr lang="en-US"/>
          </a:p>
          <a:p>
            <a:endParaRPr lang="en-US"/>
          </a:p>
        </p:txBody>
      </p:sp>
      <p:sp>
        <p:nvSpPr>
          <p:cNvPr id="3" name="Text Placeholder 47">
            <a:extLst>
              <a:ext uri="{FF2B5EF4-FFF2-40B4-BE49-F238E27FC236}">
                <a16:creationId xmlns:a16="http://schemas.microsoft.com/office/drawing/2014/main" id="{547B7989-2CEB-9236-CAED-9641BF151B27}"/>
              </a:ext>
            </a:extLst>
          </p:cNvPr>
          <p:cNvSpPr>
            <a:spLocks noGrp="1"/>
          </p:cNvSpPr>
          <p:nvPr>
            <p:ph type="body" sz="quarter" idx="16" hasCustomPrompt="1"/>
          </p:nvPr>
        </p:nvSpPr>
        <p:spPr>
          <a:xfrm>
            <a:off x="712100" y="6133009"/>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8" name="Text Placeholder 42">
            <a:extLst>
              <a:ext uri="{FF2B5EF4-FFF2-40B4-BE49-F238E27FC236}">
                <a16:creationId xmlns:a16="http://schemas.microsoft.com/office/drawing/2014/main" id="{93C1E13F-42B7-3304-1993-9D1F0242FC4A}"/>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9" name="Text Placeholder 37">
            <a:extLst>
              <a:ext uri="{FF2B5EF4-FFF2-40B4-BE49-F238E27FC236}">
                <a16:creationId xmlns:a16="http://schemas.microsoft.com/office/drawing/2014/main" id="{081E4A46-B7C6-BB4B-D9DC-7395944C1DB1}"/>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4952A316-E7AA-4A16-BEA1-5E9E58270EFE}"/>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4" name="Picture 3">
            <a:extLst>
              <a:ext uri="{FF2B5EF4-FFF2-40B4-BE49-F238E27FC236}">
                <a16:creationId xmlns:a16="http://schemas.microsoft.com/office/drawing/2014/main" id="{C54986E9-5F00-2F78-EE72-89C6997AB113}"/>
              </a:ext>
            </a:extLst>
          </p:cNvPr>
          <p:cNvPicPr>
            <a:picLocks noChangeAspect="1"/>
          </p:cNvPicPr>
          <p:nvPr/>
        </p:nvPicPr>
        <p:blipFill>
          <a:blip r:embed="rId2"/>
          <a:srcRect/>
          <a:stretch/>
        </p:blipFill>
        <p:spPr>
          <a:xfrm>
            <a:off x="9637553" y="5543459"/>
            <a:ext cx="2669704" cy="1316330"/>
          </a:xfrm>
          <a:prstGeom prst="rect">
            <a:avLst/>
          </a:prstGeom>
        </p:spPr>
      </p:pic>
      <p:sp>
        <p:nvSpPr>
          <p:cNvPr id="2" name="Rectangle 1">
            <a:extLst>
              <a:ext uri="{FF2B5EF4-FFF2-40B4-BE49-F238E27FC236}">
                <a16:creationId xmlns:a16="http://schemas.microsoft.com/office/drawing/2014/main" id="{9FDB9973-2CE6-92D4-BEE0-3461CAB564EF}"/>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1719843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Divider 1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9A9AE328-FDE0-A33C-40DC-2979B1EC1314}"/>
              </a:ext>
            </a:extLst>
          </p:cNvPr>
          <p:cNvSpPr>
            <a:spLocks noGrp="1"/>
          </p:cNvSpPr>
          <p:nvPr>
            <p:ph type="body" sz="quarter" idx="10" hasCustomPrompt="1"/>
          </p:nvPr>
        </p:nvSpPr>
        <p:spPr>
          <a:xfrm>
            <a:off x="923636" y="1867394"/>
            <a:ext cx="7724442" cy="430887"/>
          </a:xfrm>
        </p:spPr>
        <p:txBody>
          <a:bodyPr anchor="b" anchorCtr="0">
            <a:spAutoFit/>
          </a:bodyPr>
          <a:lstStyle>
            <a:lvl1pPr marL="0" indent="0">
              <a:buNone/>
              <a:defRPr sz="2800" b="1">
                <a:solidFill>
                  <a:schemeClr val="bg1"/>
                </a:solidFill>
                <a:latin typeface="+mj-lt"/>
              </a:defRPr>
            </a:lvl1pPr>
          </a:lstStyle>
          <a:p>
            <a:r>
              <a:rPr lang="en-US" sz="2800" b="1">
                <a:solidFill>
                  <a:schemeClr val="bg1"/>
                </a:solidFill>
                <a:latin typeface="Calibri"/>
                <a:ea typeface="MS PGothic"/>
                <a:cs typeface="Calibri"/>
              </a:rPr>
              <a:t>PORTFOLIO NAME OR TOPIC (UPPERCASE)</a:t>
            </a:r>
            <a:endParaRPr lang="en-US" sz="2800" b="1">
              <a:solidFill>
                <a:schemeClr val="bg1"/>
              </a:solidFill>
            </a:endParaRPr>
          </a:p>
        </p:txBody>
      </p:sp>
      <p:sp>
        <p:nvSpPr>
          <p:cNvPr id="6" name="Text Placeholder 5">
            <a:extLst>
              <a:ext uri="{FF2B5EF4-FFF2-40B4-BE49-F238E27FC236}">
                <a16:creationId xmlns:a16="http://schemas.microsoft.com/office/drawing/2014/main" id="{A8C494DF-A0B4-37D5-19A2-1F599651E2B4}"/>
              </a:ext>
            </a:extLst>
          </p:cNvPr>
          <p:cNvSpPr>
            <a:spLocks noGrp="1"/>
          </p:cNvSpPr>
          <p:nvPr>
            <p:ph type="body" sz="quarter" idx="13" hasCustomPrompt="1"/>
          </p:nvPr>
        </p:nvSpPr>
        <p:spPr>
          <a:xfrm>
            <a:off x="914400" y="2998907"/>
            <a:ext cx="10706100" cy="2944693"/>
          </a:xfrm>
        </p:spPr>
        <p:txBody>
          <a:bodyPr>
            <a:noAutofit/>
          </a:bodyPr>
          <a:lstStyle>
            <a:lvl1pPr>
              <a:lnSpc>
                <a:spcPct val="87000"/>
              </a:lnSpc>
              <a:spcAft>
                <a:spcPts val="0"/>
              </a:spcAft>
              <a:defRPr sz="8000">
                <a:solidFill>
                  <a:schemeClr val="bg1"/>
                </a:solidFill>
                <a:latin typeface="+mn-lt"/>
              </a:defRPr>
            </a:lvl1pPr>
            <a:lvl2pPr>
              <a:lnSpc>
                <a:spcPct val="87000"/>
              </a:lnSpc>
              <a:defRPr sz="8000">
                <a:latin typeface="+mn-lt"/>
              </a:defRPr>
            </a:lvl2pPr>
            <a:lvl3pPr>
              <a:lnSpc>
                <a:spcPct val="87000"/>
              </a:lnSpc>
              <a:defRPr sz="8000">
                <a:latin typeface="+mn-lt"/>
              </a:defRPr>
            </a:lvl3pPr>
            <a:lvl4pPr>
              <a:lnSpc>
                <a:spcPct val="87000"/>
              </a:lnSpc>
              <a:defRPr sz="8000">
                <a:latin typeface="+mn-lt"/>
              </a:defRPr>
            </a:lvl4pPr>
            <a:lvl5pPr>
              <a:lnSpc>
                <a:spcPct val="87000"/>
              </a:lnSpc>
              <a:defRPr sz="8000">
                <a:latin typeface="+mn-lt"/>
              </a:defRPr>
            </a:lvl5pPr>
          </a:lstStyle>
          <a:p>
            <a:pPr lvl="0"/>
            <a:r>
              <a:rPr lang="en-US"/>
              <a:t>Section Title Here</a:t>
            </a:r>
            <a:br>
              <a:rPr lang="en-US"/>
            </a:br>
            <a:r>
              <a:rPr lang="en-US"/>
              <a:t>Can be 2 lines</a:t>
            </a:r>
          </a:p>
        </p:txBody>
      </p:sp>
      <p:sp>
        <p:nvSpPr>
          <p:cNvPr id="7" name="Rectangle 6">
            <a:extLst>
              <a:ext uri="{FF2B5EF4-FFF2-40B4-BE49-F238E27FC236}">
                <a16:creationId xmlns:a16="http://schemas.microsoft.com/office/drawing/2014/main" id="{77E94D55-0429-2FBD-5043-3AEB4F53C096}"/>
              </a:ext>
              <a:ext uri="{C183D7F6-B498-43B3-948B-1728B52AA6E4}">
                <adec:decorative xmlns:adec="http://schemas.microsoft.com/office/drawing/2017/decorative" val="1"/>
              </a:ext>
            </a:extLst>
          </p:cNvPr>
          <p:cNvSpPr/>
          <p:nvPr/>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
        <p:nvSpPr>
          <p:cNvPr id="2" name="Rectangle 1">
            <a:extLst>
              <a:ext uri="{FF2B5EF4-FFF2-40B4-BE49-F238E27FC236}">
                <a16:creationId xmlns:a16="http://schemas.microsoft.com/office/drawing/2014/main" id="{F85A15D8-285F-3752-BAA5-FC7F61AFA185}"/>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
        <p:nvSpPr>
          <p:cNvPr id="3" name="Rectangle 2">
            <a:extLst>
              <a:ext uri="{FF2B5EF4-FFF2-40B4-BE49-F238E27FC236}">
                <a16:creationId xmlns:a16="http://schemas.microsoft.com/office/drawing/2014/main" id="{77926D0E-0CB7-777B-0055-C970D8BB165C}"/>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rgbClr val="FCAF17"/>
          </a:solidFill>
          <a:ln w="12700" cap="flat" cmpd="sng" algn="ctr">
            <a:noFill/>
            <a:prstDash val="solid"/>
            <a:miter lim="800000"/>
          </a:ln>
          <a:effectLst/>
        </p:spPr>
        <p:txBody>
          <a:bodyPr lIns="182880" tIns="182880" rIns="182880" bIns="182880" rtlCol="0" anchor="t"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200" b="1" i="0" u="none" strike="noStrike" kern="0" cap="none" spc="0" normalizeH="0" baseline="0" noProof="0">
              <a:ln>
                <a:noFill/>
              </a:ln>
              <a:solidFill>
                <a:srgbClr val="000000"/>
              </a:solidFill>
              <a:effectLst/>
              <a:uLnTx/>
              <a:uFillTx/>
              <a:latin typeface="Calibri" panose="020F0502020204030204"/>
              <a:ea typeface="MS PGothic"/>
              <a:cs typeface="Calibri" panose="020F0502020204030204" pitchFamily="34" charset="0"/>
            </a:endParaRPr>
          </a:p>
        </p:txBody>
      </p:sp>
    </p:spTree>
    <p:extLst>
      <p:ext uri="{BB962C8B-B14F-4D97-AF65-F5344CB8AC3E}">
        <p14:creationId xmlns:p14="http://schemas.microsoft.com/office/powerpoint/2010/main" val="3237947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Divider 2 -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6">
            <a:extLst>
              <a:ext uri="{FF2B5EF4-FFF2-40B4-BE49-F238E27FC236}">
                <a16:creationId xmlns:a16="http://schemas.microsoft.com/office/drawing/2014/main" id="{DFAF9DF0-6279-44DA-B6B6-457FDA58569D}"/>
              </a:ext>
            </a:extLst>
          </p:cNvPr>
          <p:cNvSpPr>
            <a:spLocks noGrp="1"/>
          </p:cNvSpPr>
          <p:nvPr>
            <p:ph type="body" sz="quarter" idx="12" hasCustomPrompt="1"/>
          </p:nvPr>
        </p:nvSpPr>
        <p:spPr>
          <a:xfrm>
            <a:off x="923636" y="1863836"/>
            <a:ext cx="6421438" cy="430887"/>
          </a:xfrm>
        </p:spPr>
        <p:txBody>
          <a:bodyPr anchor="b" anchorCtr="0">
            <a:spAutoFit/>
          </a:bodyPr>
          <a:lstStyle>
            <a:lvl1pPr marL="0" indent="0">
              <a:buNone/>
              <a:defRPr sz="31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r>
              <a:rPr lang="en-US" sz="2800" b="1">
                <a:latin typeface="Calibri"/>
                <a:ea typeface="MS PGothic"/>
                <a:cs typeface="Calibri"/>
              </a:rPr>
              <a:t>PORTFOLIO NAME OR TOPIC (UPPERCASE) </a:t>
            </a:r>
            <a:endParaRPr lang="en-US" sz="2800" b="1"/>
          </a:p>
        </p:txBody>
      </p:sp>
      <p:sp>
        <p:nvSpPr>
          <p:cNvPr id="6" name="Text Placeholder 5">
            <a:extLst>
              <a:ext uri="{FF2B5EF4-FFF2-40B4-BE49-F238E27FC236}">
                <a16:creationId xmlns:a16="http://schemas.microsoft.com/office/drawing/2014/main" id="{AEEAB721-67C7-929E-2787-C292EA59E880}"/>
              </a:ext>
            </a:extLst>
          </p:cNvPr>
          <p:cNvSpPr>
            <a:spLocks noGrp="1"/>
          </p:cNvSpPr>
          <p:nvPr>
            <p:ph type="body" sz="quarter" idx="14" hasCustomPrompt="1"/>
          </p:nvPr>
        </p:nvSpPr>
        <p:spPr>
          <a:xfrm>
            <a:off x="914400" y="2997038"/>
            <a:ext cx="10706100" cy="2933700"/>
          </a:xfrm>
        </p:spPr>
        <p:txBody>
          <a:bodyPr>
            <a:noAutofit/>
          </a:bodyPr>
          <a:lstStyle>
            <a:lvl1pPr>
              <a:lnSpc>
                <a:spcPct val="87000"/>
              </a:lnSpc>
              <a:spcAft>
                <a:spcPts val="0"/>
              </a:spcAft>
              <a:defRPr sz="8000"/>
            </a:lvl1pPr>
            <a:lvl2pPr>
              <a:lnSpc>
                <a:spcPct val="87000"/>
              </a:lnSpc>
              <a:defRPr sz="8000"/>
            </a:lvl2pPr>
            <a:lvl3pPr>
              <a:lnSpc>
                <a:spcPct val="87000"/>
              </a:lnSpc>
              <a:defRPr sz="8000"/>
            </a:lvl3pPr>
            <a:lvl4pPr>
              <a:lnSpc>
                <a:spcPct val="87000"/>
              </a:lnSpc>
              <a:defRPr sz="8000"/>
            </a:lvl4pPr>
            <a:lvl5pPr>
              <a:lnSpc>
                <a:spcPct val="87000"/>
              </a:lnSpc>
              <a:defRPr sz="8000"/>
            </a:lvl5pPr>
          </a:lstStyle>
          <a:p>
            <a:pPr lvl="0"/>
            <a:r>
              <a:rPr lang="en-US"/>
              <a:t>Section Title Here</a:t>
            </a:r>
            <a:br>
              <a:rPr lang="en-US"/>
            </a:br>
            <a:r>
              <a:rPr lang="en-US"/>
              <a:t>Can be 2 lines</a:t>
            </a:r>
          </a:p>
        </p:txBody>
      </p:sp>
      <p:sp>
        <p:nvSpPr>
          <p:cNvPr id="7" name="Rectangle 6">
            <a:extLst>
              <a:ext uri="{FF2B5EF4-FFF2-40B4-BE49-F238E27FC236}">
                <a16:creationId xmlns:a16="http://schemas.microsoft.com/office/drawing/2014/main" id="{03D34F32-2FE7-6AB3-00A2-CD47D556A1D8}"/>
              </a:ext>
              <a:ext uri="{C183D7F6-B498-43B3-948B-1728B52AA6E4}">
                <adec:decorative xmlns:adec="http://schemas.microsoft.com/office/drawing/2017/decorative" val="1"/>
              </a:ext>
            </a:extLst>
          </p:cNvPr>
          <p:cNvSpPr/>
          <p:nvPr/>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
        <p:nvSpPr>
          <p:cNvPr id="2" name="Rectangle 1">
            <a:extLst>
              <a:ext uri="{FF2B5EF4-FFF2-40B4-BE49-F238E27FC236}">
                <a16:creationId xmlns:a16="http://schemas.microsoft.com/office/drawing/2014/main" id="{FFE3BAD9-08D2-D16D-6CCF-58F901468E37}"/>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941120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e column,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2" name="Text Placeholder 3">
            <a:extLst>
              <a:ext uri="{FF2B5EF4-FFF2-40B4-BE49-F238E27FC236}">
                <a16:creationId xmlns:a16="http://schemas.microsoft.com/office/drawing/2014/main" id="{127CB8F1-624E-D52E-48C2-CA0AB1531B24}"/>
              </a:ext>
            </a:extLst>
          </p:cNvPr>
          <p:cNvSpPr>
            <a:spLocks noGrp="1"/>
          </p:cNvSpPr>
          <p:nvPr>
            <p:ph type="body" sz="quarter" idx="11" hasCustomPrompt="1"/>
          </p:nvPr>
        </p:nvSpPr>
        <p:spPr>
          <a:xfrm>
            <a:off x="539839" y="1943100"/>
            <a:ext cx="11087100" cy="4533900"/>
          </a:xfrm>
        </p:spPr>
        <p:txBody>
          <a:bodyPr numCol="1" spcCol="457200"/>
          <a:lstStyle>
            <a:lvl1pPr marL="0" indent="0">
              <a:buFont typeface="Arial" panose="020B0604020202020204" pitchFamily="34" charset="0"/>
              <a:buNone/>
              <a:defRPr/>
            </a:lvl1pPr>
            <a:lvl5pPr marL="914400" indent="0">
              <a:buNone/>
              <a:defRPr/>
            </a:lvl5pPr>
          </a:lstStyle>
          <a:p>
            <a:pPr>
              <a:buClr>
                <a:srgbClr val="049FDC"/>
              </a:buClr>
              <a:buSzPct val="105000"/>
            </a:pPr>
            <a:r>
              <a:rPr lang="en-US" dirty="0"/>
              <a:t>Click to add your content….. </a:t>
            </a:r>
            <a:r>
              <a:rPr lang="en-US" sz="2200" dirty="0">
                <a:ea typeface="MS PGothic"/>
                <a:cs typeface="Calibri"/>
              </a:rPr>
              <a:t>Lorem ipsum dolor sit </a:t>
            </a:r>
            <a:r>
              <a:rPr lang="en-US" sz="2200" dirty="0" err="1">
                <a:ea typeface="MS PGothic"/>
                <a:cs typeface="Calibri"/>
              </a:rPr>
              <a:t>amet</a:t>
            </a:r>
            <a:r>
              <a:rPr lang="en-US" sz="2200" dirty="0">
                <a:ea typeface="MS PGothic"/>
                <a:cs typeface="Calibri"/>
              </a:rPr>
              <a:t>, </a:t>
            </a:r>
            <a:r>
              <a:rPr lang="en-US" sz="2200" dirty="0" err="1">
                <a:ea typeface="MS PGothic"/>
                <a:cs typeface="Calibri"/>
              </a:rPr>
              <a:t>consectetuer</a:t>
            </a:r>
            <a:r>
              <a:rPr lang="en-US" sz="2200" dirty="0">
                <a:ea typeface="MS PGothic"/>
                <a:cs typeface="Calibri"/>
              </a:rPr>
              <a:t> </a:t>
            </a:r>
            <a:r>
              <a:rPr lang="en-US" sz="2200" dirty="0" err="1">
                <a:ea typeface="MS PGothic"/>
                <a:cs typeface="Calibri"/>
              </a:rPr>
              <a:t>adipiscing</a:t>
            </a:r>
            <a:r>
              <a:rPr lang="en-US" sz="2200" dirty="0">
                <a:ea typeface="MS PGothic"/>
                <a:cs typeface="Calibri"/>
              </a:rPr>
              <a:t> </a:t>
            </a:r>
            <a:r>
              <a:rPr lang="en-US" sz="2200" dirty="0" err="1">
                <a:ea typeface="MS PGothic"/>
                <a:cs typeface="Calibri"/>
              </a:rPr>
              <a:t>elit</a:t>
            </a:r>
            <a:r>
              <a:rPr lang="en-US" sz="2200" dirty="0">
                <a:ea typeface="MS PGothic"/>
                <a:cs typeface="Calibri"/>
              </a:rPr>
              <a:t>, sed diam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a:t>
            </a:r>
            <a:r>
              <a:rPr lang="en-US" sz="2200" dirty="0">
                <a:ea typeface="MS PGothic"/>
                <a:cs typeface="Calibri"/>
              </a:rPr>
              <a:t>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euismod</a:t>
            </a:r>
            <a:r>
              <a:rPr lang="en-US" sz="2200" dirty="0">
                <a:ea typeface="MS PGothic"/>
                <a:cs typeface="Calibri"/>
              </a:rPr>
              <a:t> mod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euismod</a:t>
            </a:r>
            <a:r>
              <a:rPr lang="en-US" sz="2200" dirty="0">
                <a:ea typeface="MS PGothic"/>
                <a:cs typeface="Calibri"/>
              </a:rPr>
              <a:t> </a:t>
            </a:r>
            <a:r>
              <a:rPr lang="en-US" sz="2200" dirty="0" err="1">
                <a:ea typeface="MS PGothic"/>
                <a:cs typeface="Calibri"/>
              </a:rPr>
              <a:t>tincidunt</a:t>
            </a:r>
            <a:r>
              <a:rPr lang="en-US" sz="2200" dirty="0">
                <a:ea typeface="MS PGothic"/>
                <a:cs typeface="Calibri"/>
              </a:rPr>
              <a:t> </a:t>
            </a:r>
            <a:r>
              <a:rPr lang="en-US" sz="2200" dirty="0" err="1">
                <a:ea typeface="MS PGothic"/>
                <a:cs typeface="Calibri"/>
              </a:rPr>
              <a:t>ut.</a:t>
            </a:r>
            <a:r>
              <a:rPr lang="en-US" sz="2200" dirty="0">
                <a:ea typeface="MS PGothic"/>
                <a:cs typeface="Calibri"/>
              </a:rPr>
              <a:t> Sed diam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a:t>
            </a:r>
            <a:r>
              <a:rPr lang="en-US" sz="2200" dirty="0">
                <a:ea typeface="MS PGothic"/>
                <a:cs typeface="Calibri"/>
              </a:rPr>
              <a:t>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euismod</a:t>
            </a:r>
            <a:r>
              <a:rPr lang="en-US" sz="2200" dirty="0">
                <a:ea typeface="MS PGothic"/>
                <a:cs typeface="Calibri"/>
              </a:rPr>
              <a:t> mod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euismod</a:t>
            </a:r>
            <a:r>
              <a:rPr lang="en-US" sz="2200" dirty="0">
                <a:ea typeface="MS PGothic"/>
                <a:cs typeface="Calibri"/>
              </a:rPr>
              <a:t> </a:t>
            </a:r>
            <a:r>
              <a:rPr lang="en-US" sz="2200" dirty="0" err="1">
                <a:ea typeface="MS PGothic"/>
                <a:cs typeface="Calibri"/>
              </a:rPr>
              <a:t>tincidunt</a:t>
            </a:r>
            <a:r>
              <a:rPr lang="en-US" sz="2200" dirty="0">
                <a:ea typeface="MS PGothic"/>
                <a:cs typeface="Calibri"/>
              </a:rPr>
              <a:t> </a:t>
            </a:r>
            <a:r>
              <a:rPr lang="en-US" sz="2200" dirty="0" err="1">
                <a:ea typeface="MS PGothic"/>
                <a:cs typeface="Calibri"/>
              </a:rPr>
              <a:t>ut</a:t>
            </a:r>
            <a:r>
              <a:rPr lang="en-US" sz="2200" dirty="0">
                <a:ea typeface="MS PGothic"/>
                <a:cs typeface="Calibri"/>
              </a:rPr>
              <a:t> </a:t>
            </a:r>
            <a:r>
              <a:rPr lang="en-US" sz="2200" dirty="0" err="1">
                <a:ea typeface="MS PGothic"/>
                <a:cs typeface="Calibri"/>
              </a:rPr>
              <a:t>laoreet</a:t>
            </a:r>
            <a:r>
              <a:rPr lang="en-US" sz="2200" dirty="0">
                <a:ea typeface="MS PGothic"/>
                <a:cs typeface="Calibri"/>
              </a:rPr>
              <a:t> dolore magna aliquam </a:t>
            </a:r>
            <a:r>
              <a:rPr lang="en-US" sz="2200" dirty="0" err="1">
                <a:ea typeface="MS PGothic"/>
                <a:cs typeface="Calibri"/>
              </a:rPr>
              <a:t>erat</a:t>
            </a:r>
            <a:r>
              <a:rPr lang="en-US" sz="2200" dirty="0">
                <a:ea typeface="MS PGothic"/>
                <a:cs typeface="Calibri"/>
              </a:rPr>
              <a:t> </a:t>
            </a:r>
            <a:r>
              <a:rPr lang="en-US" sz="2200" dirty="0" err="1">
                <a:ea typeface="MS PGothic"/>
                <a:cs typeface="Calibri"/>
              </a:rPr>
              <a:t>volutpat</a:t>
            </a:r>
            <a:r>
              <a:rPr lang="en-US" sz="2200" dirty="0">
                <a:ea typeface="MS PGothic"/>
                <a:cs typeface="Calibri"/>
              </a:rPr>
              <a:t>.</a:t>
            </a:r>
          </a:p>
          <a:p>
            <a:pPr lvl="0"/>
            <a:r>
              <a:rPr lang="en-US" sz="2200" dirty="0">
                <a:ea typeface="MS PGothic"/>
                <a:cs typeface="Calibri"/>
              </a:rPr>
              <a:t>Lorem ipsum dolor sit </a:t>
            </a:r>
            <a:r>
              <a:rPr lang="en-US" sz="2200" dirty="0" err="1">
                <a:ea typeface="MS PGothic"/>
                <a:cs typeface="Calibri"/>
              </a:rPr>
              <a:t>amet</a:t>
            </a:r>
            <a:r>
              <a:rPr lang="en-US" sz="2200" dirty="0">
                <a:ea typeface="MS PGothic"/>
                <a:cs typeface="Calibri"/>
              </a:rPr>
              <a:t>, </a:t>
            </a:r>
            <a:r>
              <a:rPr lang="en-US" sz="2200" dirty="0" err="1">
                <a:ea typeface="MS PGothic"/>
                <a:cs typeface="Calibri"/>
              </a:rPr>
              <a:t>consectetuer</a:t>
            </a:r>
            <a:r>
              <a:rPr lang="en-US" sz="2200" dirty="0">
                <a:ea typeface="MS PGothic"/>
                <a:cs typeface="Calibri"/>
              </a:rPr>
              <a:t> </a:t>
            </a:r>
            <a:r>
              <a:rPr lang="en-US" sz="2200" dirty="0" err="1">
                <a:ea typeface="MS PGothic"/>
                <a:cs typeface="Calibri"/>
              </a:rPr>
              <a:t>adipiscing</a:t>
            </a:r>
            <a:r>
              <a:rPr lang="en-US" sz="2200" dirty="0">
                <a:ea typeface="MS PGothic"/>
                <a:cs typeface="Calibri"/>
              </a:rPr>
              <a:t> </a:t>
            </a:r>
            <a:r>
              <a:rPr lang="en-US" sz="2200" dirty="0" err="1">
                <a:ea typeface="MS PGothic"/>
                <a:cs typeface="Calibri"/>
              </a:rPr>
              <a:t>elit</a:t>
            </a:r>
            <a:r>
              <a:rPr lang="en-US" sz="2200" dirty="0">
                <a:ea typeface="MS PGothic"/>
                <a:cs typeface="Calibri"/>
              </a:rPr>
              <a:t>, sed diam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a:t>
            </a:r>
            <a:r>
              <a:rPr lang="en-US" sz="2200" dirty="0">
                <a:ea typeface="MS PGothic"/>
                <a:cs typeface="Calibri"/>
              </a:rPr>
              <a:t>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euismod</a:t>
            </a:r>
            <a:r>
              <a:rPr lang="en-US" sz="2200" dirty="0">
                <a:ea typeface="MS PGothic"/>
                <a:cs typeface="Calibri"/>
              </a:rPr>
              <a:t> mod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euismod</a:t>
            </a:r>
            <a:r>
              <a:rPr lang="en-US" sz="2200" dirty="0">
                <a:ea typeface="MS PGothic"/>
                <a:cs typeface="Calibri"/>
              </a:rPr>
              <a:t> </a:t>
            </a:r>
            <a:r>
              <a:rPr lang="en-US" sz="2200" dirty="0" err="1">
                <a:ea typeface="MS PGothic"/>
                <a:cs typeface="Calibri"/>
              </a:rPr>
              <a:t>tincidunt</a:t>
            </a:r>
            <a:r>
              <a:rPr lang="en-US" sz="2200" dirty="0">
                <a:ea typeface="MS PGothic"/>
                <a:cs typeface="Calibri"/>
              </a:rPr>
              <a:t> </a:t>
            </a:r>
            <a:r>
              <a:rPr lang="en-US" sz="2200" dirty="0" err="1">
                <a:ea typeface="MS PGothic"/>
                <a:cs typeface="Calibri"/>
              </a:rPr>
              <a:t>ut</a:t>
            </a:r>
            <a:r>
              <a:rPr lang="en-US" sz="2200" dirty="0">
                <a:ea typeface="MS PGothic"/>
                <a:cs typeface="Calibri"/>
              </a:rPr>
              <a:t> </a:t>
            </a:r>
            <a:r>
              <a:rPr lang="en-US" sz="2200" dirty="0" err="1">
                <a:ea typeface="MS PGothic"/>
                <a:cs typeface="Calibri"/>
              </a:rPr>
              <a:t>laoreet</a:t>
            </a:r>
            <a:r>
              <a:rPr lang="en-US" sz="2200" dirty="0">
                <a:ea typeface="MS PGothic"/>
                <a:cs typeface="Calibri"/>
              </a:rPr>
              <a:t> dolore magna aliquam </a:t>
            </a:r>
            <a:r>
              <a:rPr lang="en-US" sz="2200" dirty="0" err="1">
                <a:ea typeface="MS PGothic"/>
                <a:cs typeface="Calibri"/>
              </a:rPr>
              <a:t>erat</a:t>
            </a:r>
            <a:r>
              <a:rPr lang="en-US" sz="2200" dirty="0">
                <a:ea typeface="MS PGothic"/>
                <a:cs typeface="Calibri"/>
              </a:rPr>
              <a:t> </a:t>
            </a:r>
            <a:r>
              <a:rPr lang="en-US" sz="2200" dirty="0" err="1">
                <a:ea typeface="MS PGothic"/>
                <a:cs typeface="Calibri"/>
              </a:rPr>
              <a:t>volutpat</a:t>
            </a:r>
            <a:r>
              <a:rPr lang="en-US" sz="2200" dirty="0">
                <a:ea typeface="MS PGothic"/>
                <a:cs typeface="Calibri"/>
              </a:rPr>
              <a:t>. </a:t>
            </a:r>
            <a:r>
              <a:rPr lang="en-US" sz="2200" dirty="0" err="1">
                <a:ea typeface="MS PGothic"/>
                <a:cs typeface="Calibri"/>
              </a:rPr>
              <a:t>laoreet</a:t>
            </a:r>
            <a:r>
              <a:rPr lang="en-US" sz="2200" dirty="0">
                <a:ea typeface="MS PGothic"/>
                <a:cs typeface="Calibri"/>
              </a:rPr>
              <a:t> dolore magna aliquam </a:t>
            </a:r>
            <a:r>
              <a:rPr lang="en-US" sz="2200" dirty="0" err="1">
                <a:ea typeface="MS PGothic"/>
                <a:cs typeface="Calibri"/>
              </a:rPr>
              <a:t>erat</a:t>
            </a:r>
            <a:r>
              <a:rPr lang="en-US" sz="2200" dirty="0">
                <a:ea typeface="MS PGothic"/>
                <a:cs typeface="Calibri"/>
              </a:rPr>
              <a:t> </a:t>
            </a:r>
            <a:r>
              <a:rPr lang="en-US" sz="2200" dirty="0" err="1">
                <a:ea typeface="MS PGothic"/>
                <a:cs typeface="Calibri"/>
              </a:rPr>
              <a:t>volutpatt</a:t>
            </a:r>
            <a:r>
              <a:rPr lang="en-US" sz="2200" dirty="0">
                <a:ea typeface="MS PGothic"/>
                <a:cs typeface="Calibri"/>
              </a:rPr>
              <a:t>.</a:t>
            </a:r>
            <a:r>
              <a:rPr lang="en-US" dirty="0"/>
              <a:t> </a:t>
            </a:r>
          </a:p>
          <a:p>
            <a:pPr lvl="0"/>
            <a:r>
              <a:rPr lang="en-US" dirty="0"/>
              <a:t>Click to edit Master text styles</a:t>
            </a:r>
          </a:p>
          <a:p>
            <a:pPr lvl="1"/>
            <a:r>
              <a:rPr lang="en-US" dirty="0"/>
              <a:t>Bullet List</a:t>
            </a:r>
          </a:p>
          <a:p>
            <a:pPr lvl="2"/>
            <a:r>
              <a:rPr lang="en-US" dirty="0"/>
              <a:t>Second level</a:t>
            </a:r>
          </a:p>
          <a:p>
            <a:pPr lvl="3"/>
            <a:r>
              <a:rPr lang="en-US" dirty="0"/>
              <a:t>Third level</a:t>
            </a:r>
          </a:p>
          <a:p>
            <a:pPr lvl="4"/>
            <a:r>
              <a:rPr lang="en-US" dirty="0"/>
              <a:t>Fourth level</a:t>
            </a:r>
          </a:p>
          <a:p>
            <a:pPr lvl="5"/>
            <a:r>
              <a:rPr lang="en-US" dirty="0"/>
              <a:t>Fifth level</a:t>
            </a:r>
          </a:p>
          <a:p>
            <a:pPr lvl="6"/>
            <a:r>
              <a:rPr lang="en-US" dirty="0"/>
              <a:t>Sixth level</a:t>
            </a:r>
          </a:p>
          <a:p>
            <a:pPr lvl="7"/>
            <a:r>
              <a:rPr lang="en-US" dirty="0"/>
              <a:t>Seventh level</a:t>
            </a:r>
          </a:p>
          <a:p>
            <a:pPr lvl="0"/>
            <a:endParaRPr lang="en-US" dirty="0"/>
          </a:p>
        </p:txBody>
      </p:sp>
      <p:sp>
        <p:nvSpPr>
          <p:cNvPr id="3" name="Rectangle 2">
            <a:extLst>
              <a:ext uri="{FF2B5EF4-FFF2-40B4-BE49-F238E27FC236}">
                <a16:creationId xmlns:a16="http://schemas.microsoft.com/office/drawing/2014/main" id="{703774A6-2584-077E-5582-7B203D5D8E3A}"/>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4" name="TextBox 3">
            <a:extLst>
              <a:ext uri="{FF2B5EF4-FFF2-40B4-BE49-F238E27FC236}">
                <a16:creationId xmlns:a16="http://schemas.microsoft.com/office/drawing/2014/main" id="{0DB800EC-1309-6AF6-A8BA-518D5B5BD4F0}"/>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2645032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D224C1-9DEC-D683-3E5C-1FD6D5A56700}"/>
              </a:ext>
            </a:extLst>
          </p:cNvPr>
          <p:cNvSpPr>
            <a:spLocks noGrp="1"/>
          </p:cNvSpPr>
          <p:nvPr>
            <p:ph type="title"/>
          </p:nvPr>
        </p:nvSpPr>
        <p:spPr>
          <a:xfrm>
            <a:off x="533400" y="472558"/>
            <a:ext cx="10667999" cy="697541"/>
          </a:xfrm>
          <a:prstGeom prst="rect">
            <a:avLst/>
          </a:prstGeom>
        </p:spPr>
        <p:txBody>
          <a:bodyPr vert="horz" lIns="0" tIns="0" rIns="0" bIns="0" rtlCol="0" anchor="ctr">
            <a:noAutofit/>
          </a:bodyPr>
          <a:lstStyle/>
          <a:p>
            <a:r>
              <a:rPr lang="en-US" sz="4800" b="1">
                <a:ea typeface="MS PGothic"/>
                <a:cs typeface="Calibri"/>
              </a:rPr>
              <a:t>Slide Heading</a:t>
            </a:r>
            <a:endParaRPr lang="en-US"/>
          </a:p>
        </p:txBody>
      </p:sp>
      <p:sp>
        <p:nvSpPr>
          <p:cNvPr id="3" name="Text Placeholder 2">
            <a:extLst>
              <a:ext uri="{FF2B5EF4-FFF2-40B4-BE49-F238E27FC236}">
                <a16:creationId xmlns:a16="http://schemas.microsoft.com/office/drawing/2014/main" id="{34D378F3-704B-D4AF-1244-49C915552012}"/>
              </a:ext>
            </a:extLst>
          </p:cNvPr>
          <p:cNvSpPr>
            <a:spLocks noGrp="1"/>
          </p:cNvSpPr>
          <p:nvPr>
            <p:ph type="body" idx="1"/>
          </p:nvPr>
        </p:nvSpPr>
        <p:spPr>
          <a:xfrm>
            <a:off x="533401" y="1943100"/>
            <a:ext cx="11087100" cy="4065001"/>
          </a:xfrm>
          <a:prstGeom prst="rect">
            <a:avLst/>
          </a:prstGeom>
        </p:spPr>
        <p:txBody>
          <a:bodyPr vert="horz" lIns="0" tIns="0" rIns="0" bIns="0" rtlCol="0">
            <a:noAutofit/>
          </a:bodyPr>
          <a:lstStyle/>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lvl="7"/>
            <a:endParaRPr lang="en-US"/>
          </a:p>
        </p:txBody>
      </p:sp>
    </p:spTree>
    <p:extLst>
      <p:ext uri="{BB962C8B-B14F-4D97-AF65-F5344CB8AC3E}">
        <p14:creationId xmlns:p14="http://schemas.microsoft.com/office/powerpoint/2010/main" val="246538721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Lst>
  <p:hf hdr="0" ftr="0" dt="0"/>
  <p:txStyles>
    <p:titleStyle>
      <a:lvl1pPr algn="l" defTabSz="914400" rtl="0" eaLnBrk="1" latinLnBrk="0" hangingPunct="1">
        <a:lnSpc>
          <a:spcPct val="90000"/>
        </a:lnSpc>
        <a:spcBef>
          <a:spcPct val="0"/>
        </a:spcBef>
        <a:buNone/>
        <a:defRPr sz="4800" b="1" i="0"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9" orient="horz" pos="2160" userDrawn="1">
          <p15:clr>
            <a:srgbClr val="F26B43"/>
          </p15:clr>
        </p15:guide>
        <p15:guide id="20" pos="576" userDrawn="1">
          <p15:clr>
            <a:srgbClr val="F26B43"/>
          </p15:clr>
        </p15:guide>
        <p15:guide id="21" pos="336" userDrawn="1">
          <p15:clr>
            <a:srgbClr val="F26B43"/>
          </p15:clr>
        </p15:guide>
        <p15:guide id="22" pos="3840" userDrawn="1">
          <p15:clr>
            <a:srgbClr val="F26B43"/>
          </p15:clr>
        </p15:guide>
        <p15:guide id="23" orient="horz" pos="1224" userDrawn="1">
          <p15:clr>
            <a:srgbClr val="F26B43"/>
          </p15:clr>
        </p15:guide>
        <p15:guide id="24" orient="horz" pos="624" userDrawn="1">
          <p15:clr>
            <a:srgbClr val="F26B43"/>
          </p15:clr>
        </p15:guide>
        <p15:guide id="25" pos="7488" userDrawn="1">
          <p15:clr>
            <a:srgbClr val="F26B43"/>
          </p15:clr>
        </p15:guide>
        <p15:guide id="26" orient="horz" pos="168" userDrawn="1">
          <p15:clr>
            <a:srgbClr val="F26B43"/>
          </p15:clr>
        </p15:guide>
        <p15:guide id="27" pos="768" userDrawn="1">
          <p15:clr>
            <a:srgbClr val="F26B43"/>
          </p15:clr>
        </p15:guide>
        <p15:guide id="28" pos="7320" userDrawn="1">
          <p15:clr>
            <a:srgbClr val="F26B43"/>
          </p15:clr>
        </p15:guide>
        <p15:guide id="29" pos="7104" userDrawn="1">
          <p15:clr>
            <a:srgbClr val="F26B43"/>
          </p15:clr>
        </p15:guide>
        <p15:guide id="30" orient="horz" pos="744" userDrawn="1">
          <p15:clr>
            <a:srgbClr val="F26B43"/>
          </p15:clr>
        </p15:guide>
        <p15:guide id="31" orient="horz" pos="3744" userDrawn="1">
          <p15:clr>
            <a:srgbClr val="F26B43"/>
          </p15:clr>
        </p15:guide>
        <p15:guide id="32" pos="3696" userDrawn="1">
          <p15:clr>
            <a:srgbClr val="F26B43"/>
          </p15:clr>
        </p15:guide>
        <p15:guide id="33" pos="3984" userDrawn="1">
          <p15:clr>
            <a:srgbClr val="F26B43"/>
          </p15:clr>
        </p15:guide>
        <p15:guide id="34" orient="horz" pos="4080" userDrawn="1">
          <p15:clr>
            <a:srgbClr val="F26B43"/>
          </p15:clr>
        </p15:guide>
        <p15:guide id="35" orient="horz" pos="91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hyperlink" Target="https://quorum.hqontario.ca/fr" TargetMode="External"/><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21.png"/><Relationship Id="rId4" Type="http://schemas.openxmlformats.org/officeDocument/2006/relationships/hyperlink" Target="https://quorum.hqontario.ca/fr/Home/Posts?tags=quality+standards+adoption"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18" Type="http://schemas.openxmlformats.org/officeDocument/2006/relationships/hyperlink" Target="http://boneandjointcanada.com/low-back-pain" TargetMode="External"/><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17" Type="http://schemas.openxmlformats.org/officeDocument/2006/relationships/hyperlink" Target="https://www.nice.org.uk/guidance/ng59" TargetMode="External"/><Relationship Id="rId2" Type="http://schemas.openxmlformats.org/officeDocument/2006/relationships/notesSlide" Target="../notesSlides/notesSlide16.xml"/><Relationship Id="rId16" Type="http://schemas.openxmlformats.org/officeDocument/2006/relationships/image" Target="../media/image35.svg"/><Relationship Id="rId1" Type="http://schemas.openxmlformats.org/officeDocument/2006/relationships/slideLayout" Target="../slideLayouts/slideLayout19.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svg"/><Relationship Id="rId19" Type="http://schemas.openxmlformats.org/officeDocument/2006/relationships/hyperlink" Target="https://www.aans.org/patients/conditions-treatments/low-back-pain/" TargetMode="External"/><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image" Target="../media/image33.svg"/></Relationships>
</file>

<file path=ppt/slides/_rels/slide17.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chart" Target="../charts/chart1.xml"/><Relationship Id="rId7" Type="http://schemas.openxmlformats.org/officeDocument/2006/relationships/image" Target="../media/image39.emf"/><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38.emf"/><Relationship Id="rId5" Type="http://schemas.openxmlformats.org/officeDocument/2006/relationships/image" Target="../media/image37.emf"/><Relationship Id="rId10" Type="http://schemas.openxmlformats.org/officeDocument/2006/relationships/image" Target="../media/image42.emf"/><Relationship Id="rId4" Type="http://schemas.openxmlformats.org/officeDocument/2006/relationships/image" Target="../media/image36.emf"/><Relationship Id="rId9" Type="http://schemas.openxmlformats.org/officeDocument/2006/relationships/image" Target="../media/image41.emf"/></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chart" Target="../charts/chart3.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backcarecanada.ca/points-cles-concernant-la-douleur-au-dos-et-irradiant-la-jambe/?lang=fr" TargetMode="External"/><Relationship Id="rId1" Type="http://schemas.openxmlformats.org/officeDocument/2006/relationships/slideLayout" Target="../slideLayouts/slideLayout19.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10.png"/><Relationship Id="rId7"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2.jpeg"/><Relationship Id="rId5" Type="http://schemas.openxmlformats.org/officeDocument/2006/relationships/hyperlink" Target="https://www.hqontario.ca/Am%C3%A9liorer-les-soins-gr%C3%A2ce-aux-donn%C3%A9es-probantes/Normes-de-qualit%C3%A9/Voir-toutes-les-normes-de-qualit%C3%A9/Lombalgie" TargetMode="External"/><Relationship Id="rId10" Type="http://schemas.openxmlformats.org/officeDocument/2006/relationships/image" Target="../media/image16.jpg"/><Relationship Id="rId4" Type="http://schemas.openxmlformats.org/officeDocument/2006/relationships/image" Target="../media/image11.png"/><Relationship Id="rId9"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6B8BFAA6-228A-2DC6-61FB-12C62F6BEB37}"/>
              </a:ext>
            </a:extLst>
          </p:cNvPr>
          <p:cNvSpPr txBox="1">
            <a:spLocks noChangeArrowheads="1"/>
          </p:cNvSpPr>
          <p:nvPr/>
        </p:nvSpPr>
        <p:spPr bwMode="auto">
          <a:xfrm>
            <a:off x="608861" y="1355304"/>
            <a:ext cx="2557418" cy="697140"/>
          </a:xfrm>
          <a:prstGeom prst="rect">
            <a:avLst/>
          </a:prstGeom>
          <a:noFill/>
          <a:ln>
            <a:noFill/>
            <a:prstDash/>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rtl="0" eaLnBrk="0" fontAlgn="base" hangingPunct="0">
              <a:spcBef>
                <a:spcPct val="0"/>
              </a:spcBef>
              <a:spcAft>
                <a:spcPct val="0"/>
              </a:spcAft>
              <a:defRPr sz="1400" b="1" i="0" u="sng">
                <a:solidFill>
                  <a:schemeClr val="tx1"/>
                </a:solidFill>
                <a:latin typeface="Arial" panose="020B0604020202020204" pitchFamily="34" charset="0"/>
                <a:ea typeface="MS PGothic" panose="020B0600070205080204" pitchFamily="34" charset="-128"/>
                <a:cs typeface="Calibri" panose="020F0502020204030204" pitchFamily="34" charset="0"/>
              </a:defRPr>
            </a:lvl1pPr>
            <a:lvl2pPr marL="742950" indent="-28575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2pPr>
            <a:lvl3pPr marL="11430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3pPr>
            <a:lvl4pPr marL="16002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4pPr>
            <a:lvl5pPr marL="20574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5pPr>
            <a:lvl6pPr marL="25146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6pPr>
            <a:lvl7pPr marL="29718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7pPr>
            <a:lvl8pPr marL="34290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8pPr>
            <a:lvl9pPr marL="38862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9pPr>
          </a:lstStyle>
          <a:p>
            <a:pPr defTabSz="457200">
              <a:lnSpc>
                <a:spcPts val="4309"/>
              </a:lnSpc>
              <a:defRPr/>
            </a:pPr>
            <a:r>
              <a:rPr lang="en-US" sz="2000" u="none" kern="1200" dirty="0">
                <a:latin typeface="Calibri" panose="020F0502020204030204" pitchFamily="34" charset="0"/>
                <a:ea typeface="Helvetica Neue Light" panose="02000403000000020004" pitchFamily="2" charset="0"/>
              </a:rPr>
              <a:t>NORMES DE </a:t>
            </a:r>
            <a:r>
              <a:rPr lang="fr-CA" sz="2000" u="none" kern="1200" dirty="0">
                <a:latin typeface="Calibri" panose="020F0502020204030204" pitchFamily="34" charset="0"/>
                <a:ea typeface="Helvetica Neue Light" panose="02000403000000020004" pitchFamily="2" charset="0"/>
              </a:rPr>
              <a:t>QUALITÉ</a:t>
            </a:r>
          </a:p>
        </p:txBody>
      </p:sp>
      <p:cxnSp>
        <p:nvCxnSpPr>
          <p:cNvPr id="6" name="Straight Connector 5">
            <a:extLst>
              <a:ext uri="{FF2B5EF4-FFF2-40B4-BE49-F238E27FC236}">
                <a16:creationId xmlns:a16="http://schemas.microsoft.com/office/drawing/2014/main" id="{67165FD0-D4AE-565F-53A6-3761FA828CA4}"/>
              </a:ext>
              <a:ext uri="{C183D7F6-B498-43B3-948B-1728B52AA6E4}">
                <adec:decorative xmlns:adec="http://schemas.microsoft.com/office/drawing/2017/decorative" val="1"/>
              </a:ext>
            </a:extLst>
          </p:cNvPr>
          <p:cNvCxnSpPr>
            <a:cxnSpLocks/>
          </p:cNvCxnSpPr>
          <p:nvPr/>
        </p:nvCxnSpPr>
        <p:spPr>
          <a:xfrm>
            <a:off x="714850" y="1987865"/>
            <a:ext cx="617645" cy="0"/>
          </a:xfrm>
          <a:prstGeom prst="line">
            <a:avLst/>
          </a:prstGeom>
          <a:ln w="76200">
            <a:solidFill>
              <a:srgbClr val="FCAF17"/>
            </a:solidFill>
          </a:ln>
        </p:spPr>
        <p:style>
          <a:lnRef idx="1">
            <a:schemeClr val="accent4"/>
          </a:lnRef>
          <a:fillRef idx="0">
            <a:schemeClr val="accent4"/>
          </a:fillRef>
          <a:effectRef idx="0">
            <a:schemeClr val="accent4"/>
          </a:effectRef>
          <a:fontRef idx="minor">
            <a:schemeClr val="tx1"/>
          </a:fontRef>
        </p:style>
      </p:cxnSp>
      <p:sp>
        <p:nvSpPr>
          <p:cNvPr id="4" name="Text Placeholder 3">
            <a:extLst>
              <a:ext uri="{FF2B5EF4-FFF2-40B4-BE49-F238E27FC236}">
                <a16:creationId xmlns:a16="http://schemas.microsoft.com/office/drawing/2014/main" id="{19A3B049-3C13-A977-073D-E6E5B1D249D2}"/>
              </a:ext>
            </a:extLst>
          </p:cNvPr>
          <p:cNvSpPr>
            <a:spLocks noGrp="1"/>
          </p:cNvSpPr>
          <p:nvPr>
            <p:ph type="title" idx="4294967295"/>
          </p:nvPr>
        </p:nvSpPr>
        <p:spPr>
          <a:xfrm>
            <a:off x="712788" y="2693988"/>
            <a:ext cx="5843587" cy="568325"/>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pPr marL="0" marR="0" lvl="0" indent="0" algn="l" defTabSz="914400" rtl="0" eaLnBrk="1" fontAlgn="auto" latinLnBrk="0" hangingPunct="1">
              <a:lnSpc>
                <a:spcPct val="88000"/>
              </a:lnSpc>
              <a:spcBef>
                <a:spcPts val="0"/>
              </a:spcBef>
              <a:spcAft>
                <a:spcPts val="0"/>
              </a:spcAft>
              <a:buClr>
                <a:schemeClr val="tx2"/>
              </a:buClr>
              <a:buSzTx/>
              <a:buFont typeface="Arial" panose="020B0604020202020204" pitchFamily="34" charset="0"/>
              <a:buNone/>
              <a:tabLst/>
              <a:defRPr/>
            </a:pPr>
            <a:r>
              <a:rPr kumimoji="0" lang="fr-CA" sz="4200" b="1" i="0" u="none" strike="noStrike" kern="1200" cap="none" spc="0" normalizeH="0" baseline="0" noProof="0" dirty="0">
                <a:ln>
                  <a:noFill/>
                </a:ln>
                <a:solidFill>
                  <a:schemeClr val="tx1"/>
                </a:solidFill>
                <a:effectLst/>
                <a:uLnTx/>
                <a:uFillTx/>
                <a:latin typeface="+mn-lt"/>
                <a:ea typeface="+mn-ea"/>
                <a:cs typeface="+mn-cs"/>
              </a:rPr>
              <a:t>Lombalgie</a:t>
            </a:r>
          </a:p>
        </p:txBody>
      </p:sp>
      <p:sp>
        <p:nvSpPr>
          <p:cNvPr id="2" name="Text Placeholder 1">
            <a:extLst>
              <a:ext uri="{FF2B5EF4-FFF2-40B4-BE49-F238E27FC236}">
                <a16:creationId xmlns:a16="http://schemas.microsoft.com/office/drawing/2014/main" id="{19A068EC-1729-176F-DCD9-CB27FD380BE4}"/>
              </a:ext>
            </a:extLst>
          </p:cNvPr>
          <p:cNvSpPr>
            <a:spLocks noGrp="1"/>
          </p:cNvSpPr>
          <p:nvPr>
            <p:ph type="body" sz="quarter" idx="14"/>
          </p:nvPr>
        </p:nvSpPr>
        <p:spPr>
          <a:xfrm>
            <a:off x="712100" y="3675328"/>
            <a:ext cx="5410200" cy="1846659"/>
          </a:xfrm>
        </p:spPr>
        <p:txBody>
          <a:bodyPr/>
          <a:lstStyle/>
          <a:p>
            <a:r>
              <a:rPr lang="fr-CA" noProof="0" dirty="0"/>
              <a:t>Orienter les soins fondés sur les données </a:t>
            </a:r>
            <a:r>
              <a:rPr lang="fr-CA" dirty="0"/>
              <a:t>probantes pour </a:t>
            </a:r>
            <a:r>
              <a:rPr lang="fr-ca" dirty="0"/>
              <a:t>les adultes atteints de lombalgie aiguë en Ontario</a:t>
            </a:r>
            <a:endParaRPr lang="fr-CA" dirty="0"/>
          </a:p>
        </p:txBody>
      </p:sp>
    </p:spTree>
    <p:extLst>
      <p:ext uri="{BB962C8B-B14F-4D97-AF65-F5344CB8AC3E}">
        <p14:creationId xmlns:p14="http://schemas.microsoft.com/office/powerpoint/2010/main" val="925506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sz="3400" noProof="0" dirty="0"/>
              <a:t>Comment le système de santé peut appuyer la mise en œuvre</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fr-CA" sz="3000" noProof="0" dirty="0"/>
              <a:t>La mise en œuvre des normes de qualité peut être difficile en raison d’obstacles ou de lacunes au niveau du système, dont beaucoup ont été identifiés tout au long de l’élaboration de cette norme</a:t>
            </a:r>
          </a:p>
          <a:p>
            <a:pPr marL="342900" indent="-342900">
              <a:buFont typeface="Arial" panose="020B0604020202020204" pitchFamily="34" charset="0"/>
              <a:buChar char="•"/>
            </a:pPr>
            <a:r>
              <a:rPr lang="fr-CA" sz="3000" noProof="0" dirty="0"/>
              <a:t>Santé Ontario travaillera avec d’autres partenaires provinciaux, dont le ministère de la Santé, et les soutiendra afin de combler les lacunes au niveau du système pour soutenir la mise en œuvre des normes de qualité</a:t>
            </a:r>
          </a:p>
        </p:txBody>
      </p:sp>
    </p:spTree>
    <p:extLst>
      <p:ext uri="{BB962C8B-B14F-4D97-AF65-F5344CB8AC3E}">
        <p14:creationId xmlns:p14="http://schemas.microsoft.com/office/powerpoint/2010/main" val="284031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noProof="0" dirty="0"/>
              <a:t>Outils de mise en œuvre</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a:lstStyle/>
          <a:p>
            <a:r>
              <a:rPr lang="fr-CA" noProof="0" dirty="0"/>
              <a:t>Le </a:t>
            </a:r>
            <a:r>
              <a:rPr lang="fr-CA" b="1" noProof="0" dirty="0"/>
              <a:t>Guide de démarrage :</a:t>
            </a:r>
          </a:p>
          <a:p>
            <a:pPr marL="342900" indent="-342900">
              <a:buFont typeface="Arial" panose="020B0604020202020204" pitchFamily="34" charset="0"/>
              <a:buChar char="•"/>
            </a:pPr>
            <a:r>
              <a:rPr lang="fr-CA" noProof="0" dirty="0"/>
              <a:t>Décrit le processus d’utilisation de la norme de qualité à titre de ressource pour offrir des soins de qualité supérieure</a:t>
            </a:r>
          </a:p>
          <a:p>
            <a:pPr marL="342900" indent="-342900">
              <a:buFont typeface="Arial" panose="020B0604020202020204" pitchFamily="34" charset="0"/>
              <a:buChar char="•"/>
            </a:pPr>
            <a:r>
              <a:rPr lang="fr-CA" noProof="0" dirty="0"/>
              <a:t>Contient des démarches fondées sur des données probantes, ainsi que d’autres outils et modèles utiles pour mettre en œuvre les idées de changement à l’échelle de la pratique</a:t>
            </a:r>
          </a:p>
        </p:txBody>
      </p:sp>
      <p:pic>
        <p:nvPicPr>
          <p:cNvPr id="6" name="Picture Placeholder 5" descr="Image du guide de démarrage.">
            <a:extLst>
              <a:ext uri="{FF2B5EF4-FFF2-40B4-BE49-F238E27FC236}">
                <a16:creationId xmlns:a16="http://schemas.microsoft.com/office/drawing/2014/main" id="{45C28FB9-DFF1-3B30-A652-2A444EE721D3}"/>
              </a:ext>
            </a:extLst>
          </p:cNvPr>
          <p:cNvPicPr>
            <a:picLocks noGrp="1" noChangeAspect="1"/>
          </p:cNvPicPr>
          <p:nvPr>
            <p:ph type="pic" sz="quarter" idx="11"/>
          </p:nvPr>
        </p:nvPicPr>
        <p:blipFill>
          <a:blip r:embed="rId3"/>
          <a:srcRect t="81" b="81"/>
          <a:stretch/>
        </p:blipFill>
        <p:spPr>
          <a:xfrm>
            <a:off x="6591298" y="1543049"/>
            <a:ext cx="5029201" cy="377190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24059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noProof="0" dirty="0"/>
              <a:t>Quorum</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1943100"/>
            <a:ext cx="5333999" cy="3508653"/>
          </a:xfrm>
        </p:spPr>
        <p:txBody>
          <a:bodyPr>
            <a:spAutoFit/>
          </a:bodyPr>
          <a:lstStyle/>
          <a:p>
            <a:pPr>
              <a:spcAft>
                <a:spcPts val="3600"/>
              </a:spcAft>
            </a:pPr>
            <a:r>
              <a:rPr lang="fr-CA" b="1" noProof="0" dirty="0">
                <a:hlinkClick r:id="rId3" tooltip="Page web du Quorum."/>
              </a:rPr>
              <a:t>Quorum</a:t>
            </a:r>
            <a:r>
              <a:rPr lang="fr-CA" noProof="0" dirty="0"/>
              <a:t> est une communauté en ligne qui a pour ambition d’améliorer la qualité des soins de santé en Ontario.</a:t>
            </a:r>
          </a:p>
          <a:p>
            <a:r>
              <a:rPr lang="fr-CA" noProof="0" dirty="0"/>
              <a:t>La </a:t>
            </a:r>
            <a:r>
              <a:rPr lang="fr-FR" noProof="0" dirty="0">
                <a:hlinkClick r:id="rId4" tooltip="Outils de mise en œuvre sur Quorum."/>
              </a:rPr>
              <a:t>Série sur l’adoption de normes de qualité</a:t>
            </a:r>
            <a:r>
              <a:rPr lang="fr-CA" noProof="0" dirty="0"/>
              <a:t> met en évidence les efforts déployés dans le domaine des soins de santé pour mettre en œuvre des changements et éliminer les lacunes en matière de soins liés aux normes </a:t>
            </a:r>
            <a:br>
              <a:rPr lang="fr-CA" noProof="0" dirty="0"/>
            </a:br>
            <a:r>
              <a:rPr lang="fr-CA" noProof="0" dirty="0"/>
              <a:t>de qualité.</a:t>
            </a:r>
          </a:p>
        </p:txBody>
      </p:sp>
      <p:pic>
        <p:nvPicPr>
          <p:cNvPr id="4" name="Picture Placeholder 3" descr="Un ordinateur portable affichant le site web de Quorum.">
            <a:extLst>
              <a:ext uri="{FF2B5EF4-FFF2-40B4-BE49-F238E27FC236}">
                <a16:creationId xmlns:a16="http://schemas.microsoft.com/office/drawing/2014/main" id="{0F2F2847-2521-3FB2-E5CD-C71889052DA2}"/>
              </a:ext>
            </a:extLst>
          </p:cNvPr>
          <p:cNvPicPr>
            <a:picLocks noGrp="1" noChangeAspect="1"/>
          </p:cNvPicPr>
          <p:nvPr>
            <p:ph type="pic" sz="quarter" idx="11"/>
          </p:nvPr>
        </p:nvPicPr>
        <p:blipFill rotWithShape="1">
          <a:blip r:embed="rId5"/>
          <a:srcRect l="374" r="3"/>
          <a:stretch/>
        </p:blipFill>
        <p:spPr>
          <a:xfrm>
            <a:off x="6324603" y="1650673"/>
            <a:ext cx="5433556" cy="3556654"/>
          </a:xfrm>
        </p:spPr>
      </p:pic>
    </p:spTree>
    <p:extLst>
      <p:ext uri="{BB962C8B-B14F-4D97-AF65-F5344CB8AC3E}">
        <p14:creationId xmlns:p14="http://schemas.microsoft.com/office/powerpoint/2010/main" val="2499699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noProof="0" dirty="0"/>
              <a:t>Guide de mesure</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1851542"/>
            <a:ext cx="5333999" cy="3416320"/>
          </a:xfrm>
        </p:spPr>
        <p:txBody>
          <a:bodyPr>
            <a:spAutoFit/>
          </a:bodyPr>
          <a:lstStyle/>
          <a:p>
            <a:r>
              <a:rPr lang="fr-CA" sz="2400" noProof="0" dirty="0"/>
              <a:t>Le </a:t>
            </a:r>
            <a:r>
              <a:rPr lang="fr-CA" sz="2400" b="1" noProof="0" dirty="0"/>
              <a:t>guide de mesure </a:t>
            </a:r>
            <a:r>
              <a:rPr lang="fr-CA" sz="2400" noProof="0" dirty="0"/>
              <a:t>décrit :</a:t>
            </a:r>
          </a:p>
          <a:p>
            <a:pPr marL="342900" indent="-342900">
              <a:buFont typeface="Arial" panose="020B0604020202020204" pitchFamily="34" charset="0"/>
              <a:buChar char="•"/>
            </a:pPr>
            <a:r>
              <a:rPr lang="fr-CA" sz="2400" noProof="0" dirty="0"/>
              <a:t>Les principes de mesure qui sous-tendent les indicateurs de qualité inclus dans les normes de qualité</a:t>
            </a:r>
          </a:p>
          <a:p>
            <a:pPr marL="342900" indent="-342900">
              <a:buFont typeface="Arial" panose="020B0604020202020204" pitchFamily="34" charset="0"/>
              <a:buChar char="•"/>
            </a:pPr>
            <a:r>
              <a:rPr lang="fr-CA" sz="2400" noProof="0" dirty="0"/>
              <a:t>Les types d’indicateurs inclus dans les normes de qualité</a:t>
            </a:r>
          </a:p>
          <a:p>
            <a:pPr marL="342900" indent="-342900">
              <a:buFont typeface="Arial" panose="020B0604020202020204" pitchFamily="34" charset="0"/>
              <a:buChar char="•"/>
            </a:pPr>
            <a:r>
              <a:rPr lang="fr-CA" sz="2400" noProof="0" dirty="0"/>
              <a:t>La manière dont les données locales et provinciales sont recueillies et mesurées</a:t>
            </a:r>
          </a:p>
        </p:txBody>
      </p:sp>
      <p:pic>
        <p:nvPicPr>
          <p:cNvPr id="9" name="Picture Placeholder 8" descr="Image du guide de mesure.">
            <a:extLst>
              <a:ext uri="{FF2B5EF4-FFF2-40B4-BE49-F238E27FC236}">
                <a16:creationId xmlns:a16="http://schemas.microsoft.com/office/drawing/2014/main" id="{A166E758-34A4-FDA0-5F55-E211C00BE2AC}"/>
              </a:ext>
            </a:extLst>
          </p:cNvPr>
          <p:cNvPicPr>
            <a:picLocks noGrp="1" noChangeAspect="1"/>
          </p:cNvPicPr>
          <p:nvPr>
            <p:ph type="pic" sz="quarter" idx="11"/>
          </p:nvPr>
        </p:nvPicPr>
        <p:blipFill>
          <a:blip r:embed="rId3"/>
          <a:srcRect l="909" r="909"/>
          <a:stretch/>
        </p:blipFill>
        <p:spPr>
          <a:xfrm>
            <a:off x="7505701" y="1262385"/>
            <a:ext cx="3296099" cy="4340446"/>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6015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noProof="0" dirty="0"/>
              <a:t>Spécifications techniques</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1943100"/>
            <a:ext cx="5333999" cy="3016210"/>
          </a:xfrm>
        </p:spPr>
        <p:txBody>
          <a:bodyPr vert="horz" lIns="0" tIns="0" rIns="0" bIns="0" rtlCol="0" anchor="t">
            <a:spAutoFit/>
          </a:bodyPr>
          <a:lstStyle/>
          <a:p>
            <a:r>
              <a:rPr lang="fr-CA" dirty="0">
                <a:ea typeface="+mn-lt"/>
                <a:cs typeface="+mn-lt"/>
              </a:rPr>
              <a:t>Le rapport sur les </a:t>
            </a:r>
            <a:r>
              <a:rPr lang="fr-CA" b="1" noProof="0" dirty="0">
                <a:ea typeface="+mn-lt"/>
                <a:cs typeface="+mn-lt"/>
              </a:rPr>
              <a:t>spécifications techniques</a:t>
            </a:r>
            <a:r>
              <a:rPr lang="fr-CA" noProof="0" dirty="0">
                <a:ea typeface="+mn-lt"/>
                <a:cs typeface="+mn-lt"/>
              </a:rPr>
              <a:t> </a:t>
            </a:r>
            <a:r>
              <a:rPr lang="fr-CA" dirty="0">
                <a:ea typeface="+mn-lt"/>
                <a:cs typeface="+mn-lt"/>
              </a:rPr>
              <a:t>décrit deux types de mesures</a:t>
            </a:r>
            <a:r>
              <a:rPr lang="fr-CA" noProof="0" dirty="0"/>
              <a:t> :</a:t>
            </a:r>
            <a:endParaRPr lang="fr-CA" dirty="0"/>
          </a:p>
          <a:p>
            <a:pPr marL="342900" indent="-342900">
              <a:buFont typeface="Arial" panose="020B0604020202020204" pitchFamily="34" charset="0"/>
              <a:buChar char="•"/>
            </a:pPr>
            <a:r>
              <a:rPr lang="fr-CA" b="1" noProof="0" dirty="0"/>
              <a:t>Mesure provinciale : </a:t>
            </a:r>
            <a:r>
              <a:rPr lang="fr-CA" noProof="0" dirty="0"/>
              <a:t>comment nous pouvons surveiller les progrès réalisés pour améliorer les soins à l’échelle provinciale</a:t>
            </a:r>
          </a:p>
          <a:p>
            <a:pPr marL="342900" indent="-342900">
              <a:buFont typeface="Arial" panose="020B0604020202020204" pitchFamily="34" charset="0"/>
              <a:buChar char="•"/>
            </a:pPr>
            <a:r>
              <a:rPr lang="fr-CA" b="1" noProof="0" dirty="0"/>
              <a:t>Mesure locale : </a:t>
            </a:r>
            <a:r>
              <a:rPr lang="fr-CA" noProof="0" dirty="0"/>
              <a:t>mesures que vous pouvez entreprendre pour évaluer la qualité des soins que vous fournissez localement</a:t>
            </a:r>
          </a:p>
        </p:txBody>
      </p:sp>
      <p:pic>
        <p:nvPicPr>
          <p:cNvPr id="3" name="Picture Placeholder 2" descr="Image des spécifications techniques.">
            <a:extLst>
              <a:ext uri="{FF2B5EF4-FFF2-40B4-BE49-F238E27FC236}">
                <a16:creationId xmlns:a16="http://schemas.microsoft.com/office/drawing/2014/main" id="{77807607-A245-3548-9CED-C1905453C2B7}"/>
              </a:ext>
            </a:extLst>
          </p:cNvPr>
          <p:cNvPicPr>
            <a:picLocks noGrp="1" noChangeAspect="1"/>
          </p:cNvPicPr>
          <p:nvPr>
            <p:ph type="pic" sz="quarter" idx="11"/>
          </p:nvPr>
        </p:nvPicPr>
        <p:blipFill>
          <a:blip r:embed="rId3"/>
          <a:srcRect t="13281" b="13281"/>
          <a:stretch>
            <a:fillRect/>
          </a:stretch>
        </p:blipFill>
        <p:spPr>
          <a:xfrm>
            <a:off x="6324603" y="1447800"/>
            <a:ext cx="5043982" cy="4784154"/>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87523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fr-CA" sz="7600" b="0" i="0" u="none" strike="noStrike" kern="1200" cap="none" spc="0" normalizeH="0" baseline="0" noProof="0" dirty="0">
                <a:ln>
                  <a:noFill/>
                </a:ln>
                <a:solidFill>
                  <a:schemeClr val="bg1"/>
                </a:solidFill>
                <a:effectLst/>
                <a:uLnTx/>
                <a:uFillTx/>
                <a:latin typeface="+mn-lt"/>
                <a:ea typeface="+mn-ea"/>
                <a:cs typeface="+mn-cs"/>
              </a:rPr>
              <a:t>Pourquoi avons-nous besoin d’une norme de qualité pour la </a:t>
            </a:r>
            <a:r>
              <a:rPr lang="fr-CA" sz="7600" b="0" dirty="0">
                <a:solidFill>
                  <a:schemeClr val="bg1"/>
                </a:solidFill>
                <a:latin typeface="+mn-lt"/>
                <a:ea typeface="+mn-ea"/>
                <a:cs typeface="+mn-cs"/>
              </a:rPr>
              <a:t>lombalgie</a:t>
            </a:r>
            <a:r>
              <a:rPr kumimoji="0" lang="fr-CA" sz="7600" b="0" i="0" u="none" strike="noStrike" kern="1200" cap="none" spc="0" normalizeH="0" baseline="0" noProof="0" dirty="0">
                <a:ln>
                  <a:noFill/>
                </a:ln>
                <a:solidFill>
                  <a:schemeClr val="bg1"/>
                </a:solidFill>
                <a:effectLst/>
                <a:uLnTx/>
                <a:uFillTx/>
                <a:latin typeface="+mn-lt"/>
                <a:ea typeface="+mn-ea"/>
                <a:cs typeface="+mn-cs"/>
              </a:rPr>
              <a:t>?</a:t>
            </a:r>
          </a:p>
        </p:txBody>
      </p:sp>
    </p:spTree>
    <p:extLst>
      <p:ext uri="{BB962C8B-B14F-4D97-AF65-F5344CB8AC3E}">
        <p14:creationId xmlns:p14="http://schemas.microsoft.com/office/powerpoint/2010/main" val="345027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5B1BB79-E362-DD78-EC43-670328B99E04}"/>
              </a:ext>
              <a:ext uri="{C183D7F6-B498-43B3-948B-1728B52AA6E4}">
                <adec:decorative xmlns:adec="http://schemas.microsoft.com/office/drawing/2017/decorative" val="1"/>
              </a:ext>
            </a:extLst>
          </p:cNvPr>
          <p:cNvGrpSpPr/>
          <p:nvPr/>
        </p:nvGrpSpPr>
        <p:grpSpPr>
          <a:xfrm>
            <a:off x="1093986" y="960002"/>
            <a:ext cx="4675442" cy="3890742"/>
            <a:chOff x="1420558" y="1074302"/>
            <a:chExt cx="4675442" cy="3890742"/>
          </a:xfrm>
        </p:grpSpPr>
        <p:pic>
          <p:nvPicPr>
            <p:cNvPr id="8" name="Graphic 7">
              <a:extLst>
                <a:ext uri="{FF2B5EF4-FFF2-40B4-BE49-F238E27FC236}">
                  <a16:creationId xmlns:a16="http://schemas.microsoft.com/office/drawing/2014/main" id="{451F1F98-75C4-C693-5A6A-98B9C2087D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17629" y="1195872"/>
              <a:ext cx="1143772" cy="1143772"/>
            </a:xfrm>
            <a:prstGeom prst="rect">
              <a:avLst/>
            </a:prstGeom>
          </p:spPr>
        </p:pic>
        <p:pic>
          <p:nvPicPr>
            <p:cNvPr id="9" name="Graphic 8">
              <a:extLst>
                <a:ext uri="{FF2B5EF4-FFF2-40B4-BE49-F238E27FC236}">
                  <a16:creationId xmlns:a16="http://schemas.microsoft.com/office/drawing/2014/main" id="{A7C26E98-5CA9-30FE-BE60-C33267D7A91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40840" y="3679374"/>
              <a:ext cx="1285670" cy="1285670"/>
            </a:xfrm>
            <a:prstGeom prst="rect">
              <a:avLst/>
            </a:prstGeom>
          </p:spPr>
        </p:pic>
        <p:pic>
          <p:nvPicPr>
            <p:cNvPr id="10" name="Graphic 9">
              <a:extLst>
                <a:ext uri="{FF2B5EF4-FFF2-40B4-BE49-F238E27FC236}">
                  <a16:creationId xmlns:a16="http://schemas.microsoft.com/office/drawing/2014/main" id="{1DB649D3-F72C-B06E-BB15-8D0A70DCCC6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54516" y="3778901"/>
              <a:ext cx="1143772" cy="1143772"/>
            </a:xfrm>
            <a:prstGeom prst="rect">
              <a:avLst/>
            </a:prstGeom>
          </p:spPr>
        </p:pic>
        <p:pic>
          <p:nvPicPr>
            <p:cNvPr id="11" name="Graphic 10">
              <a:extLst>
                <a:ext uri="{FF2B5EF4-FFF2-40B4-BE49-F238E27FC236}">
                  <a16:creationId xmlns:a16="http://schemas.microsoft.com/office/drawing/2014/main" id="{F052E890-A53C-67FE-B0CA-233230D65D4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751130" y="2660593"/>
              <a:ext cx="981083" cy="981083"/>
            </a:xfrm>
            <a:prstGeom prst="rect">
              <a:avLst/>
            </a:prstGeom>
          </p:spPr>
        </p:pic>
        <p:pic>
          <p:nvPicPr>
            <p:cNvPr id="12" name="Graphic 11">
              <a:extLst>
                <a:ext uri="{FF2B5EF4-FFF2-40B4-BE49-F238E27FC236}">
                  <a16:creationId xmlns:a16="http://schemas.microsoft.com/office/drawing/2014/main" id="{D2622837-8D3A-492D-B30E-A1DF7134464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013480" y="3911436"/>
              <a:ext cx="1053608" cy="1053608"/>
            </a:xfrm>
            <a:prstGeom prst="rect">
              <a:avLst/>
            </a:prstGeom>
          </p:spPr>
        </p:pic>
        <p:pic>
          <p:nvPicPr>
            <p:cNvPr id="13" name="Graphic 12">
              <a:extLst>
                <a:ext uri="{FF2B5EF4-FFF2-40B4-BE49-F238E27FC236}">
                  <a16:creationId xmlns:a16="http://schemas.microsoft.com/office/drawing/2014/main" id="{315D791A-D51C-ECB5-0D74-C7FB1A3AF88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392760" y="2428544"/>
              <a:ext cx="1348655" cy="1348655"/>
            </a:xfrm>
            <a:prstGeom prst="rect">
              <a:avLst/>
            </a:prstGeom>
          </p:spPr>
        </p:pic>
        <p:pic>
          <p:nvPicPr>
            <p:cNvPr id="14" name="Graphic 13">
              <a:extLst>
                <a:ext uri="{FF2B5EF4-FFF2-40B4-BE49-F238E27FC236}">
                  <a16:creationId xmlns:a16="http://schemas.microsoft.com/office/drawing/2014/main" id="{41131D1C-3B80-1FAB-869E-922C1720BAA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987876" y="1074302"/>
              <a:ext cx="1455713" cy="1455713"/>
            </a:xfrm>
            <a:prstGeom prst="rect">
              <a:avLst/>
            </a:prstGeom>
          </p:spPr>
        </p:pic>
        <p:pic>
          <p:nvPicPr>
            <p:cNvPr id="15" name="Graphic 14">
              <a:extLst>
                <a:ext uri="{FF2B5EF4-FFF2-40B4-BE49-F238E27FC236}">
                  <a16:creationId xmlns:a16="http://schemas.microsoft.com/office/drawing/2014/main" id="{03F01064-A919-4086-07F0-5AF8296000D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20558" y="2633427"/>
              <a:ext cx="981083" cy="981083"/>
            </a:xfrm>
            <a:prstGeom prst="rect">
              <a:avLst/>
            </a:prstGeom>
          </p:spPr>
        </p:pic>
        <p:pic>
          <p:nvPicPr>
            <p:cNvPr id="16" name="Graphic 15">
              <a:extLst>
                <a:ext uri="{FF2B5EF4-FFF2-40B4-BE49-F238E27FC236}">
                  <a16:creationId xmlns:a16="http://schemas.microsoft.com/office/drawing/2014/main" id="{DC7BB6E2-8AA4-FC6E-1A73-1701D14AD5D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640287" y="2375014"/>
              <a:ext cx="1455713" cy="1455713"/>
            </a:xfrm>
            <a:prstGeom prst="rect">
              <a:avLst/>
            </a:prstGeom>
          </p:spPr>
        </p:pic>
        <p:pic>
          <p:nvPicPr>
            <p:cNvPr id="17" name="Graphic 16">
              <a:extLst>
                <a:ext uri="{FF2B5EF4-FFF2-40B4-BE49-F238E27FC236}">
                  <a16:creationId xmlns:a16="http://schemas.microsoft.com/office/drawing/2014/main" id="{3C4EAC6D-1381-AC9C-6932-3DAB325E854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86492" y="1087112"/>
              <a:ext cx="1285670" cy="1285670"/>
            </a:xfrm>
            <a:prstGeom prst="rect">
              <a:avLst/>
            </a:prstGeom>
          </p:spPr>
        </p:pic>
      </p:grpSp>
      <p:sp>
        <p:nvSpPr>
          <p:cNvPr id="2" name="Title 1">
            <a:extLst>
              <a:ext uri="{FF2B5EF4-FFF2-40B4-BE49-F238E27FC236}">
                <a16:creationId xmlns:a16="http://schemas.microsoft.com/office/drawing/2014/main" id="{8E261FA6-45D8-A04F-BE93-36044394CEBC}"/>
              </a:ext>
            </a:extLst>
          </p:cNvPr>
          <p:cNvSpPr txBox="1">
            <a:spLocks noGrp="1"/>
          </p:cNvSpPr>
          <p:nvPr>
            <p:ph type="title" idx="4294967295"/>
          </p:nvPr>
        </p:nvSpPr>
        <p:spPr>
          <a:xfrm>
            <a:off x="7334123" y="2175059"/>
            <a:ext cx="3763891" cy="172354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fr-ca" sz="2400" b="1" i="0" u="none" strike="noStrike" kern="1200" cap="none" spc="0" normalizeH="0" baseline="0">
                <a:ln>
                  <a:noFill/>
                </a:ln>
                <a:solidFill>
                  <a:schemeClr val="tx1"/>
                </a:solidFill>
                <a:effectLst/>
                <a:uLnTx/>
                <a:uFillTx/>
                <a:latin typeface="+mn-lt"/>
                <a:ea typeface="MS PGothic"/>
                <a:cs typeface="Calibri"/>
              </a:rPr>
              <a:t>Plus de sept personnes sur dix</a:t>
            </a:r>
            <a:r>
              <a:rPr kumimoji="0" lang="fr-ca" sz="2400" b="0" i="0" u="none" strike="noStrike" kern="1200" cap="none" spc="0" normalizeH="0" baseline="0">
                <a:ln>
                  <a:noFill/>
                </a:ln>
                <a:solidFill>
                  <a:schemeClr val="tx1"/>
                </a:solidFill>
                <a:effectLst/>
                <a:uLnTx/>
                <a:uFillTx/>
                <a:latin typeface="+mn-lt"/>
                <a:ea typeface="MS PGothic"/>
                <a:cs typeface="Calibri"/>
              </a:rPr>
              <a:t> auront une lombalgie aiguë au moins une fois dans leur vie.</a:t>
            </a:r>
            <a:br>
              <a:rPr kumimoji="0" lang="fr-ca" sz="2400" b="0" i="0" u="none" strike="noStrike" kern="1200" cap="none" spc="0" normalizeH="0" baseline="0">
                <a:ln>
                  <a:noFill/>
                </a:ln>
                <a:solidFill>
                  <a:schemeClr val="tx1"/>
                </a:solidFill>
                <a:effectLst/>
                <a:uLnTx/>
                <a:uFillTx/>
                <a:latin typeface="+mn-lt"/>
                <a:ea typeface="MS PGothic"/>
                <a:cs typeface="Calibri"/>
              </a:rPr>
            </a:br>
            <a:endParaRPr kumimoji="0" lang="fr-ca" sz="2400" b="0" i="0" u="none" strike="noStrike" kern="1200" cap="none" spc="0" normalizeH="0" baseline="10000" noProof="0" dirty="0">
              <a:ln>
                <a:noFill/>
              </a:ln>
              <a:solidFill>
                <a:schemeClr val="tx1"/>
              </a:solidFill>
              <a:effectLst/>
              <a:uLnTx/>
              <a:uFillTx/>
              <a:latin typeface="+mn-lt"/>
              <a:ea typeface="MS PGothic"/>
              <a:cs typeface="Calibri"/>
            </a:endParaRPr>
          </a:p>
        </p:txBody>
      </p:sp>
      <p:sp>
        <p:nvSpPr>
          <p:cNvPr id="3" name="Text Placeholder 2">
            <a:extLst>
              <a:ext uri="{FF2B5EF4-FFF2-40B4-BE49-F238E27FC236}">
                <a16:creationId xmlns:a16="http://schemas.microsoft.com/office/drawing/2014/main" id="{5731D45F-9AEB-19D1-6794-9997A480690F}"/>
              </a:ext>
            </a:extLst>
          </p:cNvPr>
          <p:cNvSpPr txBox="1">
            <a:spLocks/>
          </p:cNvSpPr>
          <p:nvPr/>
        </p:nvSpPr>
        <p:spPr>
          <a:xfrm>
            <a:off x="303268" y="5388531"/>
            <a:ext cx="10932319" cy="1477328"/>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spcAft>
                <a:spcPts val="0"/>
              </a:spcAft>
            </a:pPr>
            <a:r>
              <a:rPr lang="fr-ca" b="0" i="0" u="none" baseline="0">
                <a:latin typeface="+mn-lt"/>
                <a:cs typeface="Calibri" panose="020F0502020204030204" pitchFamily="34" charset="0"/>
              </a:rPr>
              <a:t>Remarques : les personnes sont définies comme étant celles </a:t>
            </a:r>
            <a:r>
              <a:rPr lang="fr-ca" b="0" i="0" u="none" baseline="0">
                <a:latin typeface="+mn-lt"/>
                <a:ea typeface="+mn-lt"/>
                <a:cs typeface="+mn-lt"/>
              </a:rPr>
              <a:t>âgées de 18 à 72 ans</a:t>
            </a:r>
            <a:endParaRPr lang="fr-ca" b="0">
              <a:latin typeface="+mn-lt"/>
              <a:cs typeface="Calibri" panose="020F0502020204030204" pitchFamily="34" charset="0"/>
            </a:endParaRPr>
          </a:p>
          <a:p>
            <a:pPr algn="l" rtl="0">
              <a:spcAft>
                <a:spcPts val="0"/>
              </a:spcAft>
            </a:pPr>
            <a:r>
              <a:rPr lang="fr-ca" b="0" i="0" u="none" baseline="0">
                <a:latin typeface="+mn-lt"/>
                <a:cs typeface="Calibri" panose="020F0502020204030204" pitchFamily="34" charset="0"/>
              </a:rPr>
              <a:t>Sources :</a:t>
            </a:r>
          </a:p>
          <a:p>
            <a:pPr algn="l" rtl="0">
              <a:spcAft>
                <a:spcPts val="0"/>
              </a:spcAft>
            </a:pPr>
            <a:r>
              <a:rPr lang="fr-ca" sz="1200" b="0" i="0" u="none" baseline="0">
                <a:latin typeface="+mn-lt"/>
                <a:ea typeface="+mn-lt"/>
                <a:cs typeface="+mn-lt"/>
              </a:rPr>
              <a:t>National Institute for Health and Care Excellence. Low back pain and sciatica in over 16s: assessment and management [Internet]. London (UK): The Institute; 2016 [citation d’octobre 2017]. Accessible à l’adresse suivante : </a:t>
            </a:r>
            <a:r>
              <a:rPr lang="fr-ca" sz="1200" b="0" i="0" u="none" baseline="0">
                <a:latin typeface="+mn-lt"/>
                <a:ea typeface="+mn-lt"/>
                <a:cs typeface="+mn-lt"/>
                <a:hlinkClick r:id="rId17"/>
              </a:rPr>
              <a:t>https://www.nice.org.uk/guidance/ng59</a:t>
            </a:r>
            <a:endParaRPr lang="fr-ca" sz="1200" b="0" u="none">
              <a:latin typeface="+mn-lt"/>
            </a:endParaRPr>
          </a:p>
          <a:p>
            <a:pPr algn="l" rtl="0">
              <a:spcAft>
                <a:spcPts val="0"/>
              </a:spcAft>
            </a:pPr>
            <a:r>
              <a:rPr lang="fr-ca" sz="1200" b="0" i="0" u="none" baseline="0">
                <a:latin typeface="+mn-lt"/>
                <a:ea typeface="+mn-lt"/>
                <a:cs typeface="+mn-lt"/>
              </a:rPr>
              <a:t>Bone and Joint Canada. Low back pain. Toronto (ON): 2014 [citation de décembre 2018]. Accessible à l'adresse suivante : </a:t>
            </a:r>
            <a:r>
              <a:rPr lang="fr-ca" sz="1200" b="0" i="0" u="none" baseline="0">
                <a:latin typeface="+mn-lt"/>
                <a:ea typeface="+mn-lt"/>
                <a:cs typeface="+mn-lt"/>
                <a:hlinkClick r:id="rId18"/>
              </a:rPr>
              <a:t>http://boneandjointcanada.com/low-back-pain</a:t>
            </a:r>
            <a:endParaRPr lang="fr-ca" b="0">
              <a:highlight>
                <a:srgbClr val="FFFF00"/>
              </a:highlight>
              <a:latin typeface="+mn-lt"/>
              <a:cs typeface="Calibri" panose="020F0502020204030204" pitchFamily="34" charset="0"/>
            </a:endParaRPr>
          </a:p>
          <a:p>
            <a:pPr algn="l" rtl="0">
              <a:spcAft>
                <a:spcPts val="0"/>
              </a:spcAft>
            </a:pPr>
            <a:r>
              <a:rPr lang="fr-ca" sz="1200" b="0" i="0" u="none" baseline="0">
                <a:latin typeface="+mn-lt"/>
                <a:ea typeface="+mn-lt"/>
                <a:cs typeface="+mn-lt"/>
              </a:rPr>
              <a:t>American Association of Neurological Surgeons. Low back pain. Toronto (ON): 2024 [citation de mai 2025]. Accessible à l’adresse suivante : </a:t>
            </a:r>
            <a:r>
              <a:rPr lang="fr-ca" sz="1200" b="0" i="0" u="none" baseline="0">
                <a:latin typeface="+mn-lt"/>
                <a:ea typeface="+mn-lt"/>
                <a:cs typeface="+mn-lt"/>
                <a:hlinkClick r:id="rId19"/>
              </a:rPr>
              <a:t>https://www.aans.org/patients/conditions-treatments/low-back-pain/</a:t>
            </a:r>
            <a:endParaRPr lang="fr-ca" sz="1200" b="0" u="none">
              <a:latin typeface="+mn-lt"/>
            </a:endParaRPr>
          </a:p>
          <a:p>
            <a:pPr algn="l" rtl="0">
              <a:spcAft>
                <a:spcPts val="600"/>
              </a:spcAft>
            </a:pPr>
            <a:endParaRPr lang="fr-ca" b="0" u="none">
              <a:highlight>
                <a:srgbClr val="FFFF00"/>
              </a:highligh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322391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8FC84-9FC1-CCB1-F386-693D482D8D5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60D2218-5A4D-8A06-5C94-F8E93696125D}"/>
              </a:ext>
            </a:extLst>
          </p:cNvPr>
          <p:cNvSpPr>
            <a:spLocks noGrp="1"/>
          </p:cNvSpPr>
          <p:nvPr>
            <p:ph type="title"/>
          </p:nvPr>
        </p:nvSpPr>
        <p:spPr>
          <a:xfrm>
            <a:off x="533400" y="360504"/>
            <a:ext cx="11087100" cy="697541"/>
          </a:xfrm>
        </p:spPr>
        <p:txBody>
          <a:bodyPr/>
          <a:lstStyle/>
          <a:p>
            <a:pPr algn="l" rtl="0"/>
            <a:r>
              <a:rPr lang="fr-ca" sz="2000" b="1" i="0" u="none" baseline="0" dirty="0"/>
              <a:t>Le pourcentage de personnes qui ont consulté un médecin ou se sont rendues aux services </a:t>
            </a:r>
            <a:br>
              <a:rPr lang="fr-ca" sz="2000" b="1" i="0" u="none" baseline="0" dirty="0"/>
            </a:br>
            <a:r>
              <a:rPr lang="fr-ca" sz="2000" b="1" i="0" u="none" baseline="0" dirty="0"/>
              <a:t>d'urgence pour un premier épisode de lombalgie aiguë varie en fonction des régions de SO</a:t>
            </a:r>
            <a:endParaRPr lang="fr-ca" sz="2400" dirty="0"/>
          </a:p>
        </p:txBody>
      </p:sp>
      <p:sp>
        <p:nvSpPr>
          <p:cNvPr id="15" name="TextBox 14">
            <a:extLst>
              <a:ext uri="{FF2B5EF4-FFF2-40B4-BE49-F238E27FC236}">
                <a16:creationId xmlns:a16="http://schemas.microsoft.com/office/drawing/2014/main" id="{97546C39-79FE-F61F-ED87-A2D2654C575E}"/>
              </a:ext>
            </a:extLst>
          </p:cNvPr>
          <p:cNvSpPr txBox="1"/>
          <p:nvPr/>
        </p:nvSpPr>
        <p:spPr>
          <a:xfrm>
            <a:off x="442270" y="1388671"/>
            <a:ext cx="11178230" cy="738664"/>
          </a:xfrm>
          <a:prstGeom prst="rect">
            <a:avLst/>
          </a:prstGeom>
          <a:noFill/>
        </p:spPr>
        <p:txBody>
          <a:bodyPr wrap="square">
            <a:spAutoFit/>
          </a:bodyPr>
          <a:lstStyle/>
          <a:p>
            <a:pPr algn="l" rtl="0"/>
            <a:r>
              <a:rPr lang="fr-ca" sz="1400" b="0" i="0" u="none" baseline="0" dirty="0"/>
              <a:t>Au cours de l'exercice de 2024-2025, les régions centrale et Ouest de Santé Ontario (SO) ont enregistré la plus forte occurrence de personnes qui ont consulté un médecin ou se sont rendues aux services d'urgence pour un premier épisode de lombalgie aiguë. Cette situation a été constante, de l’exercice de 2019-2020 à l'exercice de 2024-2025*.</a:t>
            </a:r>
          </a:p>
        </p:txBody>
      </p:sp>
      <p:graphicFrame>
        <p:nvGraphicFramePr>
          <p:cNvPr id="6" name="Chart 5" descr="Graphique linéaire montrant les personnes qui consultent un médecin ou les services d’urgence pour un premier épisode de lombalgie aiguë en Ontario, par région de Santé Ontario, de l’exercice 2019-2020 à l’exercice 2024-2025.">
            <a:extLst>
              <a:ext uri="{FF2B5EF4-FFF2-40B4-BE49-F238E27FC236}">
                <a16:creationId xmlns:a16="http://schemas.microsoft.com/office/drawing/2014/main" id="{74B7B700-C686-2827-7267-1F1388F7A2C1}"/>
              </a:ext>
            </a:extLst>
          </p:cNvPr>
          <p:cNvGraphicFramePr/>
          <p:nvPr>
            <p:extLst>
              <p:ext uri="{D42A27DB-BD31-4B8C-83A1-F6EECF244321}">
                <p14:modId xmlns:p14="http://schemas.microsoft.com/office/powerpoint/2010/main" val="2864435436"/>
              </p:ext>
            </p:extLst>
          </p:nvPr>
        </p:nvGraphicFramePr>
        <p:xfrm>
          <a:off x="290820" y="2025406"/>
          <a:ext cx="6005696" cy="4072007"/>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D8056763-C937-ABB1-D351-C31A7C33A17C}"/>
              </a:ext>
            </a:extLst>
          </p:cNvPr>
          <p:cNvSpPr txBox="1"/>
          <p:nvPr/>
        </p:nvSpPr>
        <p:spPr>
          <a:xfrm>
            <a:off x="6368321" y="2167140"/>
            <a:ext cx="5496836" cy="445239"/>
          </a:xfrm>
          <a:prstGeom prst="rect">
            <a:avLst/>
          </a:prstGeom>
          <a:noFill/>
        </p:spPr>
        <p:txBody>
          <a:bodyPr wrap="square" lIns="0" tIns="0" rIns="0" bIns="0" rtlCol="0" anchor="t" anchorCtr="0">
            <a:noAutofit/>
          </a:bodyPr>
          <a:lstStyle/>
          <a:p>
            <a:pPr rtl="0">
              <a:defRPr sz="1400" b="0" i="0" u="none" strike="noStrike" kern="1200" spc="0" baseline="0">
                <a:solidFill>
                  <a:srgbClr val="000000"/>
                </a:solidFill>
                <a:latin typeface="+mn-lt"/>
                <a:ea typeface="+mn-ea"/>
                <a:cs typeface="+mn-cs"/>
              </a:defRPr>
            </a:pPr>
            <a:r>
              <a:rPr lang="fr-ca" sz="1100" b="0" i="0" u="none" baseline="0" dirty="0"/>
              <a:t>Le pourcentage de personnes qui ont consulté un médecin ou se sont rendues aux services d'urgence pour un premier épisode de lombalgie aiguë en Ontario, par région de Santé Ontario, au cours de l’exercice de 2024-2025*</a:t>
            </a:r>
            <a:endParaRPr lang="fr-ca" sz="1100" dirty="0"/>
          </a:p>
        </p:txBody>
      </p:sp>
      <p:pic>
        <p:nvPicPr>
          <p:cNvPr id="2" name="Picture 1" descr="Carte de l’Ontario montrant les pourcentages de personnes qui consultent un médecin ou les Services d’urgence dans les régions de Santé Ontario.">
            <a:extLst>
              <a:ext uri="{FF2B5EF4-FFF2-40B4-BE49-F238E27FC236}">
                <a16:creationId xmlns:a16="http://schemas.microsoft.com/office/drawing/2014/main" id="{2ACFAF78-E9F0-9B55-2624-5FFE97CDC904}"/>
              </a:ext>
            </a:extLst>
          </p:cNvPr>
          <p:cNvPicPr>
            <a:picLocks noChangeAspect="1"/>
          </p:cNvPicPr>
          <p:nvPr/>
        </p:nvPicPr>
        <p:blipFill>
          <a:blip r:embed="rId4"/>
          <a:stretch>
            <a:fillRect/>
          </a:stretch>
        </p:blipFill>
        <p:spPr>
          <a:xfrm>
            <a:off x="7366384" y="2664485"/>
            <a:ext cx="3774226" cy="3585516"/>
          </a:xfrm>
          <a:prstGeom prst="rect">
            <a:avLst/>
          </a:prstGeom>
        </p:spPr>
      </p:pic>
      <p:pic>
        <p:nvPicPr>
          <p:cNvPr id="9" name="Picture 8">
            <a:extLst>
              <a:ext uri="{FF2B5EF4-FFF2-40B4-BE49-F238E27FC236}">
                <a16:creationId xmlns:a16="http://schemas.microsoft.com/office/drawing/2014/main" id="{1BB5E829-808A-1E67-11E6-0CF28C2C10F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728397" y="4250133"/>
            <a:ext cx="544263" cy="544263"/>
          </a:xfrm>
          <a:prstGeom prst="rect">
            <a:avLst/>
          </a:prstGeom>
        </p:spPr>
      </p:pic>
      <p:pic>
        <p:nvPicPr>
          <p:cNvPr id="12" name="Picture 11">
            <a:extLst>
              <a:ext uri="{FF2B5EF4-FFF2-40B4-BE49-F238E27FC236}">
                <a16:creationId xmlns:a16="http://schemas.microsoft.com/office/drawing/2014/main" id="{5F34656F-96A7-862B-5C18-0D6CF36E768D}"/>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552064" y="3213100"/>
            <a:ext cx="539750" cy="539750"/>
          </a:xfrm>
          <a:prstGeom prst="rect">
            <a:avLst/>
          </a:prstGeom>
        </p:spPr>
      </p:pic>
      <p:pic>
        <p:nvPicPr>
          <p:cNvPr id="14" name="Picture 13">
            <a:extLst>
              <a:ext uri="{FF2B5EF4-FFF2-40B4-BE49-F238E27FC236}">
                <a16:creationId xmlns:a16="http://schemas.microsoft.com/office/drawing/2014/main" id="{9BABF039-5F09-42A5-9F49-48A4BC5EF358}"/>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9541356" y="5264752"/>
            <a:ext cx="539750" cy="539750"/>
          </a:xfrm>
          <a:prstGeom prst="rect">
            <a:avLst/>
          </a:prstGeom>
        </p:spPr>
      </p:pic>
      <p:pic>
        <p:nvPicPr>
          <p:cNvPr id="16" name="Picture 15">
            <a:extLst>
              <a:ext uri="{FF2B5EF4-FFF2-40B4-BE49-F238E27FC236}">
                <a16:creationId xmlns:a16="http://schemas.microsoft.com/office/drawing/2014/main" id="{0BB951A2-952B-8E41-DA2A-5A2533362DA2}"/>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8822955" y="3084888"/>
            <a:ext cx="539750" cy="539750"/>
          </a:xfrm>
          <a:prstGeom prst="rect">
            <a:avLst/>
          </a:prstGeom>
        </p:spPr>
      </p:pic>
      <p:pic>
        <p:nvPicPr>
          <p:cNvPr id="18" name="Picture 17">
            <a:extLst>
              <a:ext uri="{FF2B5EF4-FFF2-40B4-BE49-F238E27FC236}">
                <a16:creationId xmlns:a16="http://schemas.microsoft.com/office/drawing/2014/main" id="{B48CE3E3-ABC2-68D7-8E05-631F86D402C3}"/>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8782779" y="4428764"/>
            <a:ext cx="539750" cy="539750"/>
          </a:xfrm>
          <a:prstGeom prst="rect">
            <a:avLst/>
          </a:prstGeom>
        </p:spPr>
      </p:pic>
      <p:pic>
        <p:nvPicPr>
          <p:cNvPr id="20" name="Picture 19">
            <a:extLst>
              <a:ext uri="{FF2B5EF4-FFF2-40B4-BE49-F238E27FC236}">
                <a16:creationId xmlns:a16="http://schemas.microsoft.com/office/drawing/2014/main" id="{3E251924-633D-A725-C5D2-DA112684C635}"/>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10207018" y="5181248"/>
            <a:ext cx="539750" cy="539750"/>
          </a:xfrm>
          <a:prstGeom prst="rect">
            <a:avLst/>
          </a:prstGeom>
        </p:spPr>
      </p:pic>
      <p:sp>
        <p:nvSpPr>
          <p:cNvPr id="21" name="Text Placeholder 4">
            <a:extLst>
              <a:ext uri="{FF2B5EF4-FFF2-40B4-BE49-F238E27FC236}">
                <a16:creationId xmlns:a16="http://schemas.microsoft.com/office/drawing/2014/main" id="{F8C50571-BC04-7FE1-ABCC-32DC960F6E20}"/>
              </a:ext>
            </a:extLst>
          </p:cNvPr>
          <p:cNvSpPr>
            <a:spLocks noGrp="1"/>
          </p:cNvSpPr>
          <p:nvPr>
            <p:ph type="body" sz="quarter" idx="13"/>
          </p:nvPr>
        </p:nvSpPr>
        <p:spPr>
          <a:xfrm>
            <a:off x="6475167" y="3214717"/>
            <a:ext cx="984057" cy="630793"/>
          </a:xfrm>
        </p:spPr>
        <p:txBody>
          <a:bodyPr/>
          <a:lstStyle/>
          <a:p>
            <a:pPr algn="l" rtl="0"/>
            <a:r>
              <a:rPr lang="fr-ca" sz="2400" b="1" i="0" u="none" baseline="0"/>
              <a:t>1,6 %</a:t>
            </a:r>
            <a:br>
              <a:rPr lang="fr-ca" sz="2400" b="1"/>
            </a:br>
            <a:r>
              <a:rPr lang="fr-ca" sz="1400" b="1" i="0" u="none" baseline="0"/>
              <a:t>Nord-Ouest</a:t>
            </a:r>
          </a:p>
        </p:txBody>
      </p:sp>
      <p:sp>
        <p:nvSpPr>
          <p:cNvPr id="22" name="Text Placeholder 4">
            <a:extLst>
              <a:ext uri="{FF2B5EF4-FFF2-40B4-BE49-F238E27FC236}">
                <a16:creationId xmlns:a16="http://schemas.microsoft.com/office/drawing/2014/main" id="{BA7EF390-F9EB-9340-FF8A-4B193ABC1D03}"/>
              </a:ext>
            </a:extLst>
          </p:cNvPr>
          <p:cNvSpPr txBox="1">
            <a:spLocks/>
          </p:cNvSpPr>
          <p:nvPr/>
        </p:nvSpPr>
        <p:spPr>
          <a:xfrm>
            <a:off x="9541356" y="3000545"/>
            <a:ext cx="984057" cy="630793"/>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fr-ca" sz="2400" b="1" i="0" u="none" baseline="0" dirty="0"/>
              <a:t>3,8 %</a:t>
            </a:r>
            <a:br>
              <a:rPr lang="fr-ca" sz="2400" b="1" dirty="0"/>
            </a:br>
            <a:r>
              <a:rPr lang="fr-ca" sz="1400" b="1" i="0" u="none" baseline="0" dirty="0"/>
              <a:t>Nord-Est</a:t>
            </a:r>
          </a:p>
        </p:txBody>
      </p:sp>
      <p:sp>
        <p:nvSpPr>
          <p:cNvPr id="23" name="Text Placeholder 4">
            <a:extLst>
              <a:ext uri="{FF2B5EF4-FFF2-40B4-BE49-F238E27FC236}">
                <a16:creationId xmlns:a16="http://schemas.microsoft.com/office/drawing/2014/main" id="{19EEB2A3-9FE1-2017-C3A0-7E3D7D7DB134}"/>
              </a:ext>
            </a:extLst>
          </p:cNvPr>
          <p:cNvSpPr txBox="1">
            <a:spLocks/>
          </p:cNvSpPr>
          <p:nvPr/>
        </p:nvSpPr>
        <p:spPr>
          <a:xfrm>
            <a:off x="8051263" y="4879964"/>
            <a:ext cx="984057" cy="630793"/>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fr-ca" sz="2400" b="1" i="0" u="none" baseline="0"/>
              <a:t>28,6 %</a:t>
            </a:r>
            <a:br>
              <a:rPr lang="fr-ca" sz="2400" b="1"/>
            </a:br>
            <a:r>
              <a:rPr lang="fr-ca" sz="1400" b="1" i="0" u="none" baseline="0"/>
              <a:t>Centrale</a:t>
            </a:r>
            <a:endParaRPr lang="fr-ca" sz="1400"/>
          </a:p>
        </p:txBody>
      </p:sp>
      <p:sp>
        <p:nvSpPr>
          <p:cNvPr id="24" name="Text Placeholder 4">
            <a:extLst>
              <a:ext uri="{FF2B5EF4-FFF2-40B4-BE49-F238E27FC236}">
                <a16:creationId xmlns:a16="http://schemas.microsoft.com/office/drawing/2014/main" id="{DEC51E7A-E3BA-3DEC-5667-A92180F7C570}"/>
              </a:ext>
            </a:extLst>
          </p:cNvPr>
          <p:cNvSpPr txBox="1">
            <a:spLocks/>
          </p:cNvSpPr>
          <p:nvPr/>
        </p:nvSpPr>
        <p:spPr>
          <a:xfrm>
            <a:off x="8712664" y="5495963"/>
            <a:ext cx="984057" cy="630793"/>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fr-ca" sz="2400" b="1" i="0" u="none" baseline="0"/>
              <a:t>28,1 %</a:t>
            </a:r>
            <a:br>
              <a:rPr lang="fr-ca" sz="2400" b="1"/>
            </a:br>
            <a:r>
              <a:rPr lang="fr-ca" sz="1400" b="1" i="0" u="none" baseline="0"/>
              <a:t>Ouest</a:t>
            </a:r>
            <a:endParaRPr lang="fr-ca" sz="1400"/>
          </a:p>
        </p:txBody>
      </p:sp>
      <p:sp>
        <p:nvSpPr>
          <p:cNvPr id="25" name="Text Placeholder 4">
            <a:extLst>
              <a:ext uri="{FF2B5EF4-FFF2-40B4-BE49-F238E27FC236}">
                <a16:creationId xmlns:a16="http://schemas.microsoft.com/office/drawing/2014/main" id="{175B92A4-3492-387D-9B40-9D8A1C12DF86}"/>
              </a:ext>
            </a:extLst>
          </p:cNvPr>
          <p:cNvSpPr txBox="1">
            <a:spLocks/>
          </p:cNvSpPr>
          <p:nvPr/>
        </p:nvSpPr>
        <p:spPr>
          <a:xfrm>
            <a:off x="10832296" y="4968514"/>
            <a:ext cx="984057" cy="630793"/>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fr-ca" sz="2400" b="1" i="0" u="none" baseline="0"/>
              <a:t>19,1 %</a:t>
            </a:r>
            <a:br>
              <a:rPr lang="fr-ca" sz="2400" b="1"/>
            </a:br>
            <a:r>
              <a:rPr lang="fr-ca" sz="1400" b="1" i="0" u="none" baseline="0"/>
              <a:t>Toronto</a:t>
            </a:r>
            <a:endParaRPr lang="fr-ca" sz="1400"/>
          </a:p>
        </p:txBody>
      </p:sp>
      <p:sp>
        <p:nvSpPr>
          <p:cNvPr id="26" name="Text Placeholder 4">
            <a:extLst>
              <a:ext uri="{FF2B5EF4-FFF2-40B4-BE49-F238E27FC236}">
                <a16:creationId xmlns:a16="http://schemas.microsoft.com/office/drawing/2014/main" id="{32201B57-0A71-D0D8-1FCC-B4D0732B8147}"/>
              </a:ext>
            </a:extLst>
          </p:cNvPr>
          <p:cNvSpPr txBox="1">
            <a:spLocks/>
          </p:cNvSpPr>
          <p:nvPr/>
        </p:nvSpPr>
        <p:spPr>
          <a:xfrm>
            <a:off x="10228074" y="3763340"/>
            <a:ext cx="984057" cy="630793"/>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fr-ca" sz="2400" b="1" i="0" u="none" baseline="0"/>
              <a:t>18,6 %</a:t>
            </a:r>
            <a:br>
              <a:rPr lang="fr-ca" sz="2400" b="1"/>
            </a:br>
            <a:r>
              <a:rPr lang="fr-ca" sz="1400" b="1" i="0" u="none" baseline="0"/>
              <a:t>Est</a:t>
            </a:r>
            <a:endParaRPr lang="fr-ca" sz="1400"/>
          </a:p>
        </p:txBody>
      </p:sp>
      <p:sp>
        <p:nvSpPr>
          <p:cNvPr id="8" name="Rectangle 7">
            <a:extLst>
              <a:ext uri="{FF2B5EF4-FFF2-40B4-BE49-F238E27FC236}">
                <a16:creationId xmlns:a16="http://schemas.microsoft.com/office/drawing/2014/main" id="{B0A93FA6-AC7F-7119-A3BA-16A2A93636A3}"/>
              </a:ext>
            </a:extLst>
          </p:cNvPr>
          <p:cNvSpPr/>
          <p:nvPr/>
        </p:nvSpPr>
        <p:spPr>
          <a:xfrm>
            <a:off x="227390" y="6074272"/>
            <a:ext cx="11699120" cy="784830"/>
          </a:xfrm>
          <a:prstGeom prst="rect">
            <a:avLst/>
          </a:prstGeom>
        </p:spPr>
        <p:txBody>
          <a:bodyPr wrap="square">
            <a:spAutoFit/>
          </a:bodyPr>
          <a:lstStyle>
            <a:defPPr>
              <a:defRPr lang="fr-ca"/>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algn="l" rtl="0">
              <a:spcAft>
                <a:spcPts val="0"/>
              </a:spcAft>
            </a:pPr>
            <a:r>
              <a:rPr lang="fr-ca" sz="900" b="0" i="0" u="none" baseline="0" dirty="0">
                <a:latin typeface="+mj-lt"/>
                <a:cs typeface="Calibri" panose="020F0502020204030204" pitchFamily="34" charset="0"/>
              </a:rPr>
              <a:t>Abréviations : Ex., exercice; SU, services d'urgence; région de SO, région de Santé Ontario.</a:t>
            </a:r>
          </a:p>
          <a:p>
            <a:pPr algn="l" rtl="0">
              <a:spcAft>
                <a:spcPts val="0"/>
              </a:spcAft>
            </a:pPr>
            <a:r>
              <a:rPr lang="fr-ca" sz="900" b="0" i="0" u="none" baseline="0" dirty="0">
                <a:latin typeface="+mj-lt"/>
                <a:cs typeface="Calibri" panose="020F0502020204030204" pitchFamily="34" charset="0"/>
              </a:rPr>
              <a:t>Remarques : Les données sont fondées sur les résidents de l'Ontario âgés de 16 à 120 ans. Les personnes ayant un premier épisode de lombalgie aiguë sont définies comme n'ayant aucun antécédent de lombalgie dans le Système national d’information sur les soins ambulatoires (SNISA) ou dans la base de données sur les demandes de remboursement du Régime d’assurance-santé de l'Ontario (RASO) au cours des cinq années précédant la date de la première visite. La région de Santé Ontario est déterminée en fonction du lieu de résidence </a:t>
            </a:r>
            <a:r>
              <a:rPr lang="fr-ca" sz="900" b="0" i="0" u="none" baseline="0" dirty="0">
                <a:latin typeface="+mn-lt"/>
                <a:cs typeface="Calibri" panose="020F0502020204030204" pitchFamily="34" charset="0"/>
              </a:rPr>
              <a:t>du patient. * Les nombres pour l'exercice de 2024-2025 ne sont pas les nombres finaux.</a:t>
            </a:r>
          </a:p>
          <a:p>
            <a:pPr algn="l" rtl="0">
              <a:spcAft>
                <a:spcPts val="0"/>
              </a:spcAft>
            </a:pPr>
            <a:r>
              <a:rPr lang="fr-ca" sz="900" b="0" i="0" u="none" baseline="0" dirty="0">
                <a:latin typeface="+mn-lt"/>
                <a:cs typeface="Calibri" panose="020F0502020204030204" pitchFamily="34" charset="0"/>
              </a:rPr>
              <a:t> </a:t>
            </a:r>
            <a:r>
              <a:rPr lang="fr-ca" sz="900" b="0" i="0" u="none" baseline="0" dirty="0">
                <a:latin typeface="+mj-lt"/>
                <a:cs typeface="Calibri" panose="020F0502020204030204" pitchFamily="34" charset="0"/>
              </a:rPr>
              <a:t>Sources : Base de données sur les demandes de remboursement du Régime d’assurance-santé de l'Ontario (RASO), Système national d’information sur les soins ambulatoires (SNISA), Base de données des personnes enregistrées (BDPE).</a:t>
            </a:r>
          </a:p>
        </p:txBody>
      </p:sp>
    </p:spTree>
    <p:extLst>
      <p:ext uri="{BB962C8B-B14F-4D97-AF65-F5344CB8AC3E}">
        <p14:creationId xmlns:p14="http://schemas.microsoft.com/office/powerpoint/2010/main" val="38107442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BEAF0-C496-7EC6-A777-5BA92D081688}"/>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5FDB4342-7FB7-2F5E-97FE-26947C9F61CD}"/>
              </a:ext>
            </a:extLst>
          </p:cNvPr>
          <p:cNvSpPr>
            <a:spLocks noGrp="1"/>
          </p:cNvSpPr>
          <p:nvPr>
            <p:ph type="title"/>
          </p:nvPr>
        </p:nvSpPr>
        <p:spPr>
          <a:xfrm>
            <a:off x="510886" y="235529"/>
            <a:ext cx="11639550" cy="712254"/>
          </a:xfrm>
        </p:spPr>
        <p:txBody>
          <a:bodyPr/>
          <a:lstStyle/>
          <a:p>
            <a:pPr algn="l" rtl="0"/>
            <a:r>
              <a:rPr lang="fr-ca" sz="1600" b="1" i="0" u="none" baseline="0" dirty="0"/>
              <a:t>De l'exercice de 2019-2020 à celui de 2024-2025, les personnes âgées de 26 à 34 ans qui ont consulté un médecin ou qui se </a:t>
            </a:r>
            <a:br>
              <a:rPr lang="fr-ca" sz="1600" b="1" i="0" u="none" baseline="0" dirty="0"/>
            </a:br>
            <a:r>
              <a:rPr lang="fr-ca" sz="1600" b="1" i="0" u="none" baseline="0" dirty="0"/>
              <a:t>sont rendues aux services d'urgence pour un premier épisode de lombalgie aiguë plus fréquemment que les personnes d'autres </a:t>
            </a:r>
            <a:br>
              <a:rPr lang="fr-ca" sz="1600" dirty="0"/>
            </a:br>
            <a:r>
              <a:rPr lang="fr-ca" sz="1600" b="1" i="0" u="none" baseline="0" dirty="0"/>
              <a:t>groupes d'âge et les hommes ont consulté plus fréquemment que les femmes</a:t>
            </a:r>
            <a:endParaRPr lang="fr-ca" sz="1800" dirty="0"/>
          </a:p>
        </p:txBody>
      </p:sp>
      <p:graphicFrame>
        <p:nvGraphicFramePr>
          <p:cNvPr id="4" name="Chart 3" descr="Un diagramme circulaire montrant qu’un pourcentage plus élevé d’Ontariens de sexe masculin que de sexe féminin a consulté un médecin ou les services d’urgence pour un premier épisode de lombalgie aiguë en Ontario.">
            <a:extLst>
              <a:ext uri="{FF2B5EF4-FFF2-40B4-BE49-F238E27FC236}">
                <a16:creationId xmlns:a16="http://schemas.microsoft.com/office/drawing/2014/main" id="{F5466CE5-D342-7EE2-9A97-AA0F66FABCB2}"/>
              </a:ext>
            </a:extLst>
          </p:cNvPr>
          <p:cNvGraphicFramePr/>
          <p:nvPr>
            <p:extLst>
              <p:ext uri="{D42A27DB-BD31-4B8C-83A1-F6EECF244321}">
                <p14:modId xmlns:p14="http://schemas.microsoft.com/office/powerpoint/2010/main" val="4058199460"/>
              </p:ext>
            </p:extLst>
          </p:nvPr>
        </p:nvGraphicFramePr>
        <p:xfrm>
          <a:off x="6197600" y="1432560"/>
          <a:ext cx="5952836" cy="468496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Chart 1" descr="Graphique montrant le pourcentage de personnes qui consultent un médecin ou les services d’urgence pour un premier épisode de lombalgie aiguë en Ontario, par groupe d’âge, les 26-34 ans ayant le pourcentage le plus élevé et les plus de 70 ans le plus bas.">
            <a:extLst>
              <a:ext uri="{FF2B5EF4-FFF2-40B4-BE49-F238E27FC236}">
                <a16:creationId xmlns:a16="http://schemas.microsoft.com/office/drawing/2014/main" id="{C08C5957-1608-A5CF-7D56-123CC4AB13B1}"/>
              </a:ext>
            </a:extLst>
          </p:cNvPr>
          <p:cNvGraphicFramePr/>
          <p:nvPr>
            <p:extLst>
              <p:ext uri="{D42A27DB-BD31-4B8C-83A1-F6EECF244321}">
                <p14:modId xmlns:p14="http://schemas.microsoft.com/office/powerpoint/2010/main" val="2782425680"/>
              </p:ext>
            </p:extLst>
          </p:nvPr>
        </p:nvGraphicFramePr>
        <p:xfrm>
          <a:off x="510886" y="1432560"/>
          <a:ext cx="5867202" cy="4765979"/>
        </p:xfrm>
        <a:graphic>
          <a:graphicData uri="http://schemas.openxmlformats.org/drawingml/2006/chart">
            <c:chart xmlns:c="http://schemas.openxmlformats.org/drawingml/2006/chart" xmlns:r="http://schemas.openxmlformats.org/officeDocument/2006/relationships" r:id="rId4"/>
          </a:graphicData>
        </a:graphic>
      </p:graphicFrame>
      <p:sp>
        <p:nvSpPr>
          <p:cNvPr id="22" name="Rectangle 21">
            <a:extLst>
              <a:ext uri="{FF2B5EF4-FFF2-40B4-BE49-F238E27FC236}">
                <a16:creationId xmlns:a16="http://schemas.microsoft.com/office/drawing/2014/main" id="{DA036384-0275-4FD1-B5C8-EFC075A8717A}"/>
              </a:ext>
            </a:extLst>
          </p:cNvPr>
          <p:cNvSpPr/>
          <p:nvPr/>
        </p:nvSpPr>
        <p:spPr>
          <a:xfrm>
            <a:off x="317500" y="6075941"/>
            <a:ext cx="11210926" cy="646331"/>
          </a:xfrm>
          <a:prstGeom prst="rect">
            <a:avLst/>
          </a:prstGeom>
        </p:spPr>
        <p:txBody>
          <a:bodyPr wrap="square">
            <a:spAutoFit/>
          </a:bodyPr>
          <a:lstStyle>
            <a:defPPr>
              <a:defRPr lang="fr-ca"/>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algn="l" rtl="0">
              <a:spcAft>
                <a:spcPts val="0"/>
              </a:spcAft>
            </a:pPr>
            <a:r>
              <a:rPr lang="fr-ca" sz="900" b="0" i="0" u="none" baseline="0" dirty="0">
                <a:latin typeface="+mn-lt"/>
                <a:cs typeface="Calibri" panose="020F0502020204030204" pitchFamily="34" charset="0"/>
              </a:rPr>
              <a:t>Abréviations : Ex., exercice; SU, services d'urgence.</a:t>
            </a:r>
          </a:p>
          <a:p>
            <a:pPr algn="l" rtl="0">
              <a:spcAft>
                <a:spcPts val="0"/>
              </a:spcAft>
            </a:pPr>
            <a:r>
              <a:rPr lang="fr-ca" sz="900" b="0" i="0" u="none" baseline="0" dirty="0">
                <a:latin typeface="+mn-lt"/>
                <a:cs typeface="Calibri" panose="020F0502020204030204" pitchFamily="34" charset="0"/>
              </a:rPr>
              <a:t>Remarques : Les données sont fondées sur les résidents de l'Ontario âgés de 16 à 120 ans. « Le premier épisode de lombalgie aiguë » est défini comme étant des personnes se présentant sans antécédents de lombalgie dans le SNISA ou la base de données sur les demandes de remboursement du RASO au cours des cinq années précédant la date de la première visite. * Les nombres pour l'exercice de 2024-2025 ne sont pas les nombres finaux.</a:t>
            </a:r>
          </a:p>
          <a:p>
            <a:pPr algn="l" rtl="0">
              <a:spcAft>
                <a:spcPts val="0"/>
              </a:spcAft>
            </a:pPr>
            <a:r>
              <a:rPr lang="fr-ca" sz="900" b="0" i="0" u="none" baseline="0" dirty="0">
                <a:latin typeface="+mn-lt"/>
                <a:cs typeface="Calibri" panose="020F0502020204030204" pitchFamily="34" charset="0"/>
              </a:rPr>
              <a:t>Sources : Base de données sur les demandes de remboursement du Régime d’assurance-santé de l'Ontario (RASO), Système national d’information sur les soins ambulatoires (SNISA), Base de données des personnes enregistrées (BDPE).</a:t>
            </a:r>
          </a:p>
        </p:txBody>
      </p:sp>
    </p:spTree>
    <p:extLst>
      <p:ext uri="{BB962C8B-B14F-4D97-AF65-F5344CB8AC3E}">
        <p14:creationId xmlns:p14="http://schemas.microsoft.com/office/powerpoint/2010/main" val="39081663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61FA6-45D8-A04F-BE93-36044394CEBC}"/>
              </a:ext>
            </a:extLst>
          </p:cNvPr>
          <p:cNvSpPr txBox="1">
            <a:spLocks noGrp="1"/>
          </p:cNvSpPr>
          <p:nvPr>
            <p:ph type="title" idx="4294967295"/>
          </p:nvPr>
        </p:nvSpPr>
        <p:spPr>
          <a:xfrm>
            <a:off x="4864734" y="813944"/>
            <a:ext cx="5760190" cy="360098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fr-ca" sz="1800" b="0" i="0" u="none" strike="noStrike" kern="1200" cap="none" spc="0" normalizeH="0" baseline="0" dirty="0">
                <a:ln>
                  <a:noFill/>
                </a:ln>
                <a:solidFill>
                  <a:schemeClr val="tx1"/>
                </a:solidFill>
                <a:effectLst/>
                <a:uLnTx/>
                <a:uFillTx/>
                <a:latin typeface="+mn-lt"/>
                <a:ea typeface="MS PGothic"/>
                <a:cs typeface="Calibri"/>
              </a:rPr>
              <a:t>Pour les lombalgies aiguës, 90 % ne sont pas causées par une maladie grave. </a:t>
            </a:r>
            <a:r>
              <a:rPr kumimoji="0" lang="fr-ca" sz="1800" b="1" i="0" u="none" strike="noStrike" kern="1200" cap="none" spc="0" normalizeH="0" baseline="0" dirty="0">
                <a:ln>
                  <a:noFill/>
                </a:ln>
                <a:solidFill>
                  <a:schemeClr val="tx1"/>
                </a:solidFill>
                <a:effectLst/>
                <a:uLnTx/>
                <a:uFillTx/>
                <a:latin typeface="+mn-lt"/>
                <a:ea typeface="MS PGothic"/>
                <a:cs typeface="Calibri"/>
              </a:rPr>
              <a:t>L’imagerie diagnostique est utilisée plus souvent que nécessaire </a:t>
            </a:r>
            <a:r>
              <a:rPr kumimoji="0" lang="fr-ca" sz="1800" b="0" i="0" u="none" strike="noStrike" kern="1200" cap="none" spc="0" normalizeH="0" baseline="0" dirty="0">
                <a:ln>
                  <a:noFill/>
                </a:ln>
                <a:solidFill>
                  <a:schemeClr val="tx1"/>
                </a:solidFill>
                <a:effectLst/>
                <a:uLnTx/>
                <a:uFillTx/>
                <a:latin typeface="+mn-lt"/>
                <a:ea typeface="MS PGothic"/>
                <a:cs typeface="Calibri"/>
              </a:rPr>
              <a:t>et </a:t>
            </a:r>
            <a:r>
              <a:rPr lang="fr-ca" sz="1800" b="0" i="0" u="none" baseline="0" dirty="0">
                <a:latin typeface="+mn-lt"/>
                <a:ea typeface="MS PGothic"/>
                <a:cs typeface="Calibri"/>
              </a:rPr>
              <a:t>peut </a:t>
            </a:r>
            <a:r>
              <a:rPr kumimoji="0" lang="fr-ca" sz="1800" b="0" i="0" u="none" strike="noStrike" kern="1200" cap="none" spc="0" normalizeH="0" baseline="0" dirty="0">
                <a:ln>
                  <a:noFill/>
                </a:ln>
                <a:solidFill>
                  <a:schemeClr val="tx1"/>
                </a:solidFill>
                <a:effectLst/>
                <a:uLnTx/>
                <a:uFillTx/>
                <a:latin typeface="+mn-lt"/>
                <a:ea typeface="MS PGothic"/>
                <a:cs typeface="Calibri"/>
              </a:rPr>
              <a:t>exposer inutilement les patients à des radiations et entraîner l’exécution de davantage d’examens et de chirurgies évitables.</a:t>
            </a:r>
            <a:br>
              <a:rPr kumimoji="0" lang="fr-ca" sz="1800" b="0" i="0" u="none" strike="noStrike" kern="1200" cap="none" spc="0" normalizeH="0" baseline="0" dirty="0">
                <a:ln>
                  <a:noFill/>
                </a:ln>
                <a:solidFill>
                  <a:schemeClr val="tx1"/>
                </a:solidFill>
                <a:effectLst/>
                <a:uLnTx/>
                <a:uFillTx/>
                <a:latin typeface="+mn-lt"/>
                <a:ea typeface="MS PGothic"/>
                <a:cs typeface="Calibri"/>
              </a:rPr>
            </a:br>
            <a:br>
              <a:rPr kumimoji="0" lang="fr-ca" sz="1800" b="0" i="0" u="none" strike="noStrike" kern="1200" cap="none" spc="0" normalizeH="0" baseline="0" dirty="0">
                <a:ln>
                  <a:noFill/>
                </a:ln>
                <a:solidFill>
                  <a:schemeClr val="tx1"/>
                </a:solidFill>
                <a:effectLst/>
                <a:uLnTx/>
                <a:uFillTx/>
                <a:latin typeface="+mn-lt"/>
                <a:ea typeface="MS PGothic"/>
                <a:cs typeface="Calibri"/>
              </a:rPr>
            </a:br>
            <a:r>
              <a:rPr kumimoji="0" lang="fr-ca" sz="1800" b="0" i="0" u="none" strike="noStrike" kern="1200" cap="none" spc="0" normalizeH="0" baseline="0" dirty="0">
                <a:ln>
                  <a:noFill/>
                </a:ln>
                <a:solidFill>
                  <a:schemeClr val="tx1"/>
                </a:solidFill>
                <a:effectLst/>
                <a:uLnTx/>
                <a:uFillTx/>
                <a:latin typeface="+mn-lt"/>
                <a:ea typeface="MS PGothic"/>
                <a:cs typeface="Calibri"/>
              </a:rPr>
              <a:t>Le coût total pour une imagerie de la colonne vertébrale en Ontario, y compris des examens radiographiques, des tomodensitométries (TDM) et des imageries par résonance magnétique (IRM), a été estimé à 45,8 millions de dollars au cours de l’exercice de 2002-2003 et il a augmenté de 54 % pour atteindre 70,3 millions de dollars </a:t>
            </a:r>
            <a:br>
              <a:rPr kumimoji="0" lang="fr-ca" sz="1800" b="0" i="0" u="none" strike="noStrike" kern="1200" cap="none" spc="0" normalizeH="0" baseline="0" dirty="0">
                <a:ln>
                  <a:noFill/>
                </a:ln>
                <a:solidFill>
                  <a:schemeClr val="tx1"/>
                </a:solidFill>
                <a:effectLst/>
                <a:uLnTx/>
                <a:uFillTx/>
                <a:latin typeface="+mn-lt"/>
                <a:ea typeface="MS PGothic"/>
                <a:cs typeface="Calibri"/>
              </a:rPr>
            </a:br>
            <a:r>
              <a:rPr kumimoji="0" lang="fr-ca" sz="1800" b="0" i="0" u="none" strike="noStrike" kern="1200" cap="none" spc="0" normalizeH="0" baseline="0" dirty="0">
                <a:ln>
                  <a:noFill/>
                </a:ln>
                <a:solidFill>
                  <a:schemeClr val="tx1"/>
                </a:solidFill>
                <a:effectLst/>
                <a:uLnTx/>
                <a:uFillTx/>
                <a:latin typeface="+mn-lt"/>
                <a:ea typeface="MS PGothic"/>
                <a:cs typeface="Calibri"/>
              </a:rPr>
              <a:t>au cours de l’exercice de 2018-2019.</a:t>
            </a:r>
            <a:endParaRPr kumimoji="0" lang="fr-ca" sz="1800" b="0" i="0" u="none" strike="noStrike" kern="1200" cap="none" spc="0" normalizeH="0" baseline="0" noProof="0" dirty="0">
              <a:ln>
                <a:noFill/>
              </a:ln>
              <a:solidFill>
                <a:schemeClr val="tx1"/>
              </a:solidFill>
              <a:effectLst/>
              <a:uLnTx/>
              <a:uFillTx/>
              <a:latin typeface="+mn-lt"/>
              <a:ea typeface="MS PGothic"/>
              <a:cs typeface="Calibri"/>
            </a:endParaRPr>
          </a:p>
        </p:txBody>
      </p:sp>
      <p:sp>
        <p:nvSpPr>
          <p:cNvPr id="3" name="Text Placeholder 2">
            <a:extLst>
              <a:ext uri="{FF2B5EF4-FFF2-40B4-BE49-F238E27FC236}">
                <a16:creationId xmlns:a16="http://schemas.microsoft.com/office/drawing/2014/main" id="{5731D45F-9AEB-19D1-6794-9997A480690F}"/>
              </a:ext>
            </a:extLst>
          </p:cNvPr>
          <p:cNvSpPr txBox="1">
            <a:spLocks/>
          </p:cNvSpPr>
          <p:nvPr/>
        </p:nvSpPr>
        <p:spPr>
          <a:xfrm>
            <a:off x="345470" y="5420219"/>
            <a:ext cx="10976246" cy="1184940"/>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spcAft>
                <a:spcPts val="0"/>
              </a:spcAft>
            </a:pPr>
            <a:r>
              <a:rPr lang="fr-ca" sz="1100" b="0" i="0" u="none" baseline="0">
                <a:latin typeface="+mn-lt"/>
                <a:cs typeface="Calibri" panose="020F0502020204030204" pitchFamily="34" charset="0"/>
              </a:rPr>
              <a:t>Abréviations : TDM, tomodensitométrie; EX., exercice; IRM, imagerie par résonance magnétique.</a:t>
            </a:r>
          </a:p>
          <a:p>
            <a:pPr algn="l" rtl="0">
              <a:spcAft>
                <a:spcPts val="0"/>
              </a:spcAft>
            </a:pPr>
            <a:r>
              <a:rPr lang="fr-ca" sz="1100" b="0" i="0" u="none" baseline="0">
                <a:latin typeface="+mn-lt"/>
                <a:cs typeface="Calibri" panose="020F0502020204030204" pitchFamily="34" charset="0"/>
              </a:rPr>
              <a:t>Source : </a:t>
            </a:r>
            <a:r>
              <a:rPr lang="fr-ca" sz="1100" b="0" i="0" u="none" baseline="0">
                <a:latin typeface="+mn-lt"/>
                <a:ea typeface="+mn-lt"/>
                <a:cs typeface="+mn-lt"/>
              </a:rPr>
              <a:t>Back Care Canada. Points clés concernant la douleur au dos et irradiant à la jambe [Internet]. Markdale (Ontario) : Canadian Spine Society; 2013 [citation du 23 mai 2017]. Accessible à l’adresse suivante : </a:t>
            </a:r>
            <a:r>
              <a:rPr lang="fr-ca" sz="1100" b="0" i="0" u="none" baseline="0">
                <a:latin typeface="+mn-lt"/>
                <a:ea typeface="+mn-lt"/>
                <a:cs typeface="+mn-lt"/>
                <a:hlinkClick r:id="rId2"/>
              </a:rPr>
              <a:t>https://backcarecanada.ca/points-cles-concernant-la-douleur-au-dos-et-irradiant-la-jambe/?lang=fr</a:t>
            </a:r>
            <a:endParaRPr lang="fr-ca" sz="1100" b="0" u="none">
              <a:latin typeface="+mn-lt"/>
            </a:endParaRPr>
          </a:p>
          <a:p>
            <a:pPr algn="l" rtl="0">
              <a:spcAft>
                <a:spcPts val="0"/>
              </a:spcAft>
            </a:pPr>
            <a:r>
              <a:rPr lang="fr-ca" sz="1100" b="0" i="0" u="none" baseline="0">
                <a:latin typeface="+mn-lt"/>
                <a:ea typeface="+mn-lt"/>
                <a:cs typeface="+mn-lt"/>
              </a:rPr>
              <a:t>Institut canadien d’information sur la santé. Surutilisation des examens et des traitements au Canada — Suivi des progrès [Internet]. Ottawa (Ontario) : ICIS; 2022 [citation du 18 juin 2025]. Accessible à l'adresse suivante : https://www.cihi.ca/sites/default/files/document/overuse-of-tests-and-treatments-in-canada-report-fr.pdf</a:t>
            </a:r>
            <a:endParaRPr lang="fr-ca" sz="1100" b="0" u="none">
              <a:latin typeface="+mn-lt"/>
            </a:endParaRPr>
          </a:p>
          <a:p>
            <a:pPr algn="l" rtl="0">
              <a:spcAft>
                <a:spcPts val="0"/>
              </a:spcAft>
            </a:pPr>
            <a:r>
              <a:rPr lang="fr-ca" sz="1100" b="0" i="0" u="none" baseline="0">
                <a:latin typeface="+mn-lt"/>
                <a:ea typeface="+mn-lt"/>
                <a:cs typeface="+mn-lt"/>
              </a:rPr>
              <a:t>Al-Ghetaa RK, Alabousi M, You JJ, Emary PC, Riva JJ, Dufton J, et coll. Temporal trends in spinal imaging in Ontario (2002-2019) and Manitoba (2001-2011), Canada. Cureus. Le 27 juin 2024;16(6):e63267.</a:t>
            </a:r>
            <a:endParaRPr lang="fr-ca" sz="1100" b="0" u="none">
              <a:highlight>
                <a:srgbClr val="FFFF00"/>
              </a:highlight>
              <a:latin typeface="+mn-lt"/>
              <a:cs typeface="Calibri" panose="020F0502020204030204" pitchFamily="34" charset="0"/>
            </a:endParaRPr>
          </a:p>
        </p:txBody>
      </p:sp>
      <p:pic>
        <p:nvPicPr>
          <p:cNvPr id="7" name="Picture 6">
            <a:extLst>
              <a:ext uri="{FF2B5EF4-FFF2-40B4-BE49-F238E27FC236}">
                <a16:creationId xmlns:a16="http://schemas.microsoft.com/office/drawing/2014/main" id="{B6A739DB-ABCD-331F-CBF8-F6D97249288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49164" y="627081"/>
            <a:ext cx="2542252" cy="2542252"/>
          </a:xfrm>
          <a:prstGeom prst="rect">
            <a:avLst/>
          </a:prstGeom>
        </p:spPr>
      </p:pic>
      <p:pic>
        <p:nvPicPr>
          <p:cNvPr id="9" name="Picture 8">
            <a:extLst>
              <a:ext uri="{FF2B5EF4-FFF2-40B4-BE49-F238E27FC236}">
                <a16:creationId xmlns:a16="http://schemas.microsoft.com/office/drawing/2014/main" id="{38F0E930-0165-4D6F-5768-BE2631B1D90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749164" y="2760001"/>
            <a:ext cx="2542252" cy="2542252"/>
          </a:xfrm>
          <a:prstGeom prst="rect">
            <a:avLst/>
          </a:prstGeom>
        </p:spPr>
      </p:pic>
    </p:spTree>
    <p:extLst>
      <p:ext uri="{BB962C8B-B14F-4D97-AF65-F5344CB8AC3E}">
        <p14:creationId xmlns:p14="http://schemas.microsoft.com/office/powerpoint/2010/main" val="37664380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noProof="0" dirty="0"/>
              <a:t>Objectifs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fr-CA" sz="2600" b="1" noProof="0" dirty="0"/>
              <a:t>Aperçu des normes de qualité : </a:t>
            </a:r>
            <a:r>
              <a:rPr lang="fr-CA" sz="2600" noProof="0" dirty="0"/>
              <a:t>De quoi s’agit-il? Comment sont-elles utilisées?</a:t>
            </a:r>
          </a:p>
          <a:p>
            <a:pPr marL="342900" indent="-342900">
              <a:buFont typeface="Arial" panose="020B0604020202020204" pitchFamily="34" charset="0"/>
              <a:buChar char="•"/>
            </a:pPr>
            <a:r>
              <a:rPr lang="fr-CA" sz="2600" b="1" noProof="0" dirty="0"/>
              <a:t>Pourquoi cette norme de qualité est-elle nécessaire? </a:t>
            </a:r>
            <a:r>
              <a:rPr lang="fr-CA" sz="2600" noProof="0" dirty="0"/>
              <a:t>Il existe des lacunes et des écarts dans la </a:t>
            </a:r>
            <a:r>
              <a:rPr lang="fr-CA" sz="2600" dirty="0"/>
              <a:t>qualité des soins pour les personnes atteintes </a:t>
            </a:r>
            <a:r>
              <a:rPr lang="fr-ca" sz="2600" dirty="0"/>
              <a:t>de lombalgie aiguë </a:t>
            </a:r>
            <a:r>
              <a:rPr lang="fr-CA" sz="2600" dirty="0"/>
              <a:t>en Ontario</a:t>
            </a:r>
          </a:p>
          <a:p>
            <a:pPr marL="342900" indent="-342900">
              <a:buFont typeface="Arial" panose="020B0604020202020204" pitchFamily="34" charset="0"/>
              <a:buChar char="•"/>
            </a:pPr>
            <a:r>
              <a:rPr lang="fr-CA" sz="2600" b="1" noProof="0" dirty="0"/>
              <a:t>Énoncés de qualité pour améliorer les soins : </a:t>
            </a:r>
            <a:r>
              <a:rPr lang="fr-CA" sz="2600" noProof="0" dirty="0"/>
              <a:t>Les énoncés clés de la norme de qualité sur les soins aux </a:t>
            </a:r>
            <a:r>
              <a:rPr lang="fr-CA" sz="2600" dirty="0"/>
              <a:t>personnes </a:t>
            </a:r>
            <a:r>
              <a:rPr lang="fr-ca" sz="2600" dirty="0"/>
              <a:t>atteintes de lombalgie aiguë</a:t>
            </a:r>
          </a:p>
          <a:p>
            <a:pPr marL="342900" indent="-342900">
              <a:buFont typeface="Arial" panose="020B0604020202020204" pitchFamily="34" charset="0"/>
              <a:buChar char="•"/>
            </a:pPr>
            <a:r>
              <a:rPr lang="fr-CA" sz="2600" b="1" noProof="0" dirty="0"/>
              <a:t>Mesure à l’appui de l’amélioration : </a:t>
            </a:r>
            <a:r>
              <a:rPr lang="fr-CA" sz="2600" noProof="0" dirty="0"/>
              <a:t>Indicateurs qui peuvent vous aider à mesurer vos efforts d’amélioration de la qualité</a:t>
            </a:r>
          </a:p>
        </p:txBody>
      </p:sp>
    </p:spTree>
    <p:extLst>
      <p:ext uri="{BB962C8B-B14F-4D97-AF65-F5344CB8AC3E}">
        <p14:creationId xmlns:p14="http://schemas.microsoft.com/office/powerpoint/2010/main" val="969934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22503-6F91-1081-1841-36606C7524F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335DC0C-F3E4-A627-7B1D-4F703D1129E5}"/>
              </a:ext>
            </a:extLst>
          </p:cNvPr>
          <p:cNvSpPr>
            <a:spLocks noGrp="1"/>
          </p:cNvSpPr>
          <p:nvPr>
            <p:ph type="title"/>
          </p:nvPr>
        </p:nvSpPr>
        <p:spPr>
          <a:xfrm>
            <a:off x="317500" y="311431"/>
            <a:ext cx="11874500" cy="697541"/>
          </a:xfrm>
        </p:spPr>
        <p:txBody>
          <a:bodyPr/>
          <a:lstStyle/>
          <a:p>
            <a:pPr algn="l" rtl="0"/>
            <a:r>
              <a:rPr lang="fr-ca" sz="3400" b="1" i="0" u="none" baseline="0" dirty="0"/>
              <a:t>L'utilisation de l'imagerie diagnostique de la colonne </a:t>
            </a:r>
            <a:br>
              <a:rPr lang="fr-ca" sz="3400" b="1" i="0" u="none" baseline="0" dirty="0"/>
            </a:br>
            <a:r>
              <a:rPr lang="fr-ca" sz="3400" b="1" i="0" u="none" baseline="0" dirty="0"/>
              <a:t>vertébrale augmente avec le temps</a:t>
            </a:r>
          </a:p>
        </p:txBody>
      </p:sp>
      <p:sp>
        <p:nvSpPr>
          <p:cNvPr id="6" name="Text Placeholder 5" descr="Line graph showing rate of spinal diagnostic imaging going up between FY 2019/20 and 2024/25">
            <a:extLst>
              <a:ext uri="{FF2B5EF4-FFF2-40B4-BE49-F238E27FC236}">
                <a16:creationId xmlns:a16="http://schemas.microsoft.com/office/drawing/2014/main" id="{4E0009DA-EB92-A68C-D74D-873E050268A8}"/>
              </a:ext>
            </a:extLst>
          </p:cNvPr>
          <p:cNvSpPr>
            <a:spLocks noGrp="1"/>
          </p:cNvSpPr>
          <p:nvPr>
            <p:ph type="body" sz="quarter" idx="11"/>
          </p:nvPr>
        </p:nvSpPr>
        <p:spPr>
          <a:xfrm>
            <a:off x="317500" y="1388126"/>
            <a:ext cx="12023724" cy="849106"/>
          </a:xfrm>
        </p:spPr>
        <p:txBody>
          <a:bodyPr/>
          <a:lstStyle/>
          <a:p>
            <a:pPr algn="l" rtl="0"/>
            <a:r>
              <a:rPr lang="fr-ca" sz="1200" b="0" i="0" u="none" baseline="0" dirty="0"/>
              <a:t>Depuis l’exercice de 2019-2020, le pourcentage de personnes recevant une imagerie diagnostique de la colonne vertébrale dans les 180 jours suivant la consultation d’un médecin ou </a:t>
            </a:r>
            <a:br>
              <a:rPr lang="fr-ca" sz="1200" b="0" i="0" u="none" baseline="0" dirty="0"/>
            </a:br>
            <a:r>
              <a:rPr lang="fr-ca" sz="1200" b="0" i="0" u="none" baseline="0" dirty="0"/>
              <a:t>une visite aux services d'urgence en Ontario pour un premier épisode de lombalgie aiguë a augmenté au fil du temps, principalement en raison de l’augmentation de l’utilisation de la radiographie. Entre-temps, l’utilisation d’autres types d’imagerie diagnostique de la colonne vertébrale comme la TDM, l’IRM et les scintigraphies osseuses est restée relativement </a:t>
            </a:r>
            <a:br>
              <a:rPr lang="fr-ca" sz="1200" b="0" i="0" u="none" baseline="0" dirty="0"/>
            </a:br>
            <a:r>
              <a:rPr lang="fr-ca" sz="1200" b="0" i="0" u="none" baseline="0" dirty="0"/>
              <a:t>constante depuis l’exercice de 2020-2021.</a:t>
            </a:r>
            <a:endParaRPr lang="fr-ca" sz="1400" b="0" i="0" u="none" baseline="0" dirty="0"/>
          </a:p>
          <a:p>
            <a:endParaRPr lang="fr-ca" sz="1600" dirty="0"/>
          </a:p>
        </p:txBody>
      </p:sp>
      <p:graphicFrame>
        <p:nvGraphicFramePr>
          <p:cNvPr id="9" name="Chart 8" descr="Graphique linéaire montrant l’augmentation du taux d’imagerie diagnostique de la colonne vertébrale entre l’exercice financier 2019-2020 et 2024-2025.">
            <a:extLst>
              <a:ext uri="{FF2B5EF4-FFF2-40B4-BE49-F238E27FC236}">
                <a16:creationId xmlns:a16="http://schemas.microsoft.com/office/drawing/2014/main" id="{965E3A43-10A7-CDC1-3A2F-B1A8FECD7C84}"/>
              </a:ext>
            </a:extLst>
          </p:cNvPr>
          <p:cNvGraphicFramePr/>
          <p:nvPr>
            <p:extLst>
              <p:ext uri="{D42A27DB-BD31-4B8C-83A1-F6EECF244321}">
                <p14:modId xmlns:p14="http://schemas.microsoft.com/office/powerpoint/2010/main" val="1200806048"/>
              </p:ext>
            </p:extLst>
          </p:nvPr>
        </p:nvGraphicFramePr>
        <p:xfrm>
          <a:off x="501649" y="2237232"/>
          <a:ext cx="11550650" cy="3864864"/>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a:extLst>
              <a:ext uri="{FF2B5EF4-FFF2-40B4-BE49-F238E27FC236}">
                <a16:creationId xmlns:a16="http://schemas.microsoft.com/office/drawing/2014/main" id="{F11F20A5-7140-8155-070E-EA8840C71FEB}"/>
              </a:ext>
            </a:extLst>
          </p:cNvPr>
          <p:cNvSpPr/>
          <p:nvPr/>
        </p:nvSpPr>
        <p:spPr>
          <a:xfrm>
            <a:off x="501649" y="5919281"/>
            <a:ext cx="11210926" cy="784830"/>
          </a:xfrm>
          <a:prstGeom prst="rect">
            <a:avLst/>
          </a:prstGeom>
        </p:spPr>
        <p:txBody>
          <a:bodyPr wrap="square">
            <a:spAutoFit/>
          </a:bodyPr>
          <a:lstStyle>
            <a:defPPr>
              <a:defRPr lang="fr-ca"/>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algn="l" rtl="0">
              <a:spcAft>
                <a:spcPts val="0"/>
              </a:spcAft>
            </a:pPr>
            <a:r>
              <a:rPr lang="fr-ca" sz="900" b="0" i="0" u="none" baseline="0" dirty="0">
                <a:latin typeface="+mn-lt"/>
                <a:cs typeface="Calibri" panose="020F0502020204030204" pitchFamily="34" charset="0"/>
              </a:rPr>
              <a:t>Abréviations : SU, services d'urgence; Ex., exercice; TDM, tomodensitométrie; IRM, imagerie par résonance magnétique.</a:t>
            </a:r>
          </a:p>
          <a:p>
            <a:pPr algn="l" rtl="0">
              <a:spcAft>
                <a:spcPts val="0"/>
              </a:spcAft>
            </a:pPr>
            <a:r>
              <a:rPr lang="fr-ca" sz="900" b="0" i="0" u="none" baseline="0" dirty="0">
                <a:latin typeface="+mn-lt"/>
                <a:cs typeface="Calibri" panose="020F0502020204030204" pitchFamily="34" charset="0"/>
              </a:rPr>
              <a:t>Remarques : Les données sont fondées sur les résidents de l'Ontario âgés de 16 à 120 ans. Un premier épisode de lombalgie aiguë est défini comme étant des personnes ne présentant aucun antécédent de lombalgie dans le SNISA ou la base de données sur les demandes de remboursement du RASO au cours des cinq années précédant la date de la première visite. « Toute imagerie de la colonne vertébrale » fait référence aux types suivants d'imagerie diagnostique de la colonne vertébrale : radiographie, IRM, TDM et scintigraphies osseuses. * Les nombres pour l'exercice de 2024-2025 ne sont pas les nombres finaux.</a:t>
            </a:r>
          </a:p>
          <a:p>
            <a:pPr algn="l" rtl="0">
              <a:spcAft>
                <a:spcPts val="0"/>
              </a:spcAft>
            </a:pPr>
            <a:r>
              <a:rPr lang="fr-ca" sz="900" b="0" i="0" u="none" baseline="0" dirty="0">
                <a:latin typeface="+mn-lt"/>
                <a:cs typeface="Calibri" panose="020F0502020204030204" pitchFamily="34" charset="0"/>
              </a:rPr>
              <a:t>Sources : Base de données sur les demandes de remboursement du Régime d’assurance-santé de l'Ontario (RASO), Système national d’information sur les soins ambulatoires (SNISA), Base de données des personnes enregistrées (BDPE).</a:t>
            </a:r>
          </a:p>
        </p:txBody>
      </p:sp>
    </p:spTree>
    <p:extLst>
      <p:ext uri="{BB962C8B-B14F-4D97-AF65-F5344CB8AC3E}">
        <p14:creationId xmlns:p14="http://schemas.microsoft.com/office/powerpoint/2010/main" val="21994054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6B324-D4B6-F509-CE02-F6A0C6A9E6B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E871021-4937-F16A-D86F-AE6C5E180B5F}"/>
              </a:ext>
            </a:extLst>
          </p:cNvPr>
          <p:cNvSpPr>
            <a:spLocks noGrp="1"/>
          </p:cNvSpPr>
          <p:nvPr>
            <p:ph type="title"/>
          </p:nvPr>
        </p:nvSpPr>
        <p:spPr>
          <a:xfrm>
            <a:off x="430971" y="284184"/>
            <a:ext cx="11874500" cy="697541"/>
          </a:xfrm>
        </p:spPr>
        <p:txBody>
          <a:bodyPr/>
          <a:lstStyle/>
          <a:p>
            <a:pPr algn="l" rtl="0"/>
            <a:r>
              <a:rPr lang="fr-ca" sz="2000" b="1" i="0" u="none" baseline="0" dirty="0"/>
              <a:t>Les régions nordiques de SO affichent systématiquement des niveaux plus élevés de recours à l'imagerie diagnostique de la colonne vertébrale pour les personnes atteintes d’une lombalgie aiguë</a:t>
            </a:r>
          </a:p>
        </p:txBody>
      </p:sp>
      <p:sp>
        <p:nvSpPr>
          <p:cNvPr id="6" name="Text Placeholder 5">
            <a:extLst>
              <a:ext uri="{FF2B5EF4-FFF2-40B4-BE49-F238E27FC236}">
                <a16:creationId xmlns:a16="http://schemas.microsoft.com/office/drawing/2014/main" id="{E5EF3E55-A134-80F6-D422-5A7EBD5AFE39}"/>
              </a:ext>
            </a:extLst>
          </p:cNvPr>
          <p:cNvSpPr>
            <a:spLocks noGrp="1"/>
          </p:cNvSpPr>
          <p:nvPr>
            <p:ph type="body" sz="quarter" idx="11"/>
          </p:nvPr>
        </p:nvSpPr>
        <p:spPr>
          <a:xfrm>
            <a:off x="479425" y="1347309"/>
            <a:ext cx="11550649" cy="1022772"/>
          </a:xfrm>
        </p:spPr>
        <p:txBody>
          <a:bodyPr vert="horz" lIns="0" tIns="0" rIns="0" bIns="0" numCol="1" spcCol="457200" rtlCol="0" anchor="t">
            <a:noAutofit/>
          </a:bodyPr>
          <a:lstStyle/>
          <a:p>
            <a:pPr algn="l" rtl="0"/>
            <a:r>
              <a:rPr lang="fr-ca" sz="1600" b="0" i="0" u="none" baseline="0" dirty="0"/>
              <a:t>Au cours de l’exercice de 2024-2025, les régions du Nord-Est et du Nord-Ouest de SO avaient les pourcentages les plus élevés de </a:t>
            </a:r>
            <a:br>
              <a:rPr lang="fr-ca" sz="1600" b="0" i="0" u="none" baseline="0" dirty="0"/>
            </a:br>
            <a:r>
              <a:rPr lang="fr-ca" sz="1600" b="0" i="0" u="none" baseline="0" dirty="0"/>
              <a:t>personnes recevant une imagerie diagnostique de la colonne vertébrale dans les 180 jours suivant la consultation d’un médecin </a:t>
            </a:r>
            <a:br>
              <a:rPr lang="fr-ca" sz="1600" b="0" i="0" u="none" baseline="0" dirty="0"/>
            </a:br>
            <a:r>
              <a:rPr lang="fr-ca" sz="1600" b="0" i="0" u="none" baseline="0" dirty="0"/>
              <a:t>ou une visite aux services d'urgence pour un premier épisode de lombalgie aiguë (plus de 19 % chacune). Depuis l’exercice de </a:t>
            </a:r>
            <a:br>
              <a:rPr lang="fr-ca" sz="1600" b="0" i="0" u="none" baseline="0" dirty="0"/>
            </a:br>
            <a:r>
              <a:rPr lang="fr-ca" sz="1600" b="0" i="0" u="none" baseline="0" dirty="0"/>
              <a:t>2019-2020, ces régions ont eu recours plus fréquemment à l'imagerie diagnostique de la colonne vertébrale.</a:t>
            </a:r>
          </a:p>
        </p:txBody>
      </p:sp>
      <p:graphicFrame>
        <p:nvGraphicFramePr>
          <p:cNvPr id="9" name="Chart 8" descr="Graphique linéaire montrant le pourcentage de personnes qui consultent un médecin ou les SU pour un premier épisode de lombalgie aiguë et qui subissent une imagerie diagnostique de la colonne vertébrale dans les 180 jours suivant la date de la visite initiale par région de Santé Ontario, pour les exercices financiers 2019-2020 à 2024-2025.">
            <a:extLst>
              <a:ext uri="{FF2B5EF4-FFF2-40B4-BE49-F238E27FC236}">
                <a16:creationId xmlns:a16="http://schemas.microsoft.com/office/drawing/2014/main" id="{3BD82EF3-64F1-0A28-AC11-9D052BCBE943}"/>
              </a:ext>
            </a:extLst>
          </p:cNvPr>
          <p:cNvGraphicFramePr/>
          <p:nvPr>
            <p:extLst>
              <p:ext uri="{D42A27DB-BD31-4B8C-83A1-F6EECF244321}">
                <p14:modId xmlns:p14="http://schemas.microsoft.com/office/powerpoint/2010/main" val="3263438086"/>
              </p:ext>
            </p:extLst>
          </p:nvPr>
        </p:nvGraphicFramePr>
        <p:xfrm>
          <a:off x="18615" y="2370081"/>
          <a:ext cx="12154765" cy="3715628"/>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a:extLst>
              <a:ext uri="{FF2B5EF4-FFF2-40B4-BE49-F238E27FC236}">
                <a16:creationId xmlns:a16="http://schemas.microsoft.com/office/drawing/2014/main" id="{0C121139-B2D5-8CF0-1E70-E9483F2C1DB4}"/>
              </a:ext>
            </a:extLst>
          </p:cNvPr>
          <p:cNvSpPr/>
          <p:nvPr/>
        </p:nvSpPr>
        <p:spPr>
          <a:xfrm>
            <a:off x="132080" y="6119336"/>
            <a:ext cx="11424532" cy="707886"/>
          </a:xfrm>
          <a:prstGeom prst="rect">
            <a:avLst/>
          </a:prstGeom>
        </p:spPr>
        <p:txBody>
          <a:bodyPr wrap="square">
            <a:spAutoFit/>
          </a:bodyPr>
          <a:lstStyle>
            <a:defPPr>
              <a:defRPr lang="fr-ca"/>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algn="l" rtl="0">
              <a:spcAft>
                <a:spcPts val="0"/>
              </a:spcAft>
            </a:pPr>
            <a:r>
              <a:rPr lang="fr-ca" sz="800" b="0" i="0" u="none" baseline="0" dirty="0">
                <a:latin typeface="+mn-lt"/>
                <a:cs typeface="Calibri" panose="020F0502020204030204" pitchFamily="34" charset="0"/>
              </a:rPr>
              <a:t>Abréviations : TDM, tomodensitométrie; SU, services d'urgence; Ex., exercice; IRM, imagerie par résonance magnétique.</a:t>
            </a:r>
          </a:p>
          <a:p>
            <a:pPr algn="l" rtl="0">
              <a:spcAft>
                <a:spcPts val="0"/>
              </a:spcAft>
            </a:pPr>
            <a:r>
              <a:rPr lang="fr-ca" sz="800" b="0" i="0" u="none" baseline="0" dirty="0">
                <a:latin typeface="+mn-lt"/>
                <a:cs typeface="Calibri" panose="020F0502020204030204" pitchFamily="34" charset="0"/>
              </a:rPr>
              <a:t>Remarques : Les données sont fondées sur les résidents de l'Ontario âgés de 16 à 120 ans. Un premier épisode de lombalgie aiguë est défini comme étant des personnes ne présentant aucun antécédent de lombalgie dans le SNISA ou la base de données sur les demandes de remboursement du RASO au cours des cinq années précédant la date de la première visite. « Toute imagerie de la colonne vertébrale » fait référence aux types suivants d'imagerie diagnostique de la colonne vertébrale : radiographie, IRM, TDM et scintigraphies osseuses. * Les nombres pour l'exercice de 2024-2025 ne sont pas les nombres finaux.</a:t>
            </a:r>
          </a:p>
          <a:p>
            <a:pPr algn="l" rtl="0">
              <a:spcAft>
                <a:spcPts val="0"/>
              </a:spcAft>
            </a:pPr>
            <a:r>
              <a:rPr lang="fr-ca" sz="800" b="0" i="0" u="none" baseline="0" dirty="0">
                <a:latin typeface="+mn-lt"/>
                <a:cs typeface="Calibri" panose="020F0502020204030204" pitchFamily="34" charset="0"/>
              </a:rPr>
              <a:t>Sources : Base de données sur les demandes de remboursement du Régime d’assurance-santé de l'Ontario (RASO), Système national d’information sur les soins ambulatoires (SNISA), Base de données des personnes enregistrées (BDPE).</a:t>
            </a:r>
          </a:p>
        </p:txBody>
      </p:sp>
    </p:spTree>
    <p:extLst>
      <p:ext uri="{BB962C8B-B14F-4D97-AF65-F5344CB8AC3E}">
        <p14:creationId xmlns:p14="http://schemas.microsoft.com/office/powerpoint/2010/main" val="17388487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04C0A8-A709-2AC7-F800-3FDDDDA784B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244C2C7-C41A-3428-0BBB-79E909247538}"/>
              </a:ext>
            </a:extLst>
          </p:cNvPr>
          <p:cNvSpPr>
            <a:spLocks noGrp="1"/>
          </p:cNvSpPr>
          <p:nvPr>
            <p:ph type="title"/>
          </p:nvPr>
        </p:nvSpPr>
        <p:spPr>
          <a:xfrm>
            <a:off x="479425" y="263777"/>
            <a:ext cx="11874500" cy="697541"/>
          </a:xfrm>
        </p:spPr>
        <p:txBody>
          <a:bodyPr/>
          <a:lstStyle/>
          <a:p>
            <a:pPr algn="l" rtl="0"/>
            <a:r>
              <a:rPr lang="fr-ca" sz="3200" b="1" i="0" u="none" baseline="0" dirty="0"/>
              <a:t>Les personnes plus âgées atteintes de lombalgie aiguë ont eu plus fréquemment une imagerie diagnostique de la colonne vertébrale</a:t>
            </a:r>
          </a:p>
        </p:txBody>
      </p:sp>
      <p:sp>
        <p:nvSpPr>
          <p:cNvPr id="6" name="Text Placeholder 5">
            <a:extLst>
              <a:ext uri="{FF2B5EF4-FFF2-40B4-BE49-F238E27FC236}">
                <a16:creationId xmlns:a16="http://schemas.microsoft.com/office/drawing/2014/main" id="{2B9D9A83-5633-B3C0-B821-2E8E4496229D}"/>
              </a:ext>
            </a:extLst>
          </p:cNvPr>
          <p:cNvSpPr>
            <a:spLocks noGrp="1"/>
          </p:cNvSpPr>
          <p:nvPr>
            <p:ph type="body" sz="quarter" idx="11"/>
          </p:nvPr>
        </p:nvSpPr>
        <p:spPr>
          <a:xfrm>
            <a:off x="479425" y="1409185"/>
            <a:ext cx="11550649" cy="946642"/>
          </a:xfrm>
        </p:spPr>
        <p:txBody>
          <a:bodyPr/>
          <a:lstStyle/>
          <a:p>
            <a:pPr algn="l" rtl="0"/>
            <a:r>
              <a:rPr lang="fr-ca" sz="1400" b="0" i="0" u="none" baseline="0" dirty="0"/>
              <a:t>Entre les exercices de 2019-2020 et de 2023-2024, les personnes âgées de 70 ans et plus qui ont consulté un médecin ou se sont rendues aux services d'urgence pour un premier épisode de lombalgie aiguë ont eu plus fréquemment une imagerie diagnostique de la colonne vertébrale dans les 180 jours </a:t>
            </a:r>
            <a:br>
              <a:rPr lang="fr-ca" sz="1400" b="0" i="0" u="none" baseline="0" dirty="0"/>
            </a:br>
            <a:r>
              <a:rPr lang="fr-ca" sz="1400" b="0" i="0" u="none" baseline="0" dirty="0"/>
              <a:t>suivant une consultation que tout autre groupe d'âge. </a:t>
            </a:r>
          </a:p>
          <a:p>
            <a:endParaRPr lang="fr-ca" sz="1600" dirty="0"/>
          </a:p>
        </p:txBody>
      </p:sp>
      <p:graphicFrame>
        <p:nvGraphicFramePr>
          <p:cNvPr id="9" name="Chart 8" descr="Graphique linéaire montrant le pourcentage de personnes qui consultent un médecin ou les SU pour un premier épisode de lombalgie aiguë et qui subissent une imagerie diagnostique de la colonne vertébrale dans les 180 jours suivant la date de la visite initiale, pour les exercices financiers 2019-2020 à 2024-2025.">
            <a:extLst>
              <a:ext uri="{FF2B5EF4-FFF2-40B4-BE49-F238E27FC236}">
                <a16:creationId xmlns:a16="http://schemas.microsoft.com/office/drawing/2014/main" id="{46D2B0C3-D210-43FE-14E0-ED2618030C8D}"/>
              </a:ext>
            </a:extLst>
          </p:cNvPr>
          <p:cNvGraphicFramePr/>
          <p:nvPr>
            <p:extLst>
              <p:ext uri="{D42A27DB-BD31-4B8C-83A1-F6EECF244321}">
                <p14:modId xmlns:p14="http://schemas.microsoft.com/office/powerpoint/2010/main" val="1449200196"/>
              </p:ext>
            </p:extLst>
          </p:nvPr>
        </p:nvGraphicFramePr>
        <p:xfrm>
          <a:off x="320674" y="2127118"/>
          <a:ext cx="11550650" cy="4020872"/>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a:extLst>
              <a:ext uri="{FF2B5EF4-FFF2-40B4-BE49-F238E27FC236}">
                <a16:creationId xmlns:a16="http://schemas.microsoft.com/office/drawing/2014/main" id="{E0477C03-4461-754A-52C2-4D718B16214B}"/>
              </a:ext>
            </a:extLst>
          </p:cNvPr>
          <p:cNvSpPr/>
          <p:nvPr/>
        </p:nvSpPr>
        <p:spPr>
          <a:xfrm>
            <a:off x="81280" y="5978273"/>
            <a:ext cx="11474349" cy="784830"/>
          </a:xfrm>
          <a:prstGeom prst="rect">
            <a:avLst/>
          </a:prstGeom>
        </p:spPr>
        <p:txBody>
          <a:bodyPr wrap="square">
            <a:spAutoFit/>
          </a:bodyPr>
          <a:lstStyle>
            <a:defPPr>
              <a:defRPr lang="fr-ca"/>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algn="l" rtl="0">
              <a:spcAft>
                <a:spcPts val="0"/>
              </a:spcAft>
            </a:pPr>
            <a:r>
              <a:rPr lang="fr-ca" sz="900" b="0" i="0" u="none" baseline="0" dirty="0">
                <a:latin typeface="+mn-lt"/>
                <a:cs typeface="Calibri" panose="020F0502020204030204" pitchFamily="34" charset="0"/>
              </a:rPr>
              <a:t>Abréviations : TDM, tomodensitométrie; SU, services d'urgence; Ex., exercice; IRM, imagerie par résonance magnétique.</a:t>
            </a:r>
          </a:p>
          <a:p>
            <a:pPr algn="l" rtl="0">
              <a:spcAft>
                <a:spcPts val="0"/>
              </a:spcAft>
            </a:pPr>
            <a:r>
              <a:rPr lang="fr-ca" sz="900" b="0" i="0" u="none" baseline="0" dirty="0">
                <a:latin typeface="+mn-lt"/>
                <a:cs typeface="Calibri" panose="020F0502020204030204" pitchFamily="34" charset="0"/>
              </a:rPr>
              <a:t>Remarques : Les données sont fondées sur les résidents de l'Ontario âgés de 16 à 120 ans. Un premier épisode de lombalgie aiguë est défini comme étant des personnes ne présentant aucun antécédent de lombalgie dans le SNISA ou la base de données sur les demandes de remboursement du RASO au cours des cinq années précédant la date de la première visite. « Toute imagerie de la colonne vertébrale » fait référence aux types suivants d'imagerie diagnostique de la colonne vertébrale : radiographie, IRM, TDM et scintigraphies osseuses.* Les nombres pour l'exercice de 2024-2025 ne sont pas les nombres finaux.</a:t>
            </a:r>
          </a:p>
          <a:p>
            <a:pPr algn="l" rtl="0">
              <a:spcAft>
                <a:spcPts val="0"/>
              </a:spcAft>
            </a:pPr>
            <a:r>
              <a:rPr lang="fr-ca" sz="900" b="0" i="0" u="none" baseline="0" dirty="0">
                <a:latin typeface="+mn-lt"/>
                <a:cs typeface="Calibri" panose="020F0502020204030204" pitchFamily="34" charset="0"/>
              </a:rPr>
              <a:t>Sources : Base de données sur les demandes de remboursement du Régime d’assurance-santé de l'Ontario (RASO), Système national d’information sur les soins ambulatoires (SNISA), Base de données des personnes enregistrées (BDPE).</a:t>
            </a:r>
          </a:p>
        </p:txBody>
      </p:sp>
    </p:spTree>
    <p:extLst>
      <p:ext uri="{BB962C8B-B14F-4D97-AF65-F5344CB8AC3E}">
        <p14:creationId xmlns:p14="http://schemas.microsoft.com/office/powerpoint/2010/main" val="23802666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AEC107-6EF3-E33A-7F9E-CAEE3E5B1C97}"/>
              </a:ext>
            </a:extLst>
          </p:cNvPr>
          <p:cNvSpPr>
            <a:spLocks noGrp="1"/>
          </p:cNvSpPr>
          <p:nvPr>
            <p:ph type="title"/>
          </p:nvPr>
        </p:nvSpPr>
        <p:spPr>
          <a:xfrm>
            <a:off x="552450" y="310293"/>
            <a:ext cx="11407593" cy="697541"/>
          </a:xfrm>
        </p:spPr>
        <p:txBody>
          <a:bodyPr/>
          <a:lstStyle/>
          <a:p>
            <a:pPr algn="l" rtl="0"/>
            <a:r>
              <a:rPr lang="fr-ca" sz="2400" b="1" i="0" u="none" baseline="0" dirty="0"/>
              <a:t>Les visites aux services d'urgence pour une lombalgie aiguë sont plus </a:t>
            </a:r>
            <a:br>
              <a:rPr lang="fr-ca" sz="2400" b="1" i="0" u="none" baseline="0" dirty="0"/>
            </a:br>
            <a:r>
              <a:rPr lang="fr-ca" sz="2400" b="1" i="0" u="none" baseline="0" dirty="0"/>
              <a:t>fréquentes chez les personnes vivant dans des quartiers à revenu élevé</a:t>
            </a:r>
          </a:p>
        </p:txBody>
      </p:sp>
      <p:sp>
        <p:nvSpPr>
          <p:cNvPr id="6" name="Text Placeholder 5">
            <a:extLst>
              <a:ext uri="{FF2B5EF4-FFF2-40B4-BE49-F238E27FC236}">
                <a16:creationId xmlns:a16="http://schemas.microsoft.com/office/drawing/2014/main" id="{B4ACADA2-6928-C7B0-0C2D-807D84EBDA44}"/>
              </a:ext>
            </a:extLst>
          </p:cNvPr>
          <p:cNvSpPr>
            <a:spLocks noGrp="1"/>
          </p:cNvSpPr>
          <p:nvPr>
            <p:ph type="body" sz="quarter" idx="11"/>
          </p:nvPr>
        </p:nvSpPr>
        <p:spPr>
          <a:xfrm>
            <a:off x="552450" y="1400175"/>
            <a:ext cx="11087100" cy="1259898"/>
          </a:xfrm>
        </p:spPr>
        <p:txBody>
          <a:bodyPr/>
          <a:lstStyle/>
          <a:p>
            <a:pPr algn="l" rtl="0"/>
            <a:r>
              <a:rPr lang="fr-ca" sz="1600" b="0" i="0" u="none" baseline="0" dirty="0"/>
              <a:t>Au cours de l'exercice de 2024-2025, les personnes vivant dans des quartiers à revenu élevé ont consulté un médecin ou se sont rendues aux services d'urgence pour un premier épisode de lombalgie aiguë et se sont plus fréquemment présentées à nouveau aux services d'urgence pour des cas de lombalgie dans les 90 jours suivant la consultation que celles provenant de quartiers à plus faible revenu. Cette tendance est constante dans tous les exercices depuis celui de 2019-2020.</a:t>
            </a:r>
          </a:p>
        </p:txBody>
      </p:sp>
      <p:graphicFrame>
        <p:nvGraphicFramePr>
          <p:cNvPr id="2" name="Chart 1" descr="Les personnes qui consultent un médecin ou les services d’urgence pour un premier épisode de lombalgie aiguë et qui se présentent par la suite aux services d’urgence pour des cas de lombalgie dans les 90 jours, pour l’exercice financier 2024-2025, selon le quintile de revenu du quartier.">
            <a:extLst>
              <a:ext uri="{FF2B5EF4-FFF2-40B4-BE49-F238E27FC236}">
                <a16:creationId xmlns:a16="http://schemas.microsoft.com/office/drawing/2014/main" id="{1E32611D-091F-D3E0-2054-B3F55CEF1191}"/>
              </a:ext>
            </a:extLst>
          </p:cNvPr>
          <p:cNvGraphicFramePr/>
          <p:nvPr>
            <p:extLst>
              <p:ext uri="{D42A27DB-BD31-4B8C-83A1-F6EECF244321}">
                <p14:modId xmlns:p14="http://schemas.microsoft.com/office/powerpoint/2010/main" val="2932860914"/>
              </p:ext>
            </p:extLst>
          </p:nvPr>
        </p:nvGraphicFramePr>
        <p:xfrm>
          <a:off x="471726" y="2426075"/>
          <a:ext cx="11248548" cy="3424091"/>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a:extLst>
              <a:ext uri="{FF2B5EF4-FFF2-40B4-BE49-F238E27FC236}">
                <a16:creationId xmlns:a16="http://schemas.microsoft.com/office/drawing/2014/main" id="{2D7FD8C5-8BE4-C220-74D9-F0099E9D83F1}"/>
              </a:ext>
            </a:extLst>
          </p:cNvPr>
          <p:cNvSpPr/>
          <p:nvPr/>
        </p:nvSpPr>
        <p:spPr>
          <a:xfrm>
            <a:off x="257748" y="5806721"/>
            <a:ext cx="11381801" cy="923330"/>
          </a:xfrm>
          <a:prstGeom prst="rect">
            <a:avLst/>
          </a:prstGeom>
        </p:spPr>
        <p:txBody>
          <a:bodyPr wrap="square">
            <a:spAutoFit/>
          </a:bodyPr>
          <a:lstStyle>
            <a:defPPr>
              <a:defRPr lang="fr-ca"/>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algn="l" rtl="0">
              <a:spcAft>
                <a:spcPts val="0"/>
              </a:spcAft>
            </a:pPr>
            <a:r>
              <a:rPr lang="fr-ca" sz="900" b="0" i="0" u="none" baseline="0" dirty="0">
                <a:latin typeface="+mn-lt"/>
                <a:cs typeface="Calibri" panose="020F0502020204030204" pitchFamily="34" charset="0"/>
              </a:rPr>
              <a:t>Abréviations : Ex., exercice; SU, services d'urgence.</a:t>
            </a:r>
          </a:p>
          <a:p>
            <a:pPr algn="l" rtl="0">
              <a:spcAft>
                <a:spcPts val="0"/>
              </a:spcAft>
            </a:pPr>
            <a:r>
              <a:rPr lang="fr-ca" sz="900" b="0" i="0" u="none" baseline="0" dirty="0">
                <a:latin typeface="+mn-lt"/>
                <a:cs typeface="Calibri" panose="020F0502020204030204" pitchFamily="34" charset="0"/>
              </a:rPr>
              <a:t>Remarques : Les données sont fondées sur les résidents de l'Ontario âgés de 16 à 120 ans. Un premier épisode de lombalgie aiguë est défini comme étant des personnes ne présentant aucun antécédent de lombalgie dans le SNISA ou la base de données sur les demandes de remboursement du RASO au cours des cinq années précédant la date de la première visite. Les types d'imagerie diagnostique de la colonne vertébrale sont définis comme étant une radiographie, une IRM, une TDM et des scintigraphies osseuses. </a:t>
            </a:r>
            <a:r>
              <a:rPr lang="fr-ca" sz="900" b="0" i="0" u="none" baseline="0" dirty="0">
                <a:latin typeface="+mn-lt"/>
                <a:ea typeface="Calibri"/>
                <a:cs typeface="Calibri"/>
              </a:rPr>
              <a:t>Le quintile de revenu est un classement par région du revenu du ménage dans chaque quartier résidentiel, par rapport aux quartiers avoisinants.</a:t>
            </a:r>
            <a:r>
              <a:rPr lang="fr-ca" sz="900" b="0" i="0" u="none" baseline="0" dirty="0">
                <a:latin typeface="+mn-lt"/>
                <a:cs typeface="Calibri" panose="020F0502020204030204" pitchFamily="34" charset="0"/>
              </a:rPr>
              <a:t> * Les nombres pour l'exercice de 2024-2025 ne sont pas les nombres finaux.</a:t>
            </a:r>
          </a:p>
          <a:p>
            <a:pPr algn="l" rtl="0">
              <a:spcAft>
                <a:spcPts val="0"/>
              </a:spcAft>
            </a:pPr>
            <a:r>
              <a:rPr lang="fr-ca" sz="900" b="0" i="0" u="none" baseline="0" dirty="0">
                <a:latin typeface="+mn-lt"/>
                <a:cs typeface="Calibri" panose="020F0502020204030204" pitchFamily="34" charset="0"/>
              </a:rPr>
              <a:t>Sources : Base de données sur les demandes de remboursement du Régime d’assurance-santé de l'Ontario (RASO), Système national d’information sur les soins ambulatoires (SNISA), Base de données des personnes enregistrées (BDPE).</a:t>
            </a:r>
          </a:p>
        </p:txBody>
      </p:sp>
    </p:spTree>
    <p:extLst>
      <p:ext uri="{BB962C8B-B14F-4D97-AF65-F5344CB8AC3E}">
        <p14:creationId xmlns:p14="http://schemas.microsoft.com/office/powerpoint/2010/main" val="32777175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AEC107-6EF3-E33A-7F9E-CAEE3E5B1C97}"/>
              </a:ext>
            </a:extLst>
          </p:cNvPr>
          <p:cNvSpPr>
            <a:spLocks noGrp="1"/>
          </p:cNvSpPr>
          <p:nvPr>
            <p:ph type="title"/>
          </p:nvPr>
        </p:nvSpPr>
        <p:spPr>
          <a:xfrm>
            <a:off x="552450" y="328129"/>
            <a:ext cx="11087100" cy="697541"/>
          </a:xfrm>
        </p:spPr>
        <p:txBody>
          <a:bodyPr/>
          <a:lstStyle/>
          <a:p>
            <a:pPr algn="l" rtl="0"/>
            <a:r>
              <a:rPr lang="fr-ca" sz="4000" b="1" i="0" u="none" baseline="0" dirty="0"/>
              <a:t>Prescriptions d'opioïdes pour la lombalgie aiguë</a:t>
            </a:r>
          </a:p>
        </p:txBody>
      </p:sp>
      <p:sp>
        <p:nvSpPr>
          <p:cNvPr id="9" name="TextBox 8">
            <a:extLst>
              <a:ext uri="{FF2B5EF4-FFF2-40B4-BE49-F238E27FC236}">
                <a16:creationId xmlns:a16="http://schemas.microsoft.com/office/drawing/2014/main" id="{89E75843-75B4-88F4-D9CD-63D89DDF5C3C}"/>
              </a:ext>
            </a:extLst>
          </p:cNvPr>
          <p:cNvSpPr txBox="1"/>
          <p:nvPr/>
        </p:nvSpPr>
        <p:spPr>
          <a:xfrm>
            <a:off x="7058098" y="2505670"/>
            <a:ext cx="3692163" cy="1846659"/>
          </a:xfrm>
          <a:prstGeom prst="rect">
            <a:avLst/>
          </a:prstGeom>
          <a:noFill/>
        </p:spPr>
        <p:txBody>
          <a:bodyPr wrap="square" lIns="0" tIns="0" rIns="0" bIns="0" rtlCol="0" anchor="t" anchorCtr="0">
            <a:spAutoFit/>
          </a:bodyPr>
          <a:lstStyle/>
          <a:p>
            <a:pPr algn="l" rtl="0" fontAlgn="t"/>
            <a:r>
              <a:rPr lang="fr-ca" sz="2400" b="0" i="0" u="none" baseline="0">
                <a:ea typeface="MS PGothic"/>
                <a:cs typeface="Calibri"/>
              </a:rPr>
              <a:t>La lombalgie aiguë est la </a:t>
            </a:r>
            <a:r>
              <a:rPr lang="fr-ca" sz="2400" b="1" i="0" u="none" baseline="0">
                <a:ea typeface="MS PGothic"/>
                <a:cs typeface="Calibri"/>
              </a:rPr>
              <a:t>raison la plus courante</a:t>
            </a:r>
            <a:r>
              <a:rPr lang="fr-ca" sz="2400" b="0" i="0" u="none" baseline="0">
                <a:ea typeface="MS PGothic"/>
                <a:cs typeface="Calibri"/>
              </a:rPr>
              <a:t> pour laquelle des opioïdes sont prescrits en médecine familiale et dans les services d'urgence. </a:t>
            </a:r>
          </a:p>
        </p:txBody>
      </p:sp>
      <p:sp>
        <p:nvSpPr>
          <p:cNvPr id="10" name="Text Placeholder 2">
            <a:extLst>
              <a:ext uri="{FF2B5EF4-FFF2-40B4-BE49-F238E27FC236}">
                <a16:creationId xmlns:a16="http://schemas.microsoft.com/office/drawing/2014/main" id="{FBC9FE01-2191-B0FC-2552-3BF686C3E232}"/>
              </a:ext>
            </a:extLst>
          </p:cNvPr>
          <p:cNvSpPr txBox="1">
            <a:spLocks/>
          </p:cNvSpPr>
          <p:nvPr/>
        </p:nvSpPr>
        <p:spPr>
          <a:xfrm>
            <a:off x="295273" y="6285237"/>
            <a:ext cx="10648951" cy="369332"/>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spcAft>
                <a:spcPts val="600"/>
              </a:spcAft>
            </a:pPr>
            <a:r>
              <a:rPr lang="fr-ca" b="0" i="0" u="none" baseline="0">
                <a:latin typeface="Calibri" panose="020F0502020204030204" pitchFamily="34" charset="0"/>
                <a:ea typeface="Calibri" panose="020F0502020204030204" pitchFamily="34" charset="0"/>
                <a:cs typeface="Calibri" panose="020F0502020204030204" pitchFamily="34" charset="0"/>
              </a:rPr>
              <a:t>Source : </a:t>
            </a:r>
            <a:r>
              <a:rPr lang="fr-ca" sz="1200" b="0" i="0" u="none" baseline="0"/>
              <a:t>Borgundvaag B, McLeod S, Khuu W, Varner C, Tadrous M, Gomes T. Opioid prescribing and adverse events in opioid-naive patients treated by emergency physicians versus family physicians: a population-based cohort study. CMAJ Open. 2018;6(1):e110-7.</a:t>
            </a:r>
            <a:endParaRPr lang="fr-ca" b="0" u="none">
              <a:highlight>
                <a:srgbClr val="FFFF00"/>
              </a:highligh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401248E9-1593-9C11-B73A-3A610A73429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026256" y="2019329"/>
            <a:ext cx="3245398" cy="3245398"/>
          </a:xfrm>
          <a:prstGeom prst="rect">
            <a:avLst/>
          </a:prstGeom>
        </p:spPr>
      </p:pic>
    </p:spTree>
    <p:extLst>
      <p:ext uri="{BB962C8B-B14F-4D97-AF65-F5344CB8AC3E}">
        <p14:creationId xmlns:p14="http://schemas.microsoft.com/office/powerpoint/2010/main" val="14706079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4ABFA-E1C5-FE4F-F9A6-05AF4C6809E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EB1BED2-3BD9-F1E1-B23F-B5E1B42B11E5}"/>
              </a:ext>
            </a:extLst>
          </p:cNvPr>
          <p:cNvSpPr>
            <a:spLocks noGrp="1"/>
          </p:cNvSpPr>
          <p:nvPr>
            <p:ph type="title"/>
          </p:nvPr>
        </p:nvSpPr>
        <p:spPr>
          <a:xfrm>
            <a:off x="509414" y="353007"/>
            <a:ext cx="12155026" cy="697541"/>
          </a:xfrm>
        </p:spPr>
        <p:txBody>
          <a:bodyPr/>
          <a:lstStyle/>
          <a:p>
            <a:pPr algn="l" rtl="0"/>
            <a:r>
              <a:rPr lang="fr-ca" sz="2000" b="1" i="0" u="none" baseline="0" dirty="0"/>
              <a:t>Il y a eu une diminution des prescriptions de médicaments opioïdes. Cependant, entre l’exercice de </a:t>
            </a:r>
            <a:br>
              <a:rPr lang="fr-ca" sz="2000" b="1" i="0" u="none" baseline="0" dirty="0"/>
            </a:br>
            <a:r>
              <a:rPr lang="fr-ca" sz="2000" b="1" i="0" u="none" baseline="0" dirty="0"/>
              <a:t>2019-2020 et celui de 2024-2025, les régions nordiques de Santé Ontario et les Ontariens âgés de plus </a:t>
            </a:r>
            <a:br>
              <a:rPr lang="fr-ca" sz="2000" b="1" i="0" u="none" baseline="0" dirty="0"/>
            </a:br>
            <a:r>
              <a:rPr lang="fr-ca" sz="2000" b="1" i="0" u="none" baseline="0" dirty="0"/>
              <a:t>de 70 ans ont continué à s’en faire prescrire plus fréquemment que d'autres régions et groupes d'âge</a:t>
            </a:r>
            <a:endParaRPr lang="fr-ca" sz="2000" dirty="0"/>
          </a:p>
        </p:txBody>
      </p:sp>
      <p:sp>
        <p:nvSpPr>
          <p:cNvPr id="6" name="Text Placeholder 5">
            <a:extLst>
              <a:ext uri="{FF2B5EF4-FFF2-40B4-BE49-F238E27FC236}">
                <a16:creationId xmlns:a16="http://schemas.microsoft.com/office/drawing/2014/main" id="{3C690BB0-0704-7C87-B6D9-EEF17BE778BC}"/>
              </a:ext>
            </a:extLst>
          </p:cNvPr>
          <p:cNvSpPr>
            <a:spLocks noGrp="1"/>
          </p:cNvSpPr>
          <p:nvPr>
            <p:ph type="body" sz="quarter" idx="11"/>
          </p:nvPr>
        </p:nvSpPr>
        <p:spPr>
          <a:xfrm>
            <a:off x="509414" y="1334680"/>
            <a:ext cx="11550649" cy="1022772"/>
          </a:xfrm>
        </p:spPr>
        <p:txBody>
          <a:bodyPr/>
          <a:lstStyle/>
          <a:p>
            <a:pPr algn="l" rtl="0"/>
            <a:r>
              <a:rPr lang="fr-ca" sz="1400" b="0" i="0" u="none" baseline="0" dirty="0"/>
              <a:t>Entre l’exercice de 2019-2020 et celui de 2024-2025, le nombre de prescriptions d'opioïdes après une visite chez un médecin ou aux services d'urgence </a:t>
            </a:r>
            <a:br>
              <a:rPr lang="fr-ca" sz="1400" b="0" i="0" u="none" baseline="0" dirty="0"/>
            </a:br>
            <a:r>
              <a:rPr lang="fr-ca" sz="1400" b="0" i="0" u="none" baseline="0" dirty="0"/>
              <a:t>pour un premier épisode de lombalgie aiguë a globalement diminué. Cependant, les Ontariens âgés de plus de 70 ans et les Ontariens résidant dans </a:t>
            </a:r>
            <a:br>
              <a:rPr lang="fr-ca" sz="1400" b="0" i="0" u="none" baseline="0" dirty="0"/>
            </a:br>
            <a:r>
              <a:rPr lang="fr-ca" sz="1400" b="0" i="0" u="none" baseline="0" dirty="0"/>
              <a:t>les régions nordiques de Santé Ontario se sont fait prescrire plus fréquemment des médicaments opioïdes.</a:t>
            </a:r>
            <a:endParaRPr lang="fr-ca" sz="1200" dirty="0"/>
          </a:p>
        </p:txBody>
      </p:sp>
      <p:sp>
        <p:nvSpPr>
          <p:cNvPr id="4" name="TextBox 3">
            <a:extLst>
              <a:ext uri="{FF2B5EF4-FFF2-40B4-BE49-F238E27FC236}">
                <a16:creationId xmlns:a16="http://schemas.microsoft.com/office/drawing/2014/main" id="{8243BD98-A68E-ED66-5971-D4D6544D9670}"/>
              </a:ext>
            </a:extLst>
          </p:cNvPr>
          <p:cNvSpPr txBox="1"/>
          <p:nvPr/>
        </p:nvSpPr>
        <p:spPr>
          <a:xfrm>
            <a:off x="509414" y="2195233"/>
            <a:ext cx="11232025" cy="347524"/>
          </a:xfrm>
          <a:prstGeom prst="rect">
            <a:avLst/>
          </a:prstGeom>
          <a:noFill/>
        </p:spPr>
        <p:txBody>
          <a:bodyPr wrap="square" lIns="0" tIns="0" rIns="0" bIns="0" rtlCol="0" anchor="t" anchorCtr="0">
            <a:noAutofit/>
          </a:bodyPr>
          <a:lstStyle/>
          <a:p>
            <a:pPr rtl="0">
              <a:defRPr sz="1862" b="0" i="0" u="none" strike="noStrike" kern="1200" spc="0" baseline="0">
                <a:solidFill>
                  <a:srgbClr val="000000"/>
                </a:solidFill>
                <a:latin typeface="+mn-lt"/>
                <a:ea typeface="+mn-ea"/>
                <a:cs typeface="+mn-cs"/>
              </a:defRPr>
            </a:pPr>
            <a:r>
              <a:rPr lang="fr-ca" sz="1100" b="0" i="0" u="none" baseline="0" dirty="0"/>
              <a:t>Pourcentage de personnes qui consultent un médecin ou se rendent aux SU pour un premier épisode de lombalgie aiguë et qui se voient prescrire </a:t>
            </a:r>
            <a:br>
              <a:rPr lang="fr-ca" sz="1100" dirty="0"/>
            </a:br>
            <a:r>
              <a:rPr lang="fr-ca" sz="1100" b="0" i="0" u="none" baseline="0" dirty="0"/>
              <a:t>un médicament opioïde dans les 90 jours suivant la date de la première visite, exercices de 2019-2020 à 2024-2025</a:t>
            </a:r>
            <a:endParaRPr lang="fr-ca" sz="1100" dirty="0"/>
          </a:p>
        </p:txBody>
      </p:sp>
      <p:graphicFrame>
        <p:nvGraphicFramePr>
          <p:cNvPr id="9" name="Chart 8" descr="Graphique linéaire montrant la diminution de la prescription de médicaments opioïdes par les régions de Santé Ontario.">
            <a:extLst>
              <a:ext uri="{FF2B5EF4-FFF2-40B4-BE49-F238E27FC236}">
                <a16:creationId xmlns:a16="http://schemas.microsoft.com/office/drawing/2014/main" id="{22DAB3B1-3A8A-78F6-396F-897DF0F2A3C1}"/>
              </a:ext>
            </a:extLst>
          </p:cNvPr>
          <p:cNvGraphicFramePr/>
          <p:nvPr>
            <p:extLst>
              <p:ext uri="{D42A27DB-BD31-4B8C-83A1-F6EECF244321}">
                <p14:modId xmlns:p14="http://schemas.microsoft.com/office/powerpoint/2010/main" val="467052779"/>
              </p:ext>
            </p:extLst>
          </p:nvPr>
        </p:nvGraphicFramePr>
        <p:xfrm>
          <a:off x="405990" y="2666054"/>
          <a:ext cx="5404874" cy="333460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 name="Chart 1" descr="Graphique linéaire montrant la diminution de la prescription de médicaments opioïdes par groupe d’âge.">
            <a:extLst>
              <a:ext uri="{FF2B5EF4-FFF2-40B4-BE49-F238E27FC236}">
                <a16:creationId xmlns:a16="http://schemas.microsoft.com/office/drawing/2014/main" id="{23A63A3D-4E1F-9804-116D-C53BBF0A7995}"/>
              </a:ext>
            </a:extLst>
          </p:cNvPr>
          <p:cNvGraphicFramePr/>
          <p:nvPr>
            <p:extLst>
              <p:ext uri="{D42A27DB-BD31-4B8C-83A1-F6EECF244321}">
                <p14:modId xmlns:p14="http://schemas.microsoft.com/office/powerpoint/2010/main" val="1242466758"/>
              </p:ext>
            </p:extLst>
          </p:nvPr>
        </p:nvGraphicFramePr>
        <p:xfrm>
          <a:off x="5810864" y="2480749"/>
          <a:ext cx="6081559" cy="3723526"/>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a:extLst>
              <a:ext uri="{FF2B5EF4-FFF2-40B4-BE49-F238E27FC236}">
                <a16:creationId xmlns:a16="http://schemas.microsoft.com/office/drawing/2014/main" id="{38FD073B-FCB1-2666-60CF-B23DDB9D8EA5}"/>
              </a:ext>
            </a:extLst>
          </p:cNvPr>
          <p:cNvSpPr/>
          <p:nvPr/>
        </p:nvSpPr>
        <p:spPr>
          <a:xfrm>
            <a:off x="405990" y="6100700"/>
            <a:ext cx="11210926" cy="707886"/>
          </a:xfrm>
          <a:prstGeom prst="rect">
            <a:avLst/>
          </a:prstGeom>
        </p:spPr>
        <p:txBody>
          <a:bodyPr wrap="square">
            <a:spAutoFit/>
          </a:bodyPr>
          <a:lstStyle>
            <a:defPPr>
              <a:defRPr lang="fr-ca"/>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algn="l" rtl="0">
              <a:spcAft>
                <a:spcPts val="0"/>
              </a:spcAft>
            </a:pPr>
            <a:r>
              <a:rPr lang="fr-ca" sz="800" b="0" i="0" u="none" baseline="0" dirty="0">
                <a:latin typeface="+mn-lt"/>
                <a:cs typeface="Calibri" panose="020F0502020204030204" pitchFamily="34" charset="0"/>
              </a:rPr>
              <a:t>Abréviations : Ex., exercice; SU, services d'urgence.</a:t>
            </a:r>
          </a:p>
          <a:p>
            <a:pPr algn="l" rtl="0">
              <a:spcAft>
                <a:spcPts val="0"/>
              </a:spcAft>
            </a:pPr>
            <a:r>
              <a:rPr lang="fr-ca" sz="800" b="0" i="0" u="none" baseline="0" dirty="0">
                <a:latin typeface="+mn-lt"/>
                <a:cs typeface="Calibri" panose="020F0502020204030204" pitchFamily="34" charset="0"/>
              </a:rPr>
              <a:t>Remarques : Les données sont fondées sur les résidents de l'Ontario âgés de 16 à 120 ans. Un premier épisode de lombalgie aiguë est défini comme étant des personnes ne présentant aucun antécédent de lombalgie dans le </a:t>
            </a:r>
            <a:br>
              <a:rPr lang="fr-ca" sz="800" u="none" dirty="0">
                <a:latin typeface="+mn-lt"/>
                <a:cs typeface="Calibri" panose="020F0502020204030204" pitchFamily="34" charset="0"/>
              </a:rPr>
            </a:br>
            <a:r>
              <a:rPr lang="fr-ca" sz="800" b="0" i="0" u="none" baseline="0" dirty="0">
                <a:latin typeface="+mn-lt"/>
                <a:cs typeface="Calibri" panose="020F0502020204030204" pitchFamily="34" charset="0"/>
              </a:rPr>
              <a:t>SNISA ou la base de données sur les demandes de remboursement du RASO au cours des cinq années précédant la date de la première visite. La région de Santé Ontario est déterminée par le lieu de résidence du patient. *Les nombres pour l'exercice de 2024-2025 ne sont pas les nombres finaux.</a:t>
            </a:r>
          </a:p>
          <a:p>
            <a:pPr algn="l" rtl="0">
              <a:spcAft>
                <a:spcPts val="0"/>
              </a:spcAft>
            </a:pPr>
            <a:r>
              <a:rPr lang="fr-ca" sz="800" b="0" i="0" u="none" baseline="0" dirty="0">
                <a:latin typeface="+mn-lt"/>
                <a:cs typeface="Calibri" panose="020F0502020204030204" pitchFamily="34" charset="0"/>
              </a:rPr>
              <a:t>Sources : Base de données sur les demandes de remboursement du Régime d’assurance-santé de l'Ontario (RASO), Système national d’information sur les soins ambulatoires (SNISA), Base de données des personnes enregistrées (BDPE).</a:t>
            </a:r>
          </a:p>
        </p:txBody>
      </p:sp>
    </p:spTree>
    <p:extLst>
      <p:ext uri="{BB962C8B-B14F-4D97-AF65-F5344CB8AC3E}">
        <p14:creationId xmlns:p14="http://schemas.microsoft.com/office/powerpoint/2010/main" val="42047415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D7E75-3A20-238F-9F22-CD2F4DE7AA0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95A6ECF-5F83-2512-1F4A-F60E7E45BD97}"/>
              </a:ext>
            </a:extLst>
          </p:cNvPr>
          <p:cNvSpPr>
            <a:spLocks noGrp="1"/>
          </p:cNvSpPr>
          <p:nvPr>
            <p:ph type="title"/>
          </p:nvPr>
        </p:nvSpPr>
        <p:spPr>
          <a:xfrm>
            <a:off x="552450" y="379987"/>
            <a:ext cx="11533552" cy="697541"/>
          </a:xfrm>
        </p:spPr>
        <p:txBody>
          <a:bodyPr/>
          <a:lstStyle/>
          <a:p>
            <a:pPr algn="l" rtl="0"/>
            <a:r>
              <a:rPr lang="fr-ca" sz="2800" b="1" i="0" u="none" baseline="0" dirty="0"/>
              <a:t>Les médicaments opioïdes sont prescrits plus fréquemment aux personnes atteintes de lombalgie aiguë qui vivent dans des quartiers à revenu élevé</a:t>
            </a:r>
          </a:p>
        </p:txBody>
      </p:sp>
      <p:sp>
        <p:nvSpPr>
          <p:cNvPr id="6" name="Text Placeholder 5">
            <a:extLst>
              <a:ext uri="{FF2B5EF4-FFF2-40B4-BE49-F238E27FC236}">
                <a16:creationId xmlns:a16="http://schemas.microsoft.com/office/drawing/2014/main" id="{3537607F-E840-15EE-13CF-58A208605B9F}"/>
              </a:ext>
            </a:extLst>
          </p:cNvPr>
          <p:cNvSpPr>
            <a:spLocks noGrp="1"/>
          </p:cNvSpPr>
          <p:nvPr>
            <p:ph type="body" sz="quarter" idx="11"/>
          </p:nvPr>
        </p:nvSpPr>
        <p:spPr>
          <a:xfrm>
            <a:off x="552450" y="1400175"/>
            <a:ext cx="11087100" cy="1066800"/>
          </a:xfrm>
        </p:spPr>
        <p:txBody>
          <a:bodyPr/>
          <a:lstStyle/>
          <a:p>
            <a:pPr algn="l" rtl="0"/>
            <a:r>
              <a:rPr lang="fr-ca" sz="1200" b="0" i="0" u="none" baseline="0" dirty="0"/>
              <a:t>Au cours de l'exercice de 2024-2025, les personnes vivant dans des quartiers à revenu plus élevé se voyaient plus fréquemment prescrire des opioïdes dans les 90 jours </a:t>
            </a:r>
            <a:br>
              <a:rPr lang="fr-ca" sz="1200" b="0" i="0" u="none" baseline="0" dirty="0"/>
            </a:br>
            <a:r>
              <a:rPr lang="fr-ca" sz="1200" b="0" i="0" u="none" baseline="0" dirty="0"/>
              <a:t>suivant la consultation d'un médecin ou une visite aux SU pour un premier épisode de lombalgie aiguë, ce qui est un taux plus élevé que celui pour les quartiers à plus faible revenu. Cette tendance est constante dans tous les exercices depuis celui de 2019-2020.</a:t>
            </a:r>
          </a:p>
        </p:txBody>
      </p:sp>
      <p:graphicFrame>
        <p:nvGraphicFramePr>
          <p:cNvPr id="2" name="Chart 1" descr="Pourcentage de personnes qui consultent un médecin ou les SU pour un premier épisode de lombalgie aiguë et qui se voient prescrire un médicament opioïde dans les 90 jours suivant la date de la visite index pour l’exercice financier 2024-2025, selon le quintile de revenu du quartier.">
            <a:extLst>
              <a:ext uri="{FF2B5EF4-FFF2-40B4-BE49-F238E27FC236}">
                <a16:creationId xmlns:a16="http://schemas.microsoft.com/office/drawing/2014/main" id="{CE9C011F-D740-75D6-F62F-72C97DDBCC2A}"/>
              </a:ext>
            </a:extLst>
          </p:cNvPr>
          <p:cNvGraphicFramePr/>
          <p:nvPr>
            <p:extLst>
              <p:ext uri="{D42A27DB-BD31-4B8C-83A1-F6EECF244321}">
                <p14:modId xmlns:p14="http://schemas.microsoft.com/office/powerpoint/2010/main" val="1181023640"/>
              </p:ext>
            </p:extLst>
          </p:nvPr>
        </p:nvGraphicFramePr>
        <p:xfrm>
          <a:off x="471726" y="2045469"/>
          <a:ext cx="11248548" cy="3617189"/>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a:extLst>
              <a:ext uri="{FF2B5EF4-FFF2-40B4-BE49-F238E27FC236}">
                <a16:creationId xmlns:a16="http://schemas.microsoft.com/office/drawing/2014/main" id="{1501DFBA-29E2-3DA1-795D-D0825CE2DD01}"/>
              </a:ext>
            </a:extLst>
          </p:cNvPr>
          <p:cNvSpPr/>
          <p:nvPr/>
        </p:nvSpPr>
        <p:spPr>
          <a:xfrm>
            <a:off x="218419" y="5795394"/>
            <a:ext cx="11210926" cy="1015663"/>
          </a:xfrm>
          <a:prstGeom prst="rect">
            <a:avLst/>
          </a:prstGeom>
        </p:spPr>
        <p:txBody>
          <a:bodyPr wrap="square">
            <a:spAutoFit/>
          </a:bodyPr>
          <a:lstStyle>
            <a:defPPr>
              <a:defRPr lang="fr-ca"/>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algn="l" rtl="0">
              <a:spcAft>
                <a:spcPts val="0"/>
              </a:spcAft>
            </a:pPr>
            <a:r>
              <a:rPr lang="fr-ca" sz="1000" b="0" i="0" u="none" baseline="0" dirty="0">
                <a:latin typeface="+mn-lt"/>
                <a:cs typeface="Calibri" panose="020F0502020204030204" pitchFamily="34" charset="0"/>
              </a:rPr>
              <a:t>Abréviations : Ex., exercice; SU, services d'urgence.</a:t>
            </a:r>
          </a:p>
          <a:p>
            <a:pPr algn="l" rtl="0">
              <a:spcAft>
                <a:spcPts val="0"/>
              </a:spcAft>
            </a:pPr>
            <a:r>
              <a:rPr lang="fr-ca" sz="1000" b="0" i="0" u="none" baseline="0" dirty="0">
                <a:latin typeface="+mn-lt"/>
                <a:cs typeface="Calibri" panose="020F0502020204030204" pitchFamily="34" charset="0"/>
              </a:rPr>
              <a:t>Remarques : Les données sont fondées sur les résidents de l'Ontario âgés de 16 à 120 ans. Un premier épisode de lombalgie aiguë est défini comme étant des personnes ne présentant aucun antécédent de lombalgie dans le SNISA ou la base de données sur les demandes de remboursement du RASO au cours des cinq années précédant la date de la première visite. Le quintile de revenu est un classement par région du revenu du ménage dans chaque quartier résidentiel, par rapport aux quartiers avoisinants. * Les nombres pour l'exercice de 2024-2025 ne sont pas les nombres finaux.</a:t>
            </a:r>
          </a:p>
          <a:p>
            <a:pPr algn="l" rtl="0">
              <a:spcAft>
                <a:spcPts val="0"/>
              </a:spcAft>
            </a:pPr>
            <a:r>
              <a:rPr lang="fr-ca" sz="1000" b="0" i="0" u="none" baseline="0" dirty="0">
                <a:latin typeface="+mn-lt"/>
                <a:cs typeface="Calibri" panose="020F0502020204030204" pitchFamily="34" charset="0"/>
              </a:rPr>
              <a:t>Sources : Base de données sur les demandes de remboursement du Régime d’assurance-santé de l'Ontario (RASO), Système national d’information sur les soins ambulatoires (SNISA), Base de données des personnes enregistrées (BDPE).</a:t>
            </a:r>
          </a:p>
        </p:txBody>
      </p:sp>
      <p:sp>
        <p:nvSpPr>
          <p:cNvPr id="5" name="TextBox 4">
            <a:extLst>
              <a:ext uri="{FF2B5EF4-FFF2-40B4-BE49-F238E27FC236}">
                <a16:creationId xmlns:a16="http://schemas.microsoft.com/office/drawing/2014/main" id="{0127CFA2-A42D-C1F0-2BD1-86C62A7B9B9B}"/>
              </a:ext>
              <a:ext uri="{C183D7F6-B498-43B3-948B-1728B52AA6E4}">
                <adec:decorative xmlns:adec="http://schemas.microsoft.com/office/drawing/2017/decorative" val="1"/>
              </a:ext>
            </a:extLst>
          </p:cNvPr>
          <p:cNvSpPr txBox="1"/>
          <p:nvPr/>
        </p:nvSpPr>
        <p:spPr>
          <a:xfrm>
            <a:off x="3048000" y="3272407"/>
            <a:ext cx="6096000" cy="369332"/>
          </a:xfrm>
          <a:prstGeom prst="rect">
            <a:avLst/>
          </a:prstGeom>
          <a:noFill/>
        </p:spPr>
        <p:txBody>
          <a:bodyPr wrap="square">
            <a:spAutoFit/>
          </a:bodyPr>
          <a:lstStyle/>
          <a:p>
            <a:pPr algn="l" rtl="0"/>
            <a:r>
              <a:rPr lang="fr-ca" b="0" i="0" u="none" baseline="0"/>
              <a:t> </a:t>
            </a:r>
          </a:p>
        </p:txBody>
      </p:sp>
    </p:spTree>
    <p:extLst>
      <p:ext uri="{BB962C8B-B14F-4D97-AF65-F5344CB8AC3E}">
        <p14:creationId xmlns:p14="http://schemas.microsoft.com/office/powerpoint/2010/main" val="42615113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DCC422-1354-57FE-97ED-D5029716B1C5}"/>
              </a:ext>
            </a:extLst>
          </p:cNvPr>
          <p:cNvSpPr>
            <a:spLocks noGrp="1"/>
          </p:cNvSpPr>
          <p:nvPr>
            <p:ph type="title" idx="4294967295"/>
          </p:nvPr>
        </p:nvSpPr>
        <p:spPr>
          <a:xfrm>
            <a:off x="543046" y="123940"/>
            <a:ext cx="10667999" cy="697541"/>
          </a:xfrm>
        </p:spPr>
        <p:txBody>
          <a:bodyPr vert="horz" lIns="0" tIns="0" rIns="0" bIns="0" rtlCol="0" anchor="b">
            <a:noAutofit/>
          </a:bodyPr>
          <a:lstStyle/>
          <a:p>
            <a:r>
              <a:rPr lang="fr-ca" sz="4400" dirty="0"/>
              <a:t>Citation d’un membre du comité consultatif</a:t>
            </a:r>
            <a:endParaRPr lang="en-CA" sz="4400" dirty="0"/>
          </a:p>
        </p:txBody>
      </p:sp>
      <p:sp>
        <p:nvSpPr>
          <p:cNvPr id="2" name="Text Placeholder 3">
            <a:extLst>
              <a:ext uri="{FF2B5EF4-FFF2-40B4-BE49-F238E27FC236}">
                <a16:creationId xmlns:a16="http://schemas.microsoft.com/office/drawing/2014/main" id="{0468DB77-C676-7FBA-3B8B-6C4823E5C301}"/>
              </a:ext>
            </a:extLst>
          </p:cNvPr>
          <p:cNvSpPr txBox="1">
            <a:spLocks/>
          </p:cNvSpPr>
          <p:nvPr/>
        </p:nvSpPr>
        <p:spPr>
          <a:xfrm>
            <a:off x="539839" y="1943100"/>
            <a:ext cx="11087100" cy="4533900"/>
          </a:xfrm>
          <a:prstGeom prst="rect">
            <a:avLst/>
          </a:prstGeom>
        </p:spPr>
        <p:txBody>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2400"/>
              </a:spcAft>
            </a:pPr>
            <a:r>
              <a:rPr lang="fr-ca" sz="2000" dirty="0"/>
              <a:t>« Cette norme de qualité </a:t>
            </a:r>
            <a:r>
              <a:rPr lang="fr-ca" sz="2000" b="1" dirty="0"/>
              <a:t>offre une approche unifiée pour la gestion de la lombalgie chez les patients de l’Ontario</a:t>
            </a:r>
            <a:r>
              <a:rPr lang="fr-ca" sz="2000" dirty="0"/>
              <a:t>; elle aidera les professionnels de la santé à travailler en équipe pour faire ce qui est le mieux pour le système et leurs patients. » De plus, </a:t>
            </a:r>
            <a:r>
              <a:rPr lang="fr-ca" sz="2000" b="1" dirty="0"/>
              <a:t>cela représente une occasion pour les cliniciens et les patients de se référer aux mêmes sources d’information,</a:t>
            </a:r>
            <a:r>
              <a:rPr lang="fr-ca" sz="2000" dirty="0"/>
              <a:t> offrant un terrain d’entente.</a:t>
            </a:r>
          </a:p>
          <a:p>
            <a:pPr>
              <a:spcAft>
                <a:spcPts val="3600"/>
              </a:spcAft>
            </a:pPr>
            <a:r>
              <a:rPr lang="fr-ca" sz="2000" dirty="0"/>
              <a:t>« </a:t>
            </a:r>
            <a:r>
              <a:rPr lang="fr-ca" sz="2000" b="1" dirty="0"/>
              <a:t>L’éducation des patients est nécessaire pour l’engagement dans les soins – la récupération et la prévention en dépendent.</a:t>
            </a:r>
            <a:r>
              <a:rPr lang="fr-ca" sz="2000" dirty="0"/>
              <a:t> » La lombalgie est un problème complexe, avec de nombreux facteurs en jeu, et il est important que lorsque le patient quitte le rendez-vous, il comprenne le diagnostic et les prochaines étapes adéquates, en particulier l’importance du mouvement et de l’activité physique, les thérapies complémentaires disponibles, et les raisons pour lesquelles l’imagerie et le traitement pharmacologique sont généralement inutiles.</a:t>
            </a:r>
          </a:p>
          <a:p>
            <a:r>
              <a:rPr lang="fr-ca" sz="2000" dirty="0"/>
              <a:t>– </a:t>
            </a:r>
            <a:r>
              <a:rPr lang="fr-ca" sz="2000" i="1" dirty="0"/>
              <a:t>Scott </a:t>
            </a:r>
            <a:r>
              <a:rPr lang="fr-ca" sz="2000" i="1" dirty="0" err="1"/>
              <a:t>Shallow</a:t>
            </a:r>
            <a:r>
              <a:rPr lang="fr-ca" sz="2000" i="1" dirty="0"/>
              <a:t>, membre du Comité consultatif sur la norme de qualité pour la lombalgie</a:t>
            </a:r>
          </a:p>
        </p:txBody>
      </p:sp>
      <p:sp>
        <p:nvSpPr>
          <p:cNvPr id="4" name="Text Placeholder 3">
            <a:extLst>
              <a:ext uri="{FF2B5EF4-FFF2-40B4-BE49-F238E27FC236}">
                <a16:creationId xmlns:a16="http://schemas.microsoft.com/office/drawing/2014/main" id="{F032759E-CCCE-B503-1C27-34780DD8C15A}"/>
              </a:ext>
              <a:ext uri="{C183D7F6-B498-43B3-948B-1728B52AA6E4}">
                <adec:decorative xmlns:adec="http://schemas.microsoft.com/office/drawing/2017/decorative" val="1"/>
              </a:ext>
            </a:extLst>
          </p:cNvPr>
          <p:cNvSpPr txBox="1">
            <a:spLocks/>
          </p:cNvSpPr>
          <p:nvPr/>
        </p:nvSpPr>
        <p:spPr>
          <a:xfrm>
            <a:off x="9953625" y="336550"/>
            <a:ext cx="1152525" cy="3219450"/>
          </a:xfrm>
          <a:prstGeom prst="rect">
            <a:avLst/>
          </a:prstGeom>
        </p:spPr>
        <p:txBody>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0" dirty="0"/>
              <a:t>”</a:t>
            </a:r>
            <a:endParaRPr lang="en-US" sz="20000" i="1" dirty="0">
              <a:highlight>
                <a:srgbClr val="FFFF00"/>
              </a:highlight>
            </a:endParaRPr>
          </a:p>
        </p:txBody>
      </p:sp>
    </p:spTree>
    <p:extLst>
      <p:ext uri="{BB962C8B-B14F-4D97-AF65-F5344CB8AC3E}">
        <p14:creationId xmlns:p14="http://schemas.microsoft.com/office/powerpoint/2010/main" val="8636827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fr-CA" sz="8000" b="0" i="0" u="none" strike="noStrike" kern="1200" cap="none" spc="0" normalizeH="0" baseline="0" noProof="0" dirty="0">
                <a:ln>
                  <a:noFill/>
                </a:ln>
                <a:solidFill>
                  <a:schemeClr val="bg1"/>
                </a:solidFill>
                <a:effectLst/>
                <a:uLnTx/>
                <a:uFillTx/>
                <a:latin typeface="+mn-lt"/>
                <a:ea typeface="+mn-ea"/>
                <a:cs typeface="+mn-cs"/>
              </a:rPr>
              <a:t>Énoncés de qualité pour améliorer les soins</a:t>
            </a:r>
          </a:p>
        </p:txBody>
      </p:sp>
    </p:spTree>
    <p:extLst>
      <p:ext uri="{BB962C8B-B14F-4D97-AF65-F5344CB8AC3E}">
        <p14:creationId xmlns:p14="http://schemas.microsoft.com/office/powerpoint/2010/main" val="596026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pPr algn="l" rtl="0"/>
            <a:r>
              <a:rPr lang="fr-ca" b="1" i="0" u="none" baseline="0"/>
              <a:t>Portée de cette norme de qualité</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a:xfrm>
            <a:off x="539839" y="1421028"/>
            <a:ext cx="11087100" cy="5086098"/>
          </a:xfrm>
        </p:spPr>
        <p:txBody>
          <a:bodyPr/>
          <a:lstStyle/>
          <a:p>
            <a:pPr marL="342900" indent="-342900" algn="l" rtl="0">
              <a:buFont typeface="Arial" panose="020B0604020202020204" pitchFamily="34" charset="0"/>
              <a:buChar char="•"/>
            </a:pPr>
            <a:r>
              <a:rPr lang="fr-ca" b="0" i="0" u="none" baseline="0" dirty="0"/>
              <a:t>La lombalgie aiguë est définie comme étant une douleur localisée entre la 12</a:t>
            </a:r>
            <a:r>
              <a:rPr lang="fr-ca" b="0" i="0" u="none" baseline="30000" dirty="0"/>
              <a:t>e</a:t>
            </a:r>
            <a:r>
              <a:rPr lang="fr-ca" b="0" i="0" u="none" baseline="0" dirty="0"/>
              <a:t> côte et les replis fessiers inférieurs, et est considérée comme étant non spécifique, caractérisée par une tension, une douleur ou une raideur dans la région lombaire.</a:t>
            </a:r>
          </a:p>
          <a:p>
            <a:pPr marL="342900" indent="-342900" algn="l" rtl="0">
              <a:buFont typeface="Arial" panose="020B0604020202020204" pitchFamily="34" charset="0"/>
              <a:buChar char="•"/>
            </a:pPr>
            <a:r>
              <a:rPr lang="fr-ca" b="0" i="0" u="none" baseline="0" dirty="0"/>
              <a:t>Cette norme de qualité porte sur les soins pour les adultes âgés de 16 ans et plus qui ont un premier épisode de lombalgie aiguë ou un épisode récurrent de lombalgie aiguë d'une durée inférieure à 12 semaines, avec ou sans symptômes aux jambes.</a:t>
            </a:r>
          </a:p>
          <a:p>
            <a:pPr marL="342900" indent="-342900" algn="l" rtl="0">
              <a:buFont typeface="Arial" panose="020B0604020202020204" pitchFamily="34" charset="0"/>
              <a:buChar char="•"/>
            </a:pPr>
            <a:r>
              <a:rPr lang="fr-ca" b="0" i="0" u="none" baseline="0" dirty="0"/>
              <a:t>Cette norme de qualité se concentre sur l'évaluation de la lombalgie aiguë et des facteurs de risque pour prévenir la lombalgie chronique, ainsi que sur l'activité physique, l'éducation, l'autogestion et le soutien psychosocial pour les personnes atteintes de lombalgie aiguë dans tous les établissements de santé et les équipes de soins de santé.</a:t>
            </a:r>
          </a:p>
          <a:p>
            <a:pPr marL="342900" indent="-342900" algn="l" rtl="0">
              <a:buFont typeface="Arial" panose="020B0604020202020204" pitchFamily="34" charset="0"/>
              <a:buChar char="•"/>
            </a:pPr>
            <a:r>
              <a:rPr lang="fr-ca" b="0" i="0" u="none" baseline="0" dirty="0"/>
              <a:t>Cette norme de qualité ne traite pas de la lombalgie chronique (d'une durée supérieure à 12 semaines), de la lombalgie pendant la grossesse, des affections inflammatoires, des infections, des fractures, des tumeurs, des maladies osseuses, des causes non vertébrales ou des interventions chirurgicales.</a:t>
            </a:r>
          </a:p>
        </p:txBody>
      </p:sp>
    </p:spTree>
    <p:extLst>
      <p:ext uri="{BB962C8B-B14F-4D97-AF65-F5344CB8AC3E}">
        <p14:creationId xmlns:p14="http://schemas.microsoft.com/office/powerpoint/2010/main" val="38038141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noProof="0" dirty="0"/>
              <a:t>Normes de qualité</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fr-CA" sz="3000" noProof="0" dirty="0"/>
              <a:t>Informent les cliniciens et les patients sur ce devraient être la qualité des soins</a:t>
            </a:r>
          </a:p>
          <a:p>
            <a:pPr marL="342900" indent="-342900">
              <a:buFont typeface="Arial" panose="020B0604020202020204" pitchFamily="34" charset="0"/>
              <a:buChar char="•"/>
            </a:pPr>
            <a:r>
              <a:rPr lang="fr-CA" sz="3000" noProof="0" dirty="0"/>
              <a:t>Elles se concentrent sur les affections ou les processus pour lesquels il existe des variations importantes dans la prestation des soins, ou sur les écarts entre les soins offerts en Ontario et ceux que les patients devraient recevoir</a:t>
            </a:r>
          </a:p>
          <a:p>
            <a:pPr marL="342900" indent="-342900">
              <a:buFont typeface="Arial" panose="020B0604020202020204" pitchFamily="34" charset="0"/>
              <a:buChar char="•"/>
            </a:pPr>
            <a:r>
              <a:rPr lang="fr-CA" sz="3000" noProof="0" dirty="0"/>
              <a:t>Elles reposent sur les meilleures données probantes disponibles</a:t>
            </a:r>
          </a:p>
        </p:txBody>
      </p:sp>
    </p:spTree>
    <p:extLst>
      <p:ext uri="{BB962C8B-B14F-4D97-AF65-F5344CB8AC3E}">
        <p14:creationId xmlns:p14="http://schemas.microsoft.com/office/powerpoint/2010/main" val="6631009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FR" dirty="0"/>
              <a:t>Thèmes de la norme de qualité</a:t>
            </a:r>
            <a:endParaRPr lang="en-CA" dirty="0"/>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457200" indent="-457200">
              <a:buFont typeface="+mj-lt"/>
              <a:buAutoNum type="arabicPeriod"/>
            </a:pPr>
            <a:r>
              <a:rPr lang="en-CA" sz="3000" dirty="0" err="1"/>
              <a:t>Évaluation</a:t>
            </a:r>
            <a:r>
              <a:rPr lang="en-CA" sz="3000" dirty="0"/>
              <a:t> </a:t>
            </a:r>
            <a:r>
              <a:rPr lang="en-CA" sz="3000" dirty="0" err="1"/>
              <a:t>clinique</a:t>
            </a:r>
            <a:endParaRPr lang="en-CA" sz="3000" dirty="0"/>
          </a:p>
          <a:p>
            <a:pPr marL="457200" indent="-457200">
              <a:buFont typeface="+mj-lt"/>
              <a:buAutoNum type="arabicPeriod"/>
            </a:pPr>
            <a:r>
              <a:rPr lang="fr-CA" sz="3000" dirty="0"/>
              <a:t>Imagerie diagnostique</a:t>
            </a:r>
            <a:endParaRPr lang="en-CA" sz="3000" dirty="0"/>
          </a:p>
          <a:p>
            <a:pPr marL="457200" indent="-457200">
              <a:buFont typeface="+mj-lt"/>
              <a:buAutoNum type="arabicPeriod"/>
            </a:pPr>
            <a:r>
              <a:rPr lang="fr-CA" sz="3000" dirty="0"/>
              <a:t>Éducation et autogestion des patients</a:t>
            </a:r>
            <a:endParaRPr lang="en-CA" sz="3000" dirty="0"/>
          </a:p>
          <a:p>
            <a:pPr marL="457200" indent="-457200">
              <a:buFont typeface="+mj-lt"/>
              <a:buAutoNum type="arabicPeriod"/>
            </a:pPr>
            <a:r>
              <a:rPr lang="fr-CA" sz="3000" dirty="0"/>
              <a:t>Maintien de l’activité habituelle</a:t>
            </a:r>
            <a:endParaRPr lang="en-CA" sz="3000" dirty="0"/>
          </a:p>
          <a:p>
            <a:pPr marL="457200" indent="-457200">
              <a:buFont typeface="+mj-lt"/>
              <a:buAutoNum type="arabicPeriod"/>
            </a:pPr>
            <a:r>
              <a:rPr lang="fr-CA" sz="3000" dirty="0"/>
              <a:t>Renseignements et soutien psychosociaux</a:t>
            </a:r>
            <a:endParaRPr lang="en-CA" sz="3000" dirty="0"/>
          </a:p>
          <a:p>
            <a:pPr marL="457200" indent="-457200">
              <a:buFont typeface="+mj-lt"/>
              <a:buAutoNum type="arabicPeriod"/>
            </a:pPr>
            <a:r>
              <a:rPr lang="fr-CA" sz="3000" dirty="0"/>
              <a:t>Traitements pharmacologiques</a:t>
            </a:r>
            <a:endParaRPr lang="en-CA" sz="3000" dirty="0"/>
          </a:p>
          <a:p>
            <a:pPr marL="457200" indent="-457200">
              <a:buFont typeface="+mj-lt"/>
              <a:buAutoNum type="arabicPeriod"/>
            </a:pPr>
            <a:r>
              <a:rPr lang="fr-CA" sz="3000" dirty="0"/>
              <a:t>Autres traitements non pharmacologiques</a:t>
            </a:r>
            <a:endParaRPr lang="en-CA" sz="3000" dirty="0"/>
          </a:p>
        </p:txBody>
      </p:sp>
    </p:spTree>
    <p:extLst>
      <p:ext uri="{BB962C8B-B14F-4D97-AF65-F5344CB8AC3E}">
        <p14:creationId xmlns:p14="http://schemas.microsoft.com/office/powerpoint/2010/main" val="19278625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CA" sz="4400" dirty="0" err="1"/>
              <a:t>Énoncé</a:t>
            </a:r>
            <a:r>
              <a:rPr lang="en-CA" sz="4400" dirty="0"/>
              <a:t> de </a:t>
            </a:r>
            <a:r>
              <a:rPr lang="en-CA" sz="4400" dirty="0" err="1"/>
              <a:t>qualité</a:t>
            </a:r>
            <a:r>
              <a:rPr lang="en-CA" sz="4400" dirty="0"/>
              <a:t> (EQ) 1 : </a:t>
            </a:r>
            <a:r>
              <a:rPr lang="en-CA" sz="4400" dirty="0" err="1"/>
              <a:t>Évaluation</a:t>
            </a:r>
            <a:r>
              <a:rPr lang="en-CA" sz="4400" dirty="0"/>
              <a:t> </a:t>
            </a:r>
            <a:r>
              <a:rPr lang="en-CA" sz="4400" dirty="0" err="1"/>
              <a:t>clinique</a:t>
            </a:r>
            <a:endParaRPr lang="en-CA" sz="4400" dirty="0"/>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1"/>
          </p:nvPr>
        </p:nvSpPr>
        <p:spPr>
          <a:xfrm>
            <a:off x="533400" y="2505671"/>
            <a:ext cx="11087100" cy="1846659"/>
          </a:xfrm>
        </p:spPr>
        <p:txBody>
          <a:bodyPr anchor="ctr" anchorCtr="0">
            <a:spAutoFit/>
          </a:bodyPr>
          <a:lstStyle/>
          <a:p>
            <a:r>
              <a:rPr lang="fr-CA" sz="3000" dirty="0"/>
              <a:t>Les personnes présentant des symptômes de lombalgie aiguë consultent en soins primaires reçoivent une évaluation complète rapide pour informer le diagnostic et évaluer les facteurs de risque de développer une lombalgie chronique.</a:t>
            </a:r>
            <a:endParaRPr lang="en-CA" sz="3000" dirty="0"/>
          </a:p>
        </p:txBody>
      </p:sp>
    </p:spTree>
    <p:extLst>
      <p:ext uri="{BB962C8B-B14F-4D97-AF65-F5344CB8AC3E}">
        <p14:creationId xmlns:p14="http://schemas.microsoft.com/office/powerpoint/2010/main" val="34631500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CA" dirty="0"/>
              <a:t>EQ 2 : </a:t>
            </a:r>
            <a:r>
              <a:rPr lang="fr-CA" dirty="0"/>
              <a:t>Imagerie diagnostique</a:t>
            </a:r>
            <a:endParaRPr lang="en-CA" dirty="0"/>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1"/>
          </p:nvPr>
        </p:nvSpPr>
        <p:spPr>
          <a:xfrm>
            <a:off x="533400" y="2736502"/>
            <a:ext cx="11087100" cy="1384995"/>
          </a:xfrm>
        </p:spPr>
        <p:txBody>
          <a:bodyPr wrap="square" anchor="ctr" anchorCtr="0">
            <a:spAutoFit/>
          </a:bodyPr>
          <a:lstStyle/>
          <a:p>
            <a:r>
              <a:rPr lang="fr-CA" sz="3000" dirty="0"/>
              <a:t>Les personnes atteintes de lombalgie aiguë ne reçoivent pas de tests d’imagerie diagnostique à moins qu’elles ne présentent des drapeaux rouges qui suggèrent une maladie pathologique grave.</a:t>
            </a:r>
            <a:endParaRPr lang="en-CA" sz="3000" dirty="0"/>
          </a:p>
        </p:txBody>
      </p:sp>
    </p:spTree>
    <p:extLst>
      <p:ext uri="{BB962C8B-B14F-4D97-AF65-F5344CB8AC3E}">
        <p14:creationId xmlns:p14="http://schemas.microsoft.com/office/powerpoint/2010/main" val="25906201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CA" sz="4400" dirty="0"/>
              <a:t>EQ 3 : </a:t>
            </a:r>
            <a:r>
              <a:rPr lang="fr-CA" sz="4400" dirty="0"/>
              <a:t>Éducation et autogestion des patients</a:t>
            </a:r>
            <a:endParaRPr lang="en-CA" sz="4000" dirty="0"/>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1"/>
          </p:nvPr>
        </p:nvSpPr>
        <p:spPr>
          <a:xfrm>
            <a:off x="533400" y="2736504"/>
            <a:ext cx="11087100" cy="1384995"/>
          </a:xfrm>
        </p:spPr>
        <p:txBody>
          <a:bodyPr anchor="ctr" anchorCtr="0">
            <a:spAutoFit/>
          </a:bodyPr>
          <a:lstStyle/>
          <a:p>
            <a:r>
              <a:rPr lang="fr-CA" sz="3000" dirty="0"/>
              <a:t>Les personnes atteintes de lombalgie aiguë reçoivent une éducation et un soutien continu pour une autogestion adaptée à leurs besoins et capacités individuels.</a:t>
            </a:r>
            <a:endParaRPr lang="en-CA" sz="3000" b="1" dirty="0"/>
          </a:p>
        </p:txBody>
      </p:sp>
    </p:spTree>
    <p:extLst>
      <p:ext uri="{BB962C8B-B14F-4D97-AF65-F5344CB8AC3E}">
        <p14:creationId xmlns:p14="http://schemas.microsoft.com/office/powerpoint/2010/main" val="41678087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CA" dirty="0"/>
              <a:t>EQ 4 : </a:t>
            </a:r>
            <a:r>
              <a:rPr lang="fr-CA" dirty="0"/>
              <a:t>Maintien de l’activité habituelle</a:t>
            </a:r>
            <a:endParaRPr lang="en-CA" dirty="0"/>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1"/>
          </p:nvPr>
        </p:nvSpPr>
        <p:spPr>
          <a:xfrm>
            <a:off x="533400" y="2505670"/>
            <a:ext cx="11087100" cy="1846659"/>
          </a:xfrm>
        </p:spPr>
        <p:txBody>
          <a:bodyPr anchor="ctr" anchorCtr="0">
            <a:spAutoFit/>
          </a:bodyPr>
          <a:lstStyle/>
          <a:p>
            <a:r>
              <a:rPr lang="fr-CA" sz="3000" dirty="0"/>
              <a:t>Les personnes atteintes de lombalgie aiguë sont encouragées à demeurer physiquement actives en continuant d’accomplir les activités de la vie quotidienne, avec des modifications si nécessaire pour maintenir ou améliorer la mobilité et la fonction. </a:t>
            </a:r>
            <a:endParaRPr lang="en-CA" sz="3000" dirty="0"/>
          </a:p>
        </p:txBody>
      </p:sp>
    </p:spTree>
    <p:extLst>
      <p:ext uri="{BB962C8B-B14F-4D97-AF65-F5344CB8AC3E}">
        <p14:creationId xmlns:p14="http://schemas.microsoft.com/office/powerpoint/2010/main" val="38264028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a:xfrm>
            <a:off x="533400" y="383658"/>
            <a:ext cx="11087100" cy="697541"/>
          </a:xfrm>
        </p:spPr>
        <p:txBody>
          <a:bodyPr/>
          <a:lstStyle/>
          <a:p>
            <a:r>
              <a:rPr lang="en-CA" sz="4000" dirty="0"/>
              <a:t>EQ 5 : </a:t>
            </a:r>
            <a:r>
              <a:rPr lang="fr-CA" sz="4000" dirty="0"/>
              <a:t>Renseignements et soutien psychosociaux</a:t>
            </a:r>
            <a:endParaRPr lang="en-CA" sz="4000" dirty="0"/>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1"/>
          </p:nvPr>
        </p:nvSpPr>
        <p:spPr>
          <a:xfrm>
            <a:off x="533400" y="2505670"/>
            <a:ext cx="11087100" cy="1846659"/>
          </a:xfrm>
        </p:spPr>
        <p:txBody>
          <a:bodyPr anchor="ctr" anchorCtr="0">
            <a:spAutoFit/>
          </a:bodyPr>
          <a:lstStyle/>
          <a:p>
            <a:r>
              <a:rPr lang="fr-CA" sz="3000" dirty="0"/>
              <a:t>Les personnes atteintes de lombalgie aiguë qui ont des obstacles psychosociaux au rétablissement (drapeaux jaunes) identifiés au cours de leur évaluation complète reçoivent des renseignements supplémentaires et du soutien pour gérer ces obstacles.</a:t>
            </a:r>
            <a:endParaRPr lang="en-CA" sz="3000" dirty="0"/>
          </a:p>
        </p:txBody>
      </p:sp>
    </p:spTree>
    <p:extLst>
      <p:ext uri="{BB962C8B-B14F-4D97-AF65-F5344CB8AC3E}">
        <p14:creationId xmlns:p14="http://schemas.microsoft.com/office/powerpoint/2010/main" val="10445722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CA" dirty="0"/>
              <a:t>EQ 6 : </a:t>
            </a:r>
            <a:r>
              <a:rPr lang="fr-CA" dirty="0"/>
              <a:t>Traitements pharmacologiques</a:t>
            </a:r>
            <a:endParaRPr lang="en-CA" dirty="0"/>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1"/>
          </p:nvPr>
        </p:nvSpPr>
        <p:spPr>
          <a:xfrm>
            <a:off x="533400" y="2274838"/>
            <a:ext cx="11087100" cy="2308324"/>
          </a:xfrm>
        </p:spPr>
        <p:txBody>
          <a:bodyPr anchor="ctr" anchorCtr="0">
            <a:spAutoFit/>
          </a:bodyPr>
          <a:lstStyle/>
          <a:p>
            <a:r>
              <a:rPr lang="fr-CA" sz="3000" dirty="0"/>
              <a:t>Les personnes atteintes de lombalgie aiguë dont les symptômes ne s’améliorent pas adéquatement avec l’activité physique, l’éducation, la réassurance et le soutien à l’autogestion reçoivent de l’information sur les risques et les avantages des analgésiques non opioïdes pour améliorer la mobilité et la fonction.</a:t>
            </a:r>
            <a:endParaRPr lang="en-CA" sz="3000" dirty="0"/>
          </a:p>
        </p:txBody>
      </p:sp>
    </p:spTree>
    <p:extLst>
      <p:ext uri="{BB962C8B-B14F-4D97-AF65-F5344CB8AC3E}">
        <p14:creationId xmlns:p14="http://schemas.microsoft.com/office/powerpoint/2010/main" val="37639151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a:xfrm>
            <a:off x="533400" y="472558"/>
            <a:ext cx="11230232" cy="697541"/>
          </a:xfrm>
        </p:spPr>
        <p:txBody>
          <a:bodyPr/>
          <a:lstStyle/>
          <a:p>
            <a:r>
              <a:rPr lang="en-CA" sz="4000" dirty="0"/>
              <a:t>EQ 7 : </a:t>
            </a:r>
            <a:r>
              <a:rPr lang="fr-CA" sz="4400" dirty="0"/>
              <a:t>Autres traitements non pharmacologiques</a:t>
            </a:r>
            <a:endParaRPr lang="en-CA" sz="4000" dirty="0"/>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1"/>
          </p:nvPr>
        </p:nvSpPr>
        <p:spPr>
          <a:xfrm>
            <a:off x="533400" y="2274838"/>
            <a:ext cx="11087100" cy="2308324"/>
          </a:xfrm>
        </p:spPr>
        <p:txBody>
          <a:bodyPr anchor="ctr" anchorCtr="0">
            <a:spAutoFit/>
          </a:bodyPr>
          <a:lstStyle/>
          <a:p>
            <a:r>
              <a:rPr lang="fr-CA" sz="3000" dirty="0"/>
              <a:t>Les personnes atteintes de lombalgie aiguë dont les symptômes ne s’améliorent pas adéquatement avec l’activité physique, l’éducation, la réassurance et le soutien à l’autogestion reçoivent de l’information sur les risques et les avantages d’autres traitements non pharmacologiques pour améliorer la mobilité et la fonction.</a:t>
            </a:r>
            <a:endParaRPr lang="en-CA" sz="3000" dirty="0"/>
          </a:p>
        </p:txBody>
      </p:sp>
    </p:spTree>
    <p:extLst>
      <p:ext uri="{BB962C8B-B14F-4D97-AF65-F5344CB8AC3E}">
        <p14:creationId xmlns:p14="http://schemas.microsoft.com/office/powerpoint/2010/main" val="1110097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fr-CA" sz="8000" b="0" i="0" u="none" strike="noStrike" kern="1200" cap="none" spc="0" normalizeH="0" baseline="0" noProof="0" dirty="0">
                <a:ln>
                  <a:noFill/>
                </a:ln>
                <a:solidFill>
                  <a:schemeClr val="bg1"/>
                </a:solidFill>
                <a:effectLst/>
                <a:uLnTx/>
                <a:uFillTx/>
                <a:latin typeface="+mn-lt"/>
                <a:ea typeface="+mn-ea"/>
                <a:cs typeface="+mn-cs"/>
              </a:rPr>
              <a:t>Mesure à l’appui de l’amélioration</a:t>
            </a:r>
          </a:p>
        </p:txBody>
      </p:sp>
    </p:spTree>
    <p:extLst>
      <p:ext uri="{BB962C8B-B14F-4D97-AF65-F5344CB8AC3E}">
        <p14:creationId xmlns:p14="http://schemas.microsoft.com/office/powerpoint/2010/main" val="9883864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sz="3100" noProof="0" dirty="0"/>
              <a:t>Indicateurs pouvant être mesurés à l’aide de données provinciales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a:xfrm>
            <a:off x="539839" y="1656494"/>
            <a:ext cx="11087100" cy="4533900"/>
          </a:xfrm>
        </p:spPr>
        <p:txBody>
          <a:bodyPr/>
          <a:lstStyle/>
          <a:p>
            <a:pPr marL="342900" lvl="0" indent="-342900">
              <a:buFont typeface="Arial" panose="020B0604020202020204" pitchFamily="34" charset="0"/>
              <a:buChar char="•"/>
            </a:pPr>
            <a:r>
              <a:rPr lang="fr-CA" sz="2400" dirty="0"/>
              <a:t>Pourcentage de personnes qui consultent un médecin ou les services d’urgence pour un premier épisode de lombalgie aiguë et qui subissent une imagerie diagnostique de la colonne vertébrale (radiographie, tomodensitométrie [TDM], imagerie par résonance magnétique [IRM], scintigraphie osseuse) dans les 90 jours et 180 jours suivant la date de la visite initiale.</a:t>
            </a:r>
            <a:endParaRPr lang="en-CA" sz="2400" dirty="0"/>
          </a:p>
          <a:p>
            <a:pPr marL="342900" lvl="0" indent="-342900">
              <a:buFont typeface="Arial" panose="020B0604020202020204" pitchFamily="34" charset="0"/>
              <a:buChar char="•"/>
            </a:pPr>
            <a:r>
              <a:rPr lang="fr-CA" sz="2400" dirty="0"/>
              <a:t>Pourcentage de personnes qui consultent un médecin ou les services d’urgence pour un premier épisode de lombalgie aiguë et qui se voient prescrire un médicament opioïde dans les 7 jours et 90 jours suivant la date de la visite index.</a:t>
            </a:r>
            <a:endParaRPr lang="en-CA" sz="2400" dirty="0"/>
          </a:p>
          <a:p>
            <a:pPr marL="342900" lvl="0" indent="-342900">
              <a:buFont typeface="Arial" panose="020B0604020202020204" pitchFamily="34" charset="0"/>
              <a:buChar char="•"/>
            </a:pPr>
            <a:r>
              <a:rPr lang="fr-CA" sz="2400" dirty="0"/>
              <a:t>Pourcentage de personnes qui consultent un médecin ou les services d’urgence pour un premier épisode de lombalgie aiguë et qui se présentent par la suite aux services d’urgence pour des cas de lombalgie dans les 30 jours et 90 jours suivant la date de la visite initiale.</a:t>
            </a:r>
            <a:endParaRPr lang="en-CA" sz="2400" dirty="0"/>
          </a:p>
        </p:txBody>
      </p:sp>
    </p:spTree>
    <p:extLst>
      <p:ext uri="{BB962C8B-B14F-4D97-AF65-F5344CB8AC3E}">
        <p14:creationId xmlns:p14="http://schemas.microsoft.com/office/powerpoint/2010/main" val="2832015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E1012-5468-212D-6775-E22ED9836EF7}"/>
              </a:ext>
            </a:extLst>
          </p:cNvPr>
          <p:cNvSpPr>
            <a:spLocks noGrp="1"/>
          </p:cNvSpPr>
          <p:nvPr>
            <p:ph type="title"/>
          </p:nvPr>
        </p:nvSpPr>
        <p:spPr/>
        <p:txBody>
          <a:bodyPr/>
          <a:lstStyle/>
          <a:p>
            <a:r>
              <a:rPr lang="fr-FR" noProof="0" dirty="0"/>
              <a:t>Avantages des normes de qualité</a:t>
            </a:r>
            <a:endParaRPr lang="fr-CA" noProof="0" dirty="0"/>
          </a:p>
        </p:txBody>
      </p:sp>
      <p:sp>
        <p:nvSpPr>
          <p:cNvPr id="4" name="Text Placeholder 3">
            <a:extLst>
              <a:ext uri="{FF2B5EF4-FFF2-40B4-BE49-F238E27FC236}">
                <a16:creationId xmlns:a16="http://schemas.microsoft.com/office/drawing/2014/main" id="{33826EDA-4279-E2AD-8377-A5DE266220FC}"/>
              </a:ext>
            </a:extLst>
          </p:cNvPr>
          <p:cNvSpPr>
            <a:spLocks noGrp="1"/>
          </p:cNvSpPr>
          <p:nvPr>
            <p:ph type="body" sz="quarter" idx="11"/>
          </p:nvPr>
        </p:nvSpPr>
        <p:spPr/>
        <p:txBody>
          <a:bodyPr/>
          <a:lstStyle/>
          <a:p>
            <a:pPr marL="342900" indent="-342900">
              <a:buFont typeface="Arial" panose="020B0604020202020204" pitchFamily="34" charset="0"/>
              <a:buChar char="•"/>
            </a:pPr>
            <a:r>
              <a:rPr lang="fr-CA" sz="3000" dirty="0"/>
              <a:t>Aider les patients, les résidents, les familles et les soignants à savoir ce qu’ils doivent peuvent exiger en matière de soins</a:t>
            </a:r>
          </a:p>
          <a:p>
            <a:pPr marL="342900" indent="-342900">
              <a:buFont typeface="Arial" panose="020B0604020202020204" pitchFamily="34" charset="0"/>
              <a:buChar char="•"/>
            </a:pPr>
            <a:r>
              <a:rPr lang="fr-CA" sz="3000" dirty="0"/>
              <a:t>Aider les cliniciens à savoir quels soins fournir, en se basant sur les données probantes et le consensus d’experts</a:t>
            </a:r>
          </a:p>
          <a:p>
            <a:pPr marL="342900" indent="-342900">
              <a:buFont typeface="Arial" panose="020B0604020202020204" pitchFamily="34" charset="0"/>
              <a:buChar char="•"/>
            </a:pPr>
            <a:r>
              <a:rPr lang="fr-CA" sz="3000" dirty="0"/>
              <a:t>Aider les organismes de soins de santé à mesurer, à évaluer et à améliorer la qualité des soins qu’ils fournissent</a:t>
            </a:r>
          </a:p>
          <a:p>
            <a:pPr marL="342900" indent="-342900">
              <a:buFont typeface="Arial" panose="020B0604020202020204" pitchFamily="34" charset="0"/>
              <a:buChar char="•"/>
            </a:pPr>
            <a:r>
              <a:rPr lang="fr-CA" sz="3000" dirty="0"/>
              <a:t>Assurer continuellement des soins de grande qualité dans l’ensemble de la province</a:t>
            </a:r>
          </a:p>
        </p:txBody>
      </p:sp>
    </p:spTree>
    <p:extLst>
      <p:ext uri="{BB962C8B-B14F-4D97-AF65-F5344CB8AC3E}">
        <p14:creationId xmlns:p14="http://schemas.microsoft.com/office/powerpoint/2010/main" val="9096445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sz="3100" noProof="0" dirty="0"/>
              <a:t>Indicateurs ne pouvant être mesurés qu’à l’aide de données locales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lvl="0" indent="-342900">
              <a:buFont typeface="Arial" panose="020B0604020202020204" pitchFamily="34" charset="0"/>
              <a:buChar char="•"/>
            </a:pPr>
            <a:r>
              <a:rPr lang="fr-CA" sz="2400" dirty="0"/>
              <a:t>Pourcentage de personnes atteintes de lombalgie aiguë qui ont des consultations avec un chirurgien ou un spécialiste dans les 90 jours suivants un diagnostic de lombalgie.</a:t>
            </a:r>
            <a:endParaRPr lang="en-CA" sz="2400" dirty="0"/>
          </a:p>
          <a:p>
            <a:pPr marL="342900" lvl="0" indent="-342900">
              <a:buFont typeface="Arial" panose="020B0604020202020204" pitchFamily="34" charset="0"/>
              <a:buChar char="•"/>
            </a:pPr>
            <a:r>
              <a:rPr lang="fr-CA" sz="2400" dirty="0"/>
              <a:t>Pourcentage de personnes atteintes de lombalgie aiguë qui signalent une amélioration de leur qualité de vie.</a:t>
            </a:r>
            <a:endParaRPr lang="en-CA" sz="2400" dirty="0"/>
          </a:p>
          <a:p>
            <a:pPr marL="342900" indent="-342900">
              <a:buFont typeface="Arial" panose="020B0604020202020204" pitchFamily="34" charset="0"/>
              <a:buChar char="•"/>
            </a:pPr>
            <a:r>
              <a:rPr lang="fr-CA" sz="2400" dirty="0"/>
              <a:t>Pourcentage de personnes atteintes de lombalgie aiguë qui estiment que leur interaction avec leur cliniciens « les aide assurément à mieux gérer leur lombalgie » (options de réponse : certainement, en grande partie, quelque peu, pas du tout).</a:t>
            </a:r>
            <a:endParaRPr lang="fr-CA" sz="2400" noProof="0" dirty="0"/>
          </a:p>
        </p:txBody>
      </p:sp>
    </p:spTree>
    <p:extLst>
      <p:ext uri="{BB962C8B-B14F-4D97-AF65-F5344CB8AC3E}">
        <p14:creationId xmlns:p14="http://schemas.microsoft.com/office/powerpoint/2010/main" val="24918207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noProof="0" dirty="0"/>
              <a:t>Sources des données et remerciements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r>
              <a:rPr lang="fr-ca" dirty="0"/>
              <a:t>Les données utilisées dans cette présentation ont été fournies par l’Institut canadien d’information sur la santé (ICIS). </a:t>
            </a:r>
            <a:r>
              <a:rPr lang="fr-ca" dirty="0">
                <a:solidFill>
                  <a:srgbClr val="000000"/>
                </a:solidFill>
                <a:latin typeface="Calibri" panose="020F0502020204030204" pitchFamily="34" charset="0"/>
                <a:ea typeface="Calibri" panose="020F0502020204030204" pitchFamily="34" charset="0"/>
                <a:cs typeface="Calibri" panose="020F0502020204030204" pitchFamily="34" charset="0"/>
              </a:rPr>
              <a:t>Les données sur les demandes de remboursement du Régime d’assurance-santé de l’Ontario sont fournies par l’Institut de recherche en services de santé (ICES), et la base de données sur les personnes inscrites est fournie par le ministère de la Santé de l’Ontario. Toutefois, les analyses, les conclusions, les opinions et les déclarations exprimées dans le présent document sont celles des auteurs, et pas nécessairement celles de l’ICIS, de l’ICES ou du ministère de la Santé.</a:t>
            </a:r>
            <a:endParaRPr lang="fr-ca" dirty="0"/>
          </a:p>
        </p:txBody>
      </p:sp>
    </p:spTree>
    <p:extLst>
      <p:ext uri="{BB962C8B-B14F-4D97-AF65-F5344CB8AC3E}">
        <p14:creationId xmlns:p14="http://schemas.microsoft.com/office/powerpoint/2010/main" val="811618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title" idx="4294967295"/>
          </p:nvPr>
        </p:nvSpPr>
        <p:spPr>
          <a:xfrm>
            <a:off x="914400" y="2987675"/>
            <a:ext cx="10355263" cy="117316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fr-CA" sz="8000" b="0" i="0" u="none" strike="noStrike" kern="1200" cap="none" spc="0" normalizeH="0" baseline="0" noProof="0" dirty="0">
                <a:ln>
                  <a:noFill/>
                </a:ln>
                <a:solidFill>
                  <a:schemeClr val="bg1"/>
                </a:solidFill>
                <a:effectLst/>
                <a:uLnTx/>
                <a:uFillTx/>
                <a:latin typeface="+mn-lt"/>
                <a:ea typeface="+mn-ea"/>
                <a:cs typeface="+mn-cs"/>
              </a:rPr>
              <a:t>Merci</a:t>
            </a:r>
          </a:p>
        </p:txBody>
      </p:sp>
    </p:spTree>
    <p:extLst>
      <p:ext uri="{BB962C8B-B14F-4D97-AF65-F5344CB8AC3E}">
        <p14:creationId xmlns:p14="http://schemas.microsoft.com/office/powerpoint/2010/main" val="13993193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CDD41-2B2B-8A1E-B73A-6B64A506068E}"/>
              </a:ext>
            </a:extLst>
          </p:cNvPr>
          <p:cNvSpPr>
            <a:spLocks noGrp="1"/>
          </p:cNvSpPr>
          <p:nvPr>
            <p:ph type="title"/>
          </p:nvPr>
        </p:nvSpPr>
        <p:spPr/>
        <p:txBody>
          <a:bodyPr/>
          <a:lstStyle/>
          <a:p>
            <a:r>
              <a:rPr lang="fr-CA" dirty="0"/>
              <a:t>Ressources des normes de qualité</a:t>
            </a:r>
          </a:p>
        </p:txBody>
      </p:sp>
      <p:sp>
        <p:nvSpPr>
          <p:cNvPr id="5" name="TextBox 2">
            <a:extLst>
              <a:ext uri="{FF2B5EF4-FFF2-40B4-BE49-F238E27FC236}">
                <a16:creationId xmlns:a16="http://schemas.microsoft.com/office/drawing/2014/main" id="{51942B0D-B547-AF32-57F8-D420ED71654D}"/>
              </a:ext>
            </a:extLst>
          </p:cNvPr>
          <p:cNvSpPr txBox="1"/>
          <p:nvPr/>
        </p:nvSpPr>
        <p:spPr>
          <a:xfrm>
            <a:off x="1169173" y="3089018"/>
            <a:ext cx="1828449"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a:solidFill>
                  <a:srgbClr val="000000"/>
                </a:solidFill>
                <a:latin typeface="Calibri" panose="020F0502020204030204" pitchFamily="34" charset="0"/>
                <a:cs typeface="Calibri" panose="020F0502020204030204" pitchFamily="34" charset="0"/>
              </a:rPr>
              <a:t>Norme de qualité</a:t>
            </a:r>
          </a:p>
        </p:txBody>
      </p:sp>
      <p:sp>
        <p:nvSpPr>
          <p:cNvPr id="6" name="TextBox 4">
            <a:extLst>
              <a:ext uri="{FF2B5EF4-FFF2-40B4-BE49-F238E27FC236}">
                <a16:creationId xmlns:a16="http://schemas.microsoft.com/office/drawing/2014/main" id="{55101920-8D9F-8ECA-15CA-75C6A47AD034}"/>
              </a:ext>
              <a:ext uri="{C183D7F6-B498-43B3-948B-1728B52AA6E4}">
                <adec:decorative xmlns:adec="http://schemas.microsoft.com/office/drawing/2017/decorative" val="0"/>
              </a:ext>
            </a:extLst>
          </p:cNvPr>
          <p:cNvSpPr txBox="1"/>
          <p:nvPr/>
        </p:nvSpPr>
        <p:spPr>
          <a:xfrm>
            <a:off x="3959013" y="3088223"/>
            <a:ext cx="1764201"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dirty="0">
                <a:solidFill>
                  <a:srgbClr val="000000"/>
                </a:solidFill>
                <a:latin typeface="Calibri" panose="020F0502020204030204" pitchFamily="34" charset="0"/>
                <a:cs typeface="Calibri" panose="020F0502020204030204" pitchFamily="34" charset="0"/>
              </a:rPr>
              <a:t>Guide du patient</a:t>
            </a:r>
          </a:p>
        </p:txBody>
      </p:sp>
      <p:sp>
        <p:nvSpPr>
          <p:cNvPr id="7" name="TextBox 6">
            <a:extLst>
              <a:ext uri="{FF2B5EF4-FFF2-40B4-BE49-F238E27FC236}">
                <a16:creationId xmlns:a16="http://schemas.microsoft.com/office/drawing/2014/main" id="{F78A8C55-0FAA-AC09-AE6C-D0AA969EA9FB}"/>
              </a:ext>
            </a:extLst>
          </p:cNvPr>
          <p:cNvSpPr txBox="1"/>
          <p:nvPr/>
        </p:nvSpPr>
        <p:spPr>
          <a:xfrm>
            <a:off x="6568398" y="3091977"/>
            <a:ext cx="1137043" cy="369332"/>
          </a:xfrm>
          <a:prstGeom prst="rect">
            <a:avLst/>
          </a:prstGeom>
          <a:noFill/>
        </p:spPr>
        <p:txBody>
          <a:bodyPr wrap="none"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dirty="0">
                <a:solidFill>
                  <a:srgbClr val="000000"/>
                </a:solidFill>
                <a:latin typeface="Calibri" panose="020F0502020204030204" pitchFamily="34" charset="0"/>
                <a:cs typeface="Calibri" panose="020F0502020204030204" pitchFamily="34" charset="0"/>
              </a:rPr>
              <a:t>Sommaire</a:t>
            </a:r>
          </a:p>
        </p:txBody>
      </p:sp>
      <p:sp>
        <p:nvSpPr>
          <p:cNvPr id="15" name="TextBox 14">
            <a:extLst>
              <a:ext uri="{FF2B5EF4-FFF2-40B4-BE49-F238E27FC236}">
                <a16:creationId xmlns:a16="http://schemas.microsoft.com/office/drawing/2014/main" id="{91712260-D8C0-4C97-63E8-D53D777217EE}"/>
              </a:ext>
            </a:extLst>
          </p:cNvPr>
          <p:cNvSpPr txBox="1"/>
          <p:nvPr/>
        </p:nvSpPr>
        <p:spPr>
          <a:xfrm>
            <a:off x="8422803" y="3089018"/>
            <a:ext cx="2375264" cy="646331"/>
          </a:xfrm>
          <a:prstGeom prst="rect">
            <a:avLst/>
          </a:prstGeom>
          <a:noFill/>
        </p:spPr>
        <p:txBody>
          <a:bodyPr wrap="square">
            <a:spAutoFit/>
          </a:bodyPr>
          <a:lstStyle/>
          <a:p>
            <a:pPr algn="ctr"/>
            <a:r>
              <a:rPr lang="fr-CA" dirty="0">
                <a:latin typeface="Calibri" panose="020F0502020204030204" pitchFamily="34" charset="0"/>
                <a:ea typeface="Calibri" panose="020F0502020204030204" pitchFamily="34" charset="0"/>
                <a:cs typeface="Arial" panose="020B0604020202020204" pitchFamily="34" charset="0"/>
              </a:rPr>
              <a:t>J</a:t>
            </a:r>
            <a:r>
              <a:rPr lang="fr-CA" sz="1800" dirty="0">
                <a:effectLst/>
                <a:latin typeface="Calibri" panose="020F0502020204030204" pitchFamily="34" charset="0"/>
                <a:ea typeface="Calibri" panose="020F0502020204030204" pitchFamily="34" charset="0"/>
                <a:cs typeface="Arial" panose="020B0604020202020204" pitchFamily="34" charset="0"/>
              </a:rPr>
              <a:t>eu de diapositives </a:t>
            </a:r>
            <a:br>
              <a:rPr lang="fr-CA" sz="1800" dirty="0">
                <a:effectLst/>
                <a:latin typeface="Calibri" panose="020F0502020204030204" pitchFamily="34" charset="0"/>
                <a:ea typeface="Calibri" panose="020F0502020204030204" pitchFamily="34" charset="0"/>
                <a:cs typeface="Arial" panose="020B0604020202020204" pitchFamily="34" charset="0"/>
              </a:rPr>
            </a:br>
            <a:r>
              <a:rPr lang="fr-CA" sz="1800" dirty="0">
                <a:effectLst/>
                <a:latin typeface="Calibri" panose="020F0502020204030204" pitchFamily="34" charset="0"/>
                <a:ea typeface="Calibri" panose="020F0502020204030204" pitchFamily="34" charset="0"/>
                <a:cs typeface="Arial" panose="020B0604020202020204" pitchFamily="34" charset="0"/>
              </a:rPr>
              <a:t>« cas d’amélioration »</a:t>
            </a:r>
            <a:endParaRPr lang="en-CA" dirty="0"/>
          </a:p>
        </p:txBody>
      </p:sp>
      <p:pic>
        <p:nvPicPr>
          <p:cNvPr id="10" name="Picture 9" descr="Image du guide de mesure.">
            <a:extLst>
              <a:ext uri="{FF2B5EF4-FFF2-40B4-BE49-F238E27FC236}">
                <a16:creationId xmlns:a16="http://schemas.microsoft.com/office/drawing/2014/main" id="{3F553A37-1B97-06FF-4F8E-47544D3467B4}"/>
              </a:ext>
            </a:extLst>
          </p:cNvPr>
          <p:cNvPicPr>
            <a:picLocks noChangeAspect="1"/>
          </p:cNvPicPr>
          <p:nvPr/>
        </p:nvPicPr>
        <p:blipFill>
          <a:blip r:embed="rId3"/>
          <a:srcRect/>
          <a:stretch/>
        </p:blipFill>
        <p:spPr>
          <a:xfrm>
            <a:off x="2023374" y="3784873"/>
            <a:ext cx="1263358" cy="1633415"/>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11" name="TextBox 10">
            <a:extLst>
              <a:ext uri="{FF2B5EF4-FFF2-40B4-BE49-F238E27FC236}">
                <a16:creationId xmlns:a16="http://schemas.microsoft.com/office/drawing/2014/main" id="{63410C60-AB62-8392-43D5-EFC7B6490CDD}"/>
              </a:ext>
            </a:extLst>
          </p:cNvPr>
          <p:cNvSpPr txBox="1"/>
          <p:nvPr/>
        </p:nvSpPr>
        <p:spPr>
          <a:xfrm>
            <a:off x="1760321" y="5492285"/>
            <a:ext cx="1789464" cy="369332"/>
          </a:xfrm>
          <a:prstGeom prst="rect">
            <a:avLst/>
          </a:prstGeom>
          <a:noFill/>
        </p:spPr>
        <p:txBody>
          <a:bodyPr wrap="none" lIns="91440" tIns="45720" rIns="91440" bIns="45720"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dirty="0">
                <a:solidFill>
                  <a:schemeClr val="tx2"/>
                </a:solidFill>
                <a:latin typeface="Calibri"/>
                <a:ea typeface="MS PGothic"/>
                <a:cs typeface="Calibri"/>
              </a:rPr>
              <a:t>Guide de mesure</a:t>
            </a:r>
          </a:p>
        </p:txBody>
      </p:sp>
      <p:sp>
        <p:nvSpPr>
          <p:cNvPr id="12" name="TextBox 12">
            <a:extLst>
              <a:ext uri="{FF2B5EF4-FFF2-40B4-BE49-F238E27FC236}">
                <a16:creationId xmlns:a16="http://schemas.microsoft.com/office/drawing/2014/main" id="{F771BB59-2D5C-1C8B-C06B-135DBA926C5F}"/>
              </a:ext>
            </a:extLst>
          </p:cNvPr>
          <p:cNvSpPr txBox="1"/>
          <p:nvPr/>
        </p:nvSpPr>
        <p:spPr>
          <a:xfrm>
            <a:off x="4532001" y="5492285"/>
            <a:ext cx="2670796" cy="369332"/>
          </a:xfrm>
          <a:prstGeom prst="rect">
            <a:avLst/>
          </a:prstGeom>
          <a:noFill/>
        </p:spPr>
        <p:txBody>
          <a:bodyPr wrap="none" lIns="91440" tIns="45720" rIns="91440" bIns="45720"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dirty="0">
                <a:solidFill>
                  <a:srgbClr val="000000"/>
                </a:solidFill>
                <a:latin typeface="Calibri"/>
                <a:ea typeface="MS PGothic"/>
                <a:cs typeface="Calibri"/>
              </a:rPr>
              <a:t>Spécifications techniques*</a:t>
            </a:r>
          </a:p>
        </p:txBody>
      </p:sp>
      <p:pic>
        <p:nvPicPr>
          <p:cNvPr id="8" name="Picture 7" descr="Image du guide de démarrage.">
            <a:extLst>
              <a:ext uri="{FF2B5EF4-FFF2-40B4-BE49-F238E27FC236}">
                <a16:creationId xmlns:a16="http://schemas.microsoft.com/office/drawing/2014/main" id="{62BAC47B-321B-FB6B-35E8-5713DE0FE6B0}"/>
              </a:ext>
            </a:extLst>
          </p:cNvPr>
          <p:cNvPicPr>
            <a:picLocks noChangeAspect="1"/>
          </p:cNvPicPr>
          <p:nvPr/>
        </p:nvPicPr>
        <p:blipFill>
          <a:blip r:embed="rId4"/>
          <a:srcRect/>
          <a:stretch/>
        </p:blipFill>
        <p:spPr>
          <a:xfrm>
            <a:off x="8427402" y="4113593"/>
            <a:ext cx="1621633" cy="1218209"/>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F26C9640-EA3A-E14C-7E08-C84D4F09D62D}"/>
              </a:ext>
              <a:ext uri="{C183D7F6-B498-43B3-948B-1728B52AA6E4}">
                <adec:decorative xmlns:adec="http://schemas.microsoft.com/office/drawing/2017/decorative" val="0"/>
              </a:ext>
            </a:extLst>
          </p:cNvPr>
          <p:cNvSpPr txBox="1"/>
          <p:nvPr/>
        </p:nvSpPr>
        <p:spPr>
          <a:xfrm>
            <a:off x="8185013" y="5492285"/>
            <a:ext cx="2106410"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dirty="0">
                <a:solidFill>
                  <a:srgbClr val="000000"/>
                </a:solidFill>
                <a:latin typeface="Calibri" panose="020F0502020204030204" pitchFamily="34" charset="0"/>
                <a:cs typeface="Calibri" panose="020F0502020204030204" pitchFamily="34" charset="0"/>
              </a:rPr>
              <a:t>Guide de démarrage</a:t>
            </a:r>
          </a:p>
        </p:txBody>
      </p:sp>
      <p:sp>
        <p:nvSpPr>
          <p:cNvPr id="3" name="Text Placeholder 2">
            <a:extLst>
              <a:ext uri="{FF2B5EF4-FFF2-40B4-BE49-F238E27FC236}">
                <a16:creationId xmlns:a16="http://schemas.microsoft.com/office/drawing/2014/main" id="{813DC22C-CA7E-D280-9613-B31927BE2821}"/>
              </a:ext>
            </a:extLst>
          </p:cNvPr>
          <p:cNvSpPr>
            <a:spLocks noGrp="1"/>
          </p:cNvSpPr>
          <p:nvPr>
            <p:ph type="body" sz="quarter" idx="4294967295"/>
          </p:nvPr>
        </p:nvSpPr>
        <p:spPr>
          <a:xfrm>
            <a:off x="323849" y="6173515"/>
            <a:ext cx="11087100" cy="553998"/>
          </a:xfrm>
        </p:spPr>
        <p:txBody>
          <a:bodyPr/>
          <a:lstStyle/>
          <a:p>
            <a:r>
              <a:rPr lang="fr-CA" sz="1200" b="0" dirty="0"/>
              <a:t>*Disponible en anglais uniquement.</a:t>
            </a:r>
            <a:br>
              <a:rPr lang="fr-CA" sz="1200" b="0" dirty="0"/>
            </a:br>
            <a:r>
              <a:rPr lang="fr-CA" sz="1200" b="0" dirty="0"/>
              <a:t>Vous trouverez ces ressources sur la page web de la norme de qualité sur </a:t>
            </a:r>
            <a:r>
              <a:rPr lang="fr-CA" sz="1200" b="0" dirty="0">
                <a:hlinkClick r:id="rId5" tooltip="Page web de la norme de qualité."/>
              </a:rPr>
              <a:t>Lombalgie</a:t>
            </a:r>
            <a:r>
              <a:rPr lang="fr-CA" sz="1200" dirty="0"/>
              <a:t>.</a:t>
            </a:r>
            <a:endParaRPr lang="fr-CA" sz="1200" b="0" dirty="0">
              <a:highlight>
                <a:srgbClr val="FFFF00"/>
              </a:highlight>
            </a:endParaRPr>
          </a:p>
        </p:txBody>
      </p:sp>
      <p:pic>
        <p:nvPicPr>
          <p:cNvPr id="4" name="Picture 3" descr="Image des spécifications techniques.">
            <a:extLst>
              <a:ext uri="{FF2B5EF4-FFF2-40B4-BE49-F238E27FC236}">
                <a16:creationId xmlns:a16="http://schemas.microsoft.com/office/drawing/2014/main" id="{72E00153-25C7-5368-90CB-C0579E900F83}"/>
              </a:ext>
            </a:extLst>
          </p:cNvPr>
          <p:cNvPicPr>
            <a:picLocks noChangeAspect="1"/>
          </p:cNvPicPr>
          <p:nvPr/>
        </p:nvPicPr>
        <p:blipFill>
          <a:blip r:embed="rId6"/>
          <a:stretch>
            <a:fillRect/>
          </a:stretch>
        </p:blipFill>
        <p:spPr>
          <a:xfrm>
            <a:off x="5235720" y="3786578"/>
            <a:ext cx="1263358" cy="1631710"/>
          </a:xfrm>
          <a:prstGeom prst="rect">
            <a:avLst/>
          </a:prstGeom>
          <a:effectLst>
            <a:outerShdw blurRad="50800" dist="38100" dir="2700000" algn="tl" rotWithShape="0">
              <a:prstClr val="black">
                <a:alpha val="40000"/>
              </a:prstClr>
            </a:outerShdw>
          </a:effectLst>
        </p:spPr>
      </p:pic>
      <p:pic>
        <p:nvPicPr>
          <p:cNvPr id="17" name="Picture 16" descr="Image de la norme de qualité.">
            <a:extLst>
              <a:ext uri="{FF2B5EF4-FFF2-40B4-BE49-F238E27FC236}">
                <a16:creationId xmlns:a16="http://schemas.microsoft.com/office/drawing/2014/main" id="{1BE4B783-76DC-BB74-26F0-0BB31905AF0B}"/>
              </a:ext>
            </a:extLst>
          </p:cNvPr>
          <p:cNvPicPr>
            <a:picLocks noChangeAspect="1"/>
          </p:cNvPicPr>
          <p:nvPr/>
        </p:nvPicPr>
        <p:blipFill>
          <a:blip r:embed="rId7"/>
          <a:stretch>
            <a:fillRect/>
          </a:stretch>
        </p:blipFill>
        <p:spPr>
          <a:xfrm>
            <a:off x="1434877" y="1456513"/>
            <a:ext cx="1269674" cy="1631710"/>
          </a:xfrm>
          <a:prstGeom prst="rect">
            <a:avLst/>
          </a:prstGeom>
          <a:effectLst>
            <a:outerShdw blurRad="50800" dist="38100" dir="2700000" algn="tl" rotWithShape="0">
              <a:prstClr val="black">
                <a:alpha val="40000"/>
              </a:prstClr>
            </a:outerShdw>
          </a:effectLst>
        </p:spPr>
      </p:pic>
      <p:pic>
        <p:nvPicPr>
          <p:cNvPr id="19" name="Picture 18" descr="Image du jeu de diapositives « cas d’amélioration ».">
            <a:extLst>
              <a:ext uri="{FF2B5EF4-FFF2-40B4-BE49-F238E27FC236}">
                <a16:creationId xmlns:a16="http://schemas.microsoft.com/office/drawing/2014/main" id="{23EB2919-622A-2C3F-5027-7EC74897E68C}"/>
              </a:ext>
            </a:extLst>
          </p:cNvPr>
          <p:cNvPicPr>
            <a:picLocks noChangeAspect="1"/>
          </p:cNvPicPr>
          <p:nvPr/>
        </p:nvPicPr>
        <p:blipFill>
          <a:blip r:embed="rId8"/>
          <a:stretch>
            <a:fillRect/>
          </a:stretch>
        </p:blipFill>
        <p:spPr>
          <a:xfrm>
            <a:off x="4209433" y="1456513"/>
            <a:ext cx="1263359" cy="1637498"/>
          </a:xfrm>
          <a:prstGeom prst="rect">
            <a:avLst/>
          </a:prstGeom>
          <a:effectLst>
            <a:outerShdw blurRad="50800" dist="38100" dir="2700000" algn="tl" rotWithShape="0">
              <a:prstClr val="black">
                <a:alpha val="40000"/>
              </a:prstClr>
            </a:outerShdw>
          </a:effectLst>
        </p:spPr>
      </p:pic>
      <p:pic>
        <p:nvPicPr>
          <p:cNvPr id="21" name="Picture 20" descr="Image du jeu de diapositives « cas d’amélioration ».">
            <a:extLst>
              <a:ext uri="{FF2B5EF4-FFF2-40B4-BE49-F238E27FC236}">
                <a16:creationId xmlns:a16="http://schemas.microsoft.com/office/drawing/2014/main" id="{FDE27E3E-6C15-2EE2-0462-FF51F2D43814}"/>
              </a:ext>
            </a:extLst>
          </p:cNvPr>
          <p:cNvPicPr>
            <a:picLocks noChangeAspect="1"/>
          </p:cNvPicPr>
          <p:nvPr/>
        </p:nvPicPr>
        <p:blipFill>
          <a:blip r:embed="rId9"/>
          <a:stretch>
            <a:fillRect/>
          </a:stretch>
        </p:blipFill>
        <p:spPr>
          <a:xfrm>
            <a:off x="6429501" y="1456513"/>
            <a:ext cx="1261447" cy="1631710"/>
          </a:xfrm>
          <a:prstGeom prst="rect">
            <a:avLst/>
          </a:prstGeom>
          <a:effectLst>
            <a:outerShdw blurRad="50800" dist="38100" dir="2700000" algn="tl" rotWithShape="0">
              <a:prstClr val="black">
                <a:alpha val="40000"/>
              </a:prstClr>
            </a:outerShdw>
          </a:effectLst>
        </p:spPr>
      </p:pic>
      <p:pic>
        <p:nvPicPr>
          <p:cNvPr id="23" name="Picture 22" descr="Image du jeu de diapositives « cas d’amélioration ».">
            <a:extLst>
              <a:ext uri="{FF2B5EF4-FFF2-40B4-BE49-F238E27FC236}">
                <a16:creationId xmlns:a16="http://schemas.microsoft.com/office/drawing/2014/main" id="{4E27429C-F3A7-401C-D650-401F1EB67137}"/>
              </a:ext>
            </a:extLst>
          </p:cNvPr>
          <p:cNvPicPr>
            <a:picLocks noChangeAspect="1"/>
          </p:cNvPicPr>
          <p:nvPr/>
        </p:nvPicPr>
        <p:blipFill>
          <a:blip r:embed="rId10"/>
          <a:stretch>
            <a:fillRect/>
          </a:stretch>
        </p:blipFill>
        <p:spPr>
          <a:xfrm>
            <a:off x="8557229" y="1701269"/>
            <a:ext cx="2106411" cy="119324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82592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CDD41-2B2B-8A1E-B73A-6B64A506068E}"/>
              </a:ext>
            </a:extLst>
          </p:cNvPr>
          <p:cNvSpPr>
            <a:spLocks noGrp="1"/>
          </p:cNvSpPr>
          <p:nvPr>
            <p:ph type="title"/>
          </p:nvPr>
        </p:nvSpPr>
        <p:spPr/>
        <p:txBody>
          <a:bodyPr/>
          <a:lstStyle/>
          <a:p>
            <a:r>
              <a:rPr lang="fr-CA" noProof="0" dirty="0"/>
              <a:t>Aperçu de la norme de qualité</a:t>
            </a:r>
          </a:p>
        </p:txBody>
      </p:sp>
      <p:sp>
        <p:nvSpPr>
          <p:cNvPr id="15" name="Callout: Down Arrow 14">
            <a:extLst>
              <a:ext uri="{FF2B5EF4-FFF2-40B4-BE49-F238E27FC236}">
                <a16:creationId xmlns:a16="http://schemas.microsoft.com/office/drawing/2014/main" id="{DE890FCF-0460-7429-44A9-ECEC567CE636}"/>
              </a:ext>
            </a:extLst>
          </p:cNvPr>
          <p:cNvSpPr/>
          <p:nvPr/>
        </p:nvSpPr>
        <p:spPr>
          <a:xfrm>
            <a:off x="2276840" y="1455935"/>
            <a:ext cx="2540788" cy="697541"/>
          </a:xfrm>
          <a:prstGeom prst="downArrowCallout">
            <a:avLst/>
          </a:prstGeom>
          <a:solidFill>
            <a:srgbClr val="FEECC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fr-CA" b="1" dirty="0">
                <a:solidFill>
                  <a:schemeClr val="tx1"/>
                </a:solidFill>
                <a:latin typeface="Calibri" panose="020F0502020204030204" pitchFamily="34" charset="0"/>
                <a:ea typeface="MS PGothic"/>
                <a:cs typeface="Calibri" panose="020F0502020204030204" pitchFamily="34" charset="0"/>
              </a:rPr>
              <a:t>L’énoncé</a:t>
            </a:r>
          </a:p>
        </p:txBody>
      </p:sp>
      <p:sp>
        <p:nvSpPr>
          <p:cNvPr id="19" name="Callout: Down Arrow 18">
            <a:extLst>
              <a:ext uri="{FF2B5EF4-FFF2-40B4-BE49-F238E27FC236}">
                <a16:creationId xmlns:a16="http://schemas.microsoft.com/office/drawing/2014/main" id="{4BB24016-9C38-0C43-21BB-511AC83DE9B2}"/>
              </a:ext>
            </a:extLst>
          </p:cNvPr>
          <p:cNvSpPr/>
          <p:nvPr/>
        </p:nvSpPr>
        <p:spPr>
          <a:xfrm>
            <a:off x="7374374" y="1455935"/>
            <a:ext cx="2761251" cy="697541"/>
          </a:xfrm>
          <a:prstGeom prst="downArrowCallout">
            <a:avLst/>
          </a:prstGeom>
          <a:solidFill>
            <a:srgbClr val="FEECC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fr-CA" b="1">
                <a:solidFill>
                  <a:schemeClr val="tx1"/>
                </a:solidFill>
                <a:latin typeface="Calibri" panose="020F0502020204030204" pitchFamily="34" charset="0"/>
                <a:ea typeface="MS PGothic"/>
                <a:cs typeface="Calibri" panose="020F0502020204030204" pitchFamily="34" charset="0"/>
              </a:rPr>
              <a:t>Le public</a:t>
            </a:r>
          </a:p>
        </p:txBody>
      </p:sp>
      <p:sp>
        <p:nvSpPr>
          <p:cNvPr id="20" name="Callout: Down Arrow 19">
            <a:extLst>
              <a:ext uri="{FF2B5EF4-FFF2-40B4-BE49-F238E27FC236}">
                <a16:creationId xmlns:a16="http://schemas.microsoft.com/office/drawing/2014/main" id="{1A53F153-3DCB-4B1D-C329-E2C2780C63A3}"/>
              </a:ext>
            </a:extLst>
          </p:cNvPr>
          <p:cNvSpPr/>
          <p:nvPr/>
        </p:nvSpPr>
        <p:spPr>
          <a:xfrm>
            <a:off x="2276840" y="4085207"/>
            <a:ext cx="2540788" cy="697541"/>
          </a:xfrm>
          <a:prstGeom prst="downArrowCallout">
            <a:avLst/>
          </a:prstGeom>
          <a:solidFill>
            <a:srgbClr val="FEECC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fr-CA" b="1" dirty="0">
                <a:solidFill>
                  <a:schemeClr val="tx1"/>
                </a:solidFill>
                <a:latin typeface="Calibri" panose="020F0502020204030204" pitchFamily="34" charset="0"/>
                <a:ea typeface="MS PGothic"/>
                <a:cs typeface="Calibri" panose="020F0502020204030204" pitchFamily="34" charset="0"/>
              </a:rPr>
              <a:t>Les définitions</a:t>
            </a:r>
          </a:p>
        </p:txBody>
      </p:sp>
      <p:sp>
        <p:nvSpPr>
          <p:cNvPr id="21" name="Callout: Down Arrow 20">
            <a:extLst>
              <a:ext uri="{FF2B5EF4-FFF2-40B4-BE49-F238E27FC236}">
                <a16:creationId xmlns:a16="http://schemas.microsoft.com/office/drawing/2014/main" id="{F07B6B82-5AAE-C6B6-0FD1-33B3621019A3}"/>
              </a:ext>
            </a:extLst>
          </p:cNvPr>
          <p:cNvSpPr/>
          <p:nvPr/>
        </p:nvSpPr>
        <p:spPr>
          <a:xfrm>
            <a:off x="7484605" y="4085208"/>
            <a:ext cx="2540788" cy="697541"/>
          </a:xfrm>
          <a:prstGeom prst="downArrowCallout">
            <a:avLst/>
          </a:prstGeom>
          <a:solidFill>
            <a:srgbClr val="FEECC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fr-CA" b="1">
                <a:solidFill>
                  <a:schemeClr val="tx1"/>
                </a:solidFill>
                <a:latin typeface="Calibri" panose="020F0502020204030204" pitchFamily="34" charset="0"/>
                <a:ea typeface="MS PGothic"/>
                <a:cs typeface="Calibri" panose="020F0502020204030204" pitchFamily="34" charset="0"/>
              </a:rPr>
              <a:t>Les indicateurs</a:t>
            </a:r>
          </a:p>
        </p:txBody>
      </p:sp>
      <p:pic>
        <p:nvPicPr>
          <p:cNvPr id="4" name="Picture 3" descr="Les définitions pour l'énoncé de qualité 1 de la norme de qualité.">
            <a:extLst>
              <a:ext uri="{FF2B5EF4-FFF2-40B4-BE49-F238E27FC236}">
                <a16:creationId xmlns:a16="http://schemas.microsoft.com/office/drawing/2014/main" id="{061193B2-480F-9DA3-6894-E3518201E6FC}"/>
              </a:ext>
            </a:extLst>
          </p:cNvPr>
          <p:cNvPicPr>
            <a:picLocks noChangeAspect="1"/>
          </p:cNvPicPr>
          <p:nvPr/>
        </p:nvPicPr>
        <p:blipFill>
          <a:blip r:embed="rId3"/>
          <a:stretch>
            <a:fillRect/>
          </a:stretch>
        </p:blipFill>
        <p:spPr>
          <a:xfrm>
            <a:off x="2860911" y="4877945"/>
            <a:ext cx="1437586" cy="1836534"/>
          </a:xfrm>
          <a:prstGeom prst="rect">
            <a:avLst/>
          </a:prstGeom>
          <a:effectLst>
            <a:outerShdw blurRad="50800" dist="38100" dir="2700000" algn="tl" rotWithShape="0">
              <a:prstClr val="black">
                <a:alpha val="40000"/>
              </a:prstClr>
            </a:outerShdw>
          </a:effectLst>
        </p:spPr>
      </p:pic>
      <p:pic>
        <p:nvPicPr>
          <p:cNvPr id="6" name="Picture 5" descr="Les indicateurs pour l'énoncé de qualité 1 de la norme de qualité.">
            <a:extLst>
              <a:ext uri="{FF2B5EF4-FFF2-40B4-BE49-F238E27FC236}">
                <a16:creationId xmlns:a16="http://schemas.microsoft.com/office/drawing/2014/main" id="{0F84B658-9F5B-CA48-2C26-47C2BAEC0419}"/>
              </a:ext>
            </a:extLst>
          </p:cNvPr>
          <p:cNvPicPr>
            <a:picLocks noChangeAspect="1"/>
          </p:cNvPicPr>
          <p:nvPr/>
        </p:nvPicPr>
        <p:blipFill>
          <a:blip r:embed="rId4"/>
          <a:stretch>
            <a:fillRect/>
          </a:stretch>
        </p:blipFill>
        <p:spPr>
          <a:xfrm>
            <a:off x="7621563" y="5022302"/>
            <a:ext cx="2300359" cy="1272297"/>
          </a:xfrm>
          <a:prstGeom prst="rect">
            <a:avLst/>
          </a:prstGeom>
          <a:effectLst>
            <a:outerShdw blurRad="50800" dist="38100" dir="2700000" algn="tl" rotWithShape="0">
              <a:prstClr val="black">
                <a:alpha val="40000"/>
              </a:prstClr>
            </a:outerShdw>
          </a:effectLst>
        </p:spPr>
      </p:pic>
      <p:pic>
        <p:nvPicPr>
          <p:cNvPr id="8" name="Picture 7" descr="Énoncé de qualité 1 de la norme de qualité.">
            <a:extLst>
              <a:ext uri="{FF2B5EF4-FFF2-40B4-BE49-F238E27FC236}">
                <a16:creationId xmlns:a16="http://schemas.microsoft.com/office/drawing/2014/main" id="{63EBB52F-37D2-3F5E-43EA-23852EECD577}"/>
              </a:ext>
            </a:extLst>
          </p:cNvPr>
          <p:cNvPicPr>
            <a:picLocks noChangeAspect="1"/>
          </p:cNvPicPr>
          <p:nvPr/>
        </p:nvPicPr>
        <p:blipFill>
          <a:blip r:embed="rId5"/>
          <a:stretch>
            <a:fillRect/>
          </a:stretch>
        </p:blipFill>
        <p:spPr>
          <a:xfrm>
            <a:off x="2888207" y="2213649"/>
            <a:ext cx="1372643" cy="1776361"/>
          </a:xfrm>
          <a:prstGeom prst="rect">
            <a:avLst/>
          </a:prstGeom>
          <a:effectLst>
            <a:outerShdw blurRad="50800" dist="38100" dir="2700000" algn="tl" rotWithShape="0">
              <a:prstClr val="black">
                <a:alpha val="40000"/>
              </a:prstClr>
            </a:outerShdw>
          </a:effectLst>
        </p:spPr>
      </p:pic>
      <p:pic>
        <p:nvPicPr>
          <p:cNvPr id="10" name="Picture 9" descr="Les déclarations du public pour l'énoncé de qualité 1 de la norme de qualité. Ces déclarations s'adressent aux personnes atteintes de la maladie, aux cliniciens et aux organisations et aux planificateurs des services de santé.">
            <a:extLst>
              <a:ext uri="{FF2B5EF4-FFF2-40B4-BE49-F238E27FC236}">
                <a16:creationId xmlns:a16="http://schemas.microsoft.com/office/drawing/2014/main" id="{D1D4D6C1-08F7-B9C5-F4CA-9C731DAD7983}"/>
              </a:ext>
            </a:extLst>
          </p:cNvPr>
          <p:cNvPicPr>
            <a:picLocks noChangeAspect="1"/>
          </p:cNvPicPr>
          <p:nvPr/>
        </p:nvPicPr>
        <p:blipFill>
          <a:blip r:embed="rId6"/>
          <a:stretch>
            <a:fillRect/>
          </a:stretch>
        </p:blipFill>
        <p:spPr>
          <a:xfrm>
            <a:off x="7692581" y="2285828"/>
            <a:ext cx="2229341" cy="1632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72917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noProof="0" dirty="0"/>
              <a:t>Guide du patient</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399" y="2519891"/>
            <a:ext cx="5333999" cy="2551839"/>
          </a:xfrm>
        </p:spPr>
        <p:txBody>
          <a:bodyPr/>
          <a:lstStyle/>
          <a:p>
            <a:r>
              <a:rPr lang="fr-CA" noProof="0" dirty="0"/>
              <a:t>Le </a:t>
            </a:r>
            <a:r>
              <a:rPr lang="fr-CA" b="1" noProof="0" dirty="0"/>
              <a:t>guide du patient </a:t>
            </a:r>
            <a:r>
              <a:rPr lang="fr-CA" noProof="0" dirty="0"/>
              <a:t>est conçu pour donner aux patients de l’information sur ce à quoi ressemblent des soins de qualité pour diverses affections, en se fondant sur les meilleures données probantes, afin qu’ils puissent poser des questions éclairées à leurs équipes de soins de santé. </a:t>
            </a:r>
          </a:p>
        </p:txBody>
      </p:sp>
      <p:pic>
        <p:nvPicPr>
          <p:cNvPr id="3" name="Picture Placeholder 2" descr="Image du guide du patient">
            <a:extLst>
              <a:ext uri="{FF2B5EF4-FFF2-40B4-BE49-F238E27FC236}">
                <a16:creationId xmlns:a16="http://schemas.microsoft.com/office/drawing/2014/main" id="{FF3FA7A2-155A-FC54-DE0A-E00904C708BD}"/>
              </a:ext>
            </a:extLst>
          </p:cNvPr>
          <p:cNvPicPr>
            <a:picLocks noGrp="1" noChangeAspect="1"/>
          </p:cNvPicPr>
          <p:nvPr>
            <p:ph type="pic" sz="quarter" idx="11"/>
          </p:nvPr>
        </p:nvPicPr>
        <p:blipFill>
          <a:blip r:embed="rId3"/>
          <a:srcRect t="15755" b="15755"/>
          <a:stretch>
            <a:fillRect/>
          </a:stretch>
        </p:blipFill>
        <p:spPr>
          <a:xfrm>
            <a:off x="6324600" y="1447800"/>
            <a:ext cx="5302250" cy="4706938"/>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39380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noProof="0" dirty="0"/>
              <a:t>Sommaire</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2624137"/>
            <a:ext cx="5333999" cy="1609725"/>
          </a:xfrm>
        </p:spPr>
        <p:txBody>
          <a:bodyPr/>
          <a:lstStyle/>
          <a:p>
            <a:r>
              <a:rPr lang="fr-CA" noProof="0" dirty="0"/>
              <a:t>Ce </a:t>
            </a:r>
            <a:r>
              <a:rPr lang="fr-CA" b="1" noProof="0" dirty="0"/>
              <a:t>sommaire</a:t>
            </a:r>
            <a:r>
              <a:rPr lang="fr-CA" noProof="0" dirty="0"/>
              <a:t> est une ressource de référence rapide pour les cliniciens qui résume la norme de qualité et comprend des liens vers des ressources et des outils utiles.</a:t>
            </a:r>
          </a:p>
        </p:txBody>
      </p:sp>
      <p:pic>
        <p:nvPicPr>
          <p:cNvPr id="5" name="Picture Placeholder 4" descr="Page 1 du sommaire.">
            <a:extLst>
              <a:ext uri="{FF2B5EF4-FFF2-40B4-BE49-F238E27FC236}">
                <a16:creationId xmlns:a16="http://schemas.microsoft.com/office/drawing/2014/main" id="{61480E58-5116-511A-5436-FF0F67CD688E}"/>
              </a:ext>
            </a:extLst>
          </p:cNvPr>
          <p:cNvPicPr>
            <a:picLocks noGrp="1" noChangeAspect="1"/>
          </p:cNvPicPr>
          <p:nvPr>
            <p:ph type="pic" sz="quarter" idx="11"/>
          </p:nvPr>
        </p:nvPicPr>
        <p:blipFill>
          <a:blip r:embed="rId3"/>
          <a:srcRect t="13336" b="13336"/>
          <a:stretch>
            <a:fillRect/>
          </a:stretch>
        </p:blipFill>
        <p:spPr>
          <a:xfrm>
            <a:off x="6292940" y="1406857"/>
            <a:ext cx="5035070" cy="4775702"/>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93221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dirty="0">
                <a:latin typeface="Calibri" panose="020F0502020204030204" pitchFamily="34" charset="0"/>
                <a:ea typeface="Calibri" panose="020F0502020204030204" pitchFamily="34" charset="0"/>
                <a:cs typeface="Arial" panose="020B0604020202020204" pitchFamily="34" charset="0"/>
              </a:rPr>
              <a:t>J</a:t>
            </a:r>
            <a:r>
              <a:rPr lang="fr-CA" sz="4800" dirty="0">
                <a:effectLst/>
                <a:latin typeface="Calibri" panose="020F0502020204030204" pitchFamily="34" charset="0"/>
                <a:ea typeface="Calibri" panose="020F0502020204030204" pitchFamily="34" charset="0"/>
                <a:cs typeface="Arial" panose="020B0604020202020204" pitchFamily="34" charset="0"/>
              </a:rPr>
              <a:t>eu de diapositives « cas d’amélioration »</a:t>
            </a:r>
            <a:endParaRPr lang="fr-CA" dirty="0"/>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2578284"/>
            <a:ext cx="5135880" cy="2369880"/>
          </a:xfrm>
        </p:spPr>
        <p:txBody>
          <a:bodyPr>
            <a:spAutoFit/>
          </a:bodyPr>
          <a:lstStyle/>
          <a:p>
            <a:r>
              <a:rPr lang="fr-CA" b="0" i="0" u="none" baseline="0" dirty="0"/>
              <a:t>Le jeu de diapositives </a:t>
            </a:r>
            <a:r>
              <a:rPr lang="fr-CA" b="1" i="0" u="none" baseline="0" dirty="0"/>
              <a:t>«</a:t>
            </a:r>
            <a:r>
              <a:rPr lang="fr-CA" b="0" i="0" u="none" baseline="0" dirty="0"/>
              <a:t> </a:t>
            </a:r>
            <a:r>
              <a:rPr lang="fr-CA" b="1" i="0" u="none" baseline="0" dirty="0"/>
              <a:t>cas d’amélioration »</a:t>
            </a:r>
            <a:r>
              <a:rPr lang="fr-CA" b="0" i="0" u="none" baseline="0" dirty="0"/>
              <a:t> décrit pourquoi la norme de qualité a été inventée et démontre certaines des données utilisées pour l’élaborer. Les champions peuvent utiliser ou adapter cette diapositive pour renforcer le soutien pour la norme de qualité dans leur entreprise.</a:t>
            </a:r>
            <a:r>
              <a:rPr lang="fr-CA" dirty="0"/>
              <a:t> </a:t>
            </a:r>
          </a:p>
        </p:txBody>
      </p:sp>
      <p:pic>
        <p:nvPicPr>
          <p:cNvPr id="4" name="Picture 3" descr="Image du jeu de diapositives « cas d’amélioration ».">
            <a:extLst>
              <a:ext uri="{FF2B5EF4-FFF2-40B4-BE49-F238E27FC236}">
                <a16:creationId xmlns:a16="http://schemas.microsoft.com/office/drawing/2014/main" id="{0CDAA7DB-09E7-0E1F-A2EA-0CF4BF15DB19}"/>
              </a:ext>
            </a:extLst>
          </p:cNvPr>
          <p:cNvPicPr>
            <a:picLocks noChangeAspect="1"/>
          </p:cNvPicPr>
          <p:nvPr/>
        </p:nvPicPr>
        <p:blipFill>
          <a:blip r:embed="rId3"/>
          <a:stretch>
            <a:fillRect/>
          </a:stretch>
        </p:blipFill>
        <p:spPr>
          <a:xfrm>
            <a:off x="5937250" y="2153499"/>
            <a:ext cx="5683250" cy="321945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95079067"/>
      </p:ext>
    </p:extLst>
  </p:cSld>
  <p:clrMapOvr>
    <a:masterClrMapping/>
  </p:clrMapOvr>
</p:sld>
</file>

<file path=ppt/theme/theme1.xml><?xml version="1.0" encoding="utf-8"?>
<a:theme xmlns:a="http://schemas.openxmlformats.org/drawingml/2006/main" name="OH Template-Mar30">
  <a:themeElements>
    <a:clrScheme name="Custom 8">
      <a:dk1>
        <a:srgbClr val="000000"/>
      </a:dk1>
      <a:lt1>
        <a:srgbClr val="FFFFFF"/>
      </a:lt1>
      <a:dk2>
        <a:srgbClr val="000000"/>
      </a:dk2>
      <a:lt2>
        <a:srgbClr val="808080"/>
      </a:lt2>
      <a:accent1>
        <a:srgbClr val="00B2E3"/>
      </a:accent1>
      <a:accent2>
        <a:srgbClr val="C1B28F"/>
      </a:accent2>
      <a:accent3>
        <a:srgbClr val="49A7A2"/>
      </a:accent3>
      <a:accent4>
        <a:srgbClr val="92278F"/>
      </a:accent4>
      <a:accent5>
        <a:srgbClr val="047BC1"/>
      </a:accent5>
      <a:accent6>
        <a:srgbClr val="FCAF22"/>
      </a:accent6>
      <a:hlink>
        <a:srgbClr val="037EAE"/>
      </a:hlink>
      <a:folHlink>
        <a:srgbClr val="047BC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C000"/>
        </a:solidFill>
        <a:ln>
          <a:noFill/>
        </a:ln>
      </a:spPr>
      <a:bodyPr lIns="182880" tIns="182880" rIns="182880" bIns="182880" rtlCol="0" anchor="t" anchorCtr="1"/>
      <a:lstStyle>
        <a:defPPr algn="l">
          <a:defRPr sz="2200" b="1" dirty="0">
            <a:solidFill>
              <a:schemeClr val="tx1"/>
            </a:solidFill>
            <a:latin typeface="Calibri" panose="020F0502020204030204" pitchFamily="34" charset="0"/>
            <a:ea typeface="MS PGothic"/>
            <a:cs typeface="Calibri" panose="020F050202020403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nchorCtr="0">
        <a:noAutofit/>
      </a:bodyPr>
      <a:lstStyle>
        <a:defPPr algn="l" fontAlgn="t">
          <a:defRPr sz="2200" dirty="0">
            <a:ea typeface="MS PGothic"/>
            <a:cs typeface="Calibri"/>
          </a:defRPr>
        </a:defPPr>
      </a:lstStyle>
    </a:txDef>
  </a:objectDefaults>
  <a:extraClrSchemeLst/>
  <a:extLst>
    <a:ext uri="{05A4C25C-085E-4340-85A3-A5531E510DB2}">
      <thm15:themeFamily xmlns:thm15="http://schemas.microsoft.com/office/thememl/2012/main" name="OH_PPT_Round3_Mar30-5" id="{F88523E5-742A-4C4C-A5AD-4E1CD7B6E510}" vid="{21193A15-1BD9-3E45-AEAD-C59D88422C6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623dabe2-7971-4695-be10-17b1dbde532f" xsi:nil="true"/>
    <lcf76f155ced4ddcb4097134ff3c332f xmlns="f4a9ebb6-6bae-4df8-b4d9-b705f0eb6b4b">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9C6991944287E4C86CAECC00C19A958" ma:contentTypeVersion="20" ma:contentTypeDescription="Create a new document." ma:contentTypeScope="" ma:versionID="12ff5252c645ff3c22eec4c0120b516b">
  <xsd:schema xmlns:xsd="http://www.w3.org/2001/XMLSchema" xmlns:xs="http://www.w3.org/2001/XMLSchema" xmlns:p="http://schemas.microsoft.com/office/2006/metadata/properties" xmlns:ns2="623dabe2-7971-4695-be10-17b1dbde532f" xmlns:ns3="f4a9ebb6-6bae-4df8-b4d9-b705f0eb6b4b" targetNamespace="http://schemas.microsoft.com/office/2006/metadata/properties" ma:root="true" ma:fieldsID="692a2d1c538836c63f1d5f1079da234a" ns2:_="" ns3:_="">
    <xsd:import namespace="623dabe2-7971-4695-be10-17b1dbde532f"/>
    <xsd:import namespace="f4a9ebb6-6bae-4df8-b4d9-b705f0eb6b4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OCR" minOccurs="0"/>
                <xsd:element ref="ns3:MediaServiceGenerationTime" minOccurs="0"/>
                <xsd:element ref="ns3:MediaServiceEventHashCode"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3dabe2-7971-4695-be10-17b1dbde532f" elementFormDefault="qualified">
    <xsd:import namespace="http://schemas.microsoft.com/office/2006/documentManagement/types"/>
    <xsd:import namespace="http://schemas.microsoft.com/office/infopath/2007/PartnerControls"/>
    <xsd:element name="SharedWithUsers" ma:index="8"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a4e0fc4-5c12-403e-8f4f-2f7047c0123e}" ma:internalName="TaxCatchAll" ma:showField="CatchAllData" ma:web="623dabe2-7971-4695-be10-17b1dbde532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4a9ebb6-6bae-4df8-b4d9-b705f0eb6b4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44c0932-e3b5-4cef-bb0d-953d3280f55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0BB7A9F-383E-4F8F-9579-BC90F50D6C93}">
  <ds:schemaRefs>
    <ds:schemaRef ds:uri="http://schemas.microsoft.com/sharepoint/v3/contenttype/forms"/>
  </ds:schemaRefs>
</ds:datastoreItem>
</file>

<file path=customXml/itemProps2.xml><?xml version="1.0" encoding="utf-8"?>
<ds:datastoreItem xmlns:ds="http://schemas.openxmlformats.org/officeDocument/2006/customXml" ds:itemID="{E479F5FB-D8D9-440F-8664-4B6580BD3521}">
  <ds:schemaRefs>
    <ds:schemaRef ds:uri="623dabe2-7971-4695-be10-17b1dbde532f"/>
    <ds:schemaRef ds:uri="http://purl.org/dc/elements/1.1/"/>
    <ds:schemaRef ds:uri="http://schemas.openxmlformats.org/package/2006/metadata/core-properties"/>
    <ds:schemaRef ds:uri="http://www.w3.org/XML/1998/namespace"/>
    <ds:schemaRef ds:uri="http://purl.org/dc/dcmitype/"/>
    <ds:schemaRef ds:uri="http://schemas.microsoft.com/office/2006/documentManagement/types"/>
    <ds:schemaRef ds:uri="f4a9ebb6-6bae-4df8-b4d9-b705f0eb6b4b"/>
    <ds:schemaRef ds:uri="http://schemas.microsoft.com/office/infopath/2007/PartnerControls"/>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97B13FCE-DC7F-4105-A7C0-A7A7BCC49386}">
  <ds:schemaRefs>
    <ds:schemaRef ds:uri="623dabe2-7971-4695-be10-17b1dbde532f"/>
    <ds:schemaRef ds:uri="f4a9ebb6-6bae-4df8-b4d9-b705f0eb6b4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4ef96c5c-d83f-466b-a478-816a5bb4af62}" enabled="0" method="" siteId="{4ef96c5c-d83f-466b-a478-816a5bb4af62}" removed="1"/>
</clbl:labelList>
</file>

<file path=docProps/app.xml><?xml version="1.0" encoding="utf-8"?>
<Properties xmlns="http://schemas.openxmlformats.org/officeDocument/2006/extended-properties" xmlns:vt="http://schemas.openxmlformats.org/officeDocument/2006/docPropsVTypes">
  <Template>OH Template-Mar30</Template>
  <TotalTime>311</TotalTime>
  <Words>6058</Words>
  <Application>Microsoft Office PowerPoint</Application>
  <PresentationFormat>Widescreen</PresentationFormat>
  <Paragraphs>257</Paragraphs>
  <Slides>42</Slides>
  <Notes>27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MS PGothic</vt:lpstr>
      <vt:lpstr>Arial</vt:lpstr>
      <vt:lpstr>Calibri</vt:lpstr>
      <vt:lpstr>Calibri Light</vt:lpstr>
      <vt:lpstr>System Font Regular</vt:lpstr>
      <vt:lpstr>Wingdings</vt:lpstr>
      <vt:lpstr>OH Template-Mar30</vt:lpstr>
      <vt:lpstr>Lombalgie</vt:lpstr>
      <vt:lpstr>Objectifs</vt:lpstr>
      <vt:lpstr>Normes de qualité</vt:lpstr>
      <vt:lpstr>Avantages des normes de qualité</vt:lpstr>
      <vt:lpstr>Ressources des normes de qualité</vt:lpstr>
      <vt:lpstr>Aperçu de la norme de qualité</vt:lpstr>
      <vt:lpstr>Guide du patient</vt:lpstr>
      <vt:lpstr>Sommaire</vt:lpstr>
      <vt:lpstr>Jeu de diapositives « cas d’amélioration »</vt:lpstr>
      <vt:lpstr>Comment le système de santé peut appuyer la mise en œuvre</vt:lpstr>
      <vt:lpstr>Outils de mise en œuvre</vt:lpstr>
      <vt:lpstr>Quorum</vt:lpstr>
      <vt:lpstr>Guide de mesure</vt:lpstr>
      <vt:lpstr>Spécifications techniques</vt:lpstr>
      <vt:lpstr>Pourquoi avons-nous besoin d’une norme de qualité pour la lombalgie?</vt:lpstr>
      <vt:lpstr>Plus de sept personnes sur dix auront une lombalgie aiguë au moins une fois dans leur vie. </vt:lpstr>
      <vt:lpstr>Le pourcentage de personnes qui ont consulté un médecin ou se sont rendues aux services  d'urgence pour un premier épisode de lombalgie aiguë varie en fonction des régions de SO</vt:lpstr>
      <vt:lpstr>De l'exercice de 2019-2020 à celui de 2024-2025, les personnes âgées de 26 à 34 ans qui ont consulté un médecin ou qui se  sont rendues aux services d'urgence pour un premier épisode de lombalgie aiguë plus fréquemment que les personnes d'autres  groupes d'âge et les hommes ont consulté plus fréquemment que les femmes</vt:lpstr>
      <vt:lpstr>Pour les lombalgies aiguës, 90 % ne sont pas causées par une maladie grave. L’imagerie diagnostique est utilisée plus souvent que nécessaire et peut exposer inutilement les patients à des radiations et entraîner l’exécution de davantage d’examens et de chirurgies évitables.  Le coût total pour une imagerie de la colonne vertébrale en Ontario, y compris des examens radiographiques, des tomodensitométries (TDM) et des imageries par résonance magnétique (IRM), a été estimé à 45,8 millions de dollars au cours de l’exercice de 2002-2003 et il a augmenté de 54 % pour atteindre 70,3 millions de dollars  au cours de l’exercice de 2018-2019.</vt:lpstr>
      <vt:lpstr>L'utilisation de l'imagerie diagnostique de la colonne  vertébrale augmente avec le temps</vt:lpstr>
      <vt:lpstr>Les régions nordiques de SO affichent systématiquement des niveaux plus élevés de recours à l'imagerie diagnostique de la colonne vertébrale pour les personnes atteintes d’une lombalgie aiguë</vt:lpstr>
      <vt:lpstr>Les personnes plus âgées atteintes de lombalgie aiguë ont eu plus fréquemment une imagerie diagnostique de la colonne vertébrale</vt:lpstr>
      <vt:lpstr>Les visites aux services d'urgence pour une lombalgie aiguë sont plus  fréquentes chez les personnes vivant dans des quartiers à revenu élevé</vt:lpstr>
      <vt:lpstr>Prescriptions d'opioïdes pour la lombalgie aiguë</vt:lpstr>
      <vt:lpstr>Il y a eu une diminution des prescriptions de médicaments opioïdes. Cependant, entre l’exercice de  2019-2020 et celui de 2024-2025, les régions nordiques de Santé Ontario et les Ontariens âgés de plus  de 70 ans ont continué à s’en faire prescrire plus fréquemment que d'autres régions et groupes d'âge</vt:lpstr>
      <vt:lpstr>Les médicaments opioïdes sont prescrits plus fréquemment aux personnes atteintes de lombalgie aiguë qui vivent dans des quartiers à revenu élevé</vt:lpstr>
      <vt:lpstr>Citation d’un membre du comité consultatif</vt:lpstr>
      <vt:lpstr>Énoncés de qualité pour améliorer les soins</vt:lpstr>
      <vt:lpstr>Portée de cette norme de qualité</vt:lpstr>
      <vt:lpstr>Thèmes de la norme de qualité</vt:lpstr>
      <vt:lpstr>Énoncé de qualité (EQ) 1 : Évaluation clinique</vt:lpstr>
      <vt:lpstr>EQ 2 : Imagerie diagnostique</vt:lpstr>
      <vt:lpstr>EQ 3 : Éducation et autogestion des patients</vt:lpstr>
      <vt:lpstr>EQ 4 : Maintien de l’activité habituelle</vt:lpstr>
      <vt:lpstr>EQ 5 : Renseignements et soutien psychosociaux</vt:lpstr>
      <vt:lpstr>EQ 6 : Traitements pharmacologiques</vt:lpstr>
      <vt:lpstr>EQ 7 : Autres traitements non pharmacologiques</vt:lpstr>
      <vt:lpstr>Mesure à l’appui de l’amélioration</vt:lpstr>
      <vt:lpstr>Indicateurs pouvant être mesurés à l’aide de données provinciales</vt:lpstr>
      <vt:lpstr>Indicateurs ne pouvant être mesurés qu’à l’aide de données locales</vt:lpstr>
      <vt:lpstr>Sources des données et remerciements</vt:lpstr>
      <vt:lpstr>Merci</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Justification d’amélioration (diapositives)</dc:title>
  <dc:subject/>
  <dc:creator>Santé Ontario</dc:creator>
  <cp:keywords/>
  <dc:description/>
  <cp:lastModifiedBy>Maguire, Tim</cp:lastModifiedBy>
  <cp:revision>8</cp:revision>
  <cp:lastPrinted>2023-03-01T15:21:33Z</cp:lastPrinted>
  <dcterms:created xsi:type="dcterms:W3CDTF">2023-04-11T19:41:18Z</dcterms:created>
  <dcterms:modified xsi:type="dcterms:W3CDTF">2025-08-15T17:15:06Z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0x01010039C6991944287E4C86CAECC00C19A958</vt:lpwstr>
  </property>
  <property fmtid="{D5CDD505-2E9C-101B-9397-08002B2CF9AE}" pid="3" name="MediaServiceImageTags">
    <vt:lpwstr/>
  </property>
</Properties>
</file>