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1.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0.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2.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3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49"/>
  </p:notesMasterIdLst>
  <p:handoutMasterIdLst>
    <p:handoutMasterId r:id="rId50"/>
  </p:handoutMasterIdLst>
  <p:sldIdLst>
    <p:sldId id="372" r:id="rId8"/>
    <p:sldId id="649" r:id="rId9"/>
    <p:sldId id="651" r:id="rId10"/>
    <p:sldId id="654" r:id="rId11"/>
    <p:sldId id="652" r:id="rId12"/>
    <p:sldId id="474" r:id="rId13"/>
    <p:sldId id="621" r:id="rId14"/>
    <p:sldId id="653" r:id="rId15"/>
    <p:sldId id="623" r:id="rId16"/>
    <p:sldId id="1167" r:id="rId17"/>
    <p:sldId id="699" r:id="rId18"/>
    <p:sldId id="700" r:id="rId19"/>
    <p:sldId id="624" r:id="rId20"/>
    <p:sldId id="1377" r:id="rId21"/>
    <p:sldId id="1378" r:id="rId22"/>
    <p:sldId id="1379" r:id="rId23"/>
    <p:sldId id="1380" r:id="rId24"/>
    <p:sldId id="1388" r:id="rId25"/>
    <p:sldId id="1382" r:id="rId26"/>
    <p:sldId id="1179" r:id="rId27"/>
    <p:sldId id="1196" r:id="rId28"/>
    <p:sldId id="422" r:id="rId29"/>
    <p:sldId id="1324" r:id="rId30"/>
    <p:sldId id="278" r:id="rId31"/>
    <p:sldId id="666" r:id="rId32"/>
    <p:sldId id="667" r:id="rId33"/>
    <p:sldId id="668" r:id="rId34"/>
    <p:sldId id="669" r:id="rId35"/>
    <p:sldId id="670" r:id="rId36"/>
    <p:sldId id="671" r:id="rId37"/>
    <p:sldId id="672" r:id="rId38"/>
    <p:sldId id="1190" r:id="rId39"/>
    <p:sldId id="1191" r:id="rId40"/>
    <p:sldId id="1192" r:id="rId41"/>
    <p:sldId id="1375" r:id="rId42"/>
    <p:sldId id="1376" r:id="rId43"/>
    <p:sldId id="1174" r:id="rId44"/>
    <p:sldId id="646" r:id="rId45"/>
    <p:sldId id="1369" r:id="rId46"/>
    <p:sldId id="1383" r:id="rId47"/>
    <p:sldId id="647" r:id="rId48"/>
  </p:sldIdLst>
  <p:sldSz cx="9144000" cy="6858000" type="screen4x3"/>
  <p:notesSz cx="6858000" cy="933450"/>
  <p:custDataLst>
    <p:tags r:id="rId51"/>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Kara Cowan" initials="KC" lastIdx="5" clrIdx="29">
    <p:extLst>
      <p:ext uri="{19B8F6BF-5375-455C-9EA6-DF929625EA0E}">
        <p15:presenceInfo xmlns:p15="http://schemas.microsoft.com/office/powerpoint/2012/main" userId="ccdf5d224380aeb8" providerId="Windows Live"/>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8"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07"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1" clrIdx="26">
    <p:extLst>
      <p:ext uri="{19B8F6BF-5375-455C-9EA6-DF929625EA0E}">
        <p15:presenceInfo xmlns:p15="http://schemas.microsoft.com/office/powerpoint/2012/main" userId="S::lye@hqontario.ca::6b7b96a5-ff1e-43fc-851f-6456d18317f6" providerId="AD"/>
      </p:ext>
    </p:extLst>
  </p:cmAuthor>
  <p:cmAuthor id="27" name="Timothy Maguire" initials="TM" lastIdx="7" clrIdx="27">
    <p:extLst>
      <p:ext uri="{19B8F6BF-5375-455C-9EA6-DF929625EA0E}">
        <p15:presenceInfo xmlns:p15="http://schemas.microsoft.com/office/powerpoint/2012/main" userId="S::tmaguire@hqontario.ca::b83a4a02-cfb3-4751-b069-a87b66e2f3d5" providerId="AD"/>
      </p:ext>
    </p:extLst>
  </p:cmAuthor>
  <p:cmAuthor id="28" name="Harrison, Susan" initials="HS" lastIdx="4"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92278F"/>
    <a:srgbClr val="00B2E3"/>
    <a:srgbClr val="00A0AF"/>
    <a:srgbClr val="49A7A2"/>
    <a:srgbClr val="00788A"/>
    <a:srgbClr val="F5F5F5"/>
    <a:srgbClr val="FCD8D8"/>
    <a:srgbClr val="F9B9B9"/>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FA499-EBA4-418A-BE44-7C5B33771CC8}" v="1" dt="2020-01-28T16:34:01.0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81" d="100"/>
          <a:sy n="81" d="100"/>
        </p:scale>
        <p:origin x="1596" y="90"/>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12d20603-a68e-40bb-99e5-862f8234107b" providerId="ADAL" clId="{87AFA499-EBA4-418A-BE44-7C5B33771CC8}"/>
    <pc:docChg chg="custSel">
      <pc:chgData name="Harrison, Susan" userId="12d20603-a68e-40bb-99e5-862f8234107b" providerId="ADAL" clId="{87AFA499-EBA4-418A-BE44-7C5B33771CC8}" dt="2020-01-28T16:34:01.075" v="0" actId="1592"/>
      <pc:docMkLst>
        <pc:docMk/>
      </pc:docMkLst>
      <pc:sldChg chg="delCm">
        <pc:chgData name="Harrison, Susan" userId="12d20603-a68e-40bb-99e5-862f8234107b" providerId="ADAL" clId="{87AFA499-EBA4-418A-BE44-7C5B33771CC8}" dt="2020-01-28T16:34:01.075" v="0" actId="1592"/>
        <pc:sldMkLst>
          <pc:docMk/>
          <pc:sldMk cId="1291779212" sldId="651"/>
        </pc:sldMkLst>
      </pc:sldChg>
    </pc:docChg>
  </pc:docChgLst>
  <pc:docChgLst>
    <pc:chgData name="Singh, Hasmita" userId="d45145b8-e862-4dd2-b924-ac75d65098c8" providerId="ADAL" clId="{8BB68339-88AA-4FBD-B7AA-B4E3328C4842}"/>
    <pc:docChg chg="modSld">
      <pc:chgData name="Singh, Hasmita" userId="d45145b8-e862-4dd2-b924-ac75d65098c8" providerId="ADAL" clId="{8BB68339-88AA-4FBD-B7AA-B4E3328C4842}" dt="2020-01-17T21:44:01.193" v="45" actId="113"/>
      <pc:docMkLst>
        <pc:docMk/>
      </pc:docMkLst>
      <pc:sldChg chg="modSp">
        <pc:chgData name="Singh, Hasmita" userId="d45145b8-e862-4dd2-b924-ac75d65098c8" providerId="ADAL" clId="{8BB68339-88AA-4FBD-B7AA-B4E3328C4842}" dt="2020-01-17T21:40:13.405" v="24" actId="1036"/>
        <pc:sldMkLst>
          <pc:docMk/>
          <pc:sldMk cId="705006621" sldId="1377"/>
        </pc:sldMkLst>
        <pc:spChg chg="mod">
          <ac:chgData name="Singh, Hasmita" userId="d45145b8-e862-4dd2-b924-ac75d65098c8" providerId="ADAL" clId="{8BB68339-88AA-4FBD-B7AA-B4E3328C4842}" dt="2020-01-17T21:40:13.405" v="24" actId="1036"/>
          <ac:spMkLst>
            <pc:docMk/>
            <pc:sldMk cId="705006621" sldId="1377"/>
            <ac:spMk id="6" creationId="{56F42EF2-4D3E-4D6E-B1EB-36720EF18F39}"/>
          </ac:spMkLst>
        </pc:spChg>
      </pc:sldChg>
      <pc:sldChg chg="modSp">
        <pc:chgData name="Singh, Hasmita" userId="d45145b8-e862-4dd2-b924-ac75d65098c8" providerId="ADAL" clId="{8BB68339-88AA-4FBD-B7AA-B4E3328C4842}" dt="2020-01-17T21:41:57.318" v="43" actId="1076"/>
        <pc:sldMkLst>
          <pc:docMk/>
          <pc:sldMk cId="2079292133" sldId="1379"/>
        </pc:sldMkLst>
        <pc:spChg chg="mod">
          <ac:chgData name="Singh, Hasmita" userId="d45145b8-e862-4dd2-b924-ac75d65098c8" providerId="ADAL" clId="{8BB68339-88AA-4FBD-B7AA-B4E3328C4842}" dt="2020-01-17T21:41:57.318" v="43" actId="1076"/>
          <ac:spMkLst>
            <pc:docMk/>
            <pc:sldMk cId="2079292133" sldId="1379"/>
            <ac:spMk id="6" creationId="{BECC201F-AE96-48D5-A2AD-1DFBA0D03B96}"/>
          </ac:spMkLst>
        </pc:spChg>
        <pc:picChg chg="mod">
          <ac:chgData name="Singh, Hasmita" userId="d45145b8-e862-4dd2-b924-ac75d65098c8" providerId="ADAL" clId="{8BB68339-88AA-4FBD-B7AA-B4E3328C4842}" dt="2020-01-17T21:41:52.733" v="42" actId="1035"/>
          <ac:picMkLst>
            <pc:docMk/>
            <pc:sldMk cId="2079292133" sldId="1379"/>
            <ac:picMk id="5" creationId="{06D98DC8-54F7-D646-8EA5-61A889C2C70E}"/>
          </ac:picMkLst>
        </pc:picChg>
      </pc:sldChg>
      <pc:sldChg chg="modSp">
        <pc:chgData name="Singh, Hasmita" userId="d45145b8-e862-4dd2-b924-ac75d65098c8" providerId="ADAL" clId="{8BB68339-88AA-4FBD-B7AA-B4E3328C4842}" dt="2020-01-17T21:44:01.193" v="45" actId="113"/>
        <pc:sldMkLst>
          <pc:docMk/>
          <pc:sldMk cId="1397429985" sldId="1382"/>
        </pc:sldMkLst>
        <pc:spChg chg="mod">
          <ac:chgData name="Singh, Hasmita" userId="d45145b8-e862-4dd2-b924-ac75d65098c8" providerId="ADAL" clId="{8BB68339-88AA-4FBD-B7AA-B4E3328C4842}" dt="2020-01-17T21:44:01.193" v="45" actId="113"/>
          <ac:spMkLst>
            <pc:docMk/>
            <pc:sldMk cId="1397429985" sldId="1382"/>
            <ac:spMk id="5" creationId="{BECC201F-AE96-48D5-A2AD-1DFBA0D03B96}"/>
          </ac:spMkLst>
        </pc:spChg>
      </pc:sldChg>
      <pc:sldChg chg="modSp">
        <pc:chgData name="Singh, Hasmita" userId="d45145b8-e862-4dd2-b924-ac75d65098c8" providerId="ADAL" clId="{8BB68339-88AA-4FBD-B7AA-B4E3328C4842}" dt="2020-01-17T20:33:29.029" v="6" actId="1076"/>
        <pc:sldMkLst>
          <pc:docMk/>
          <pc:sldMk cId="3946256549" sldId="1388"/>
        </pc:sldMkLst>
        <pc:spChg chg="mod">
          <ac:chgData name="Singh, Hasmita" userId="d45145b8-e862-4dd2-b924-ac75d65098c8" providerId="ADAL" clId="{8BB68339-88AA-4FBD-B7AA-B4E3328C4842}" dt="2020-01-17T20:33:29.029" v="6" actId="1076"/>
          <ac:spMkLst>
            <pc:docMk/>
            <pc:sldMk cId="3946256549" sldId="1388"/>
            <ac:spMk id="6" creationId="{00000000-0000-0000-0000-000000000000}"/>
          </ac:spMkLst>
        </pc:spChg>
        <pc:graphicFrameChg chg="mod">
          <ac:chgData name="Singh, Hasmita" userId="d45145b8-e862-4dd2-b924-ac75d65098c8" providerId="ADAL" clId="{8BB68339-88AA-4FBD-B7AA-B4E3328C4842}" dt="2020-01-17T20:33:08.519" v="2" actId="1076"/>
          <ac:graphicFrameMkLst>
            <pc:docMk/>
            <pc:sldMk cId="3946256549" sldId="1388"/>
            <ac:graphicFrameMk id="9"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about:blank"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'OCD graphs'!$D$5</c:f>
              <c:strCache>
                <c:ptCount val="1"/>
                <c:pt idx="0">
                  <c:v>Nombres de visites à l’urgence</c:v>
                </c:pt>
              </c:strCache>
            </c:strRef>
          </c:tx>
          <c:spPr>
            <a:solidFill>
              <a:srgbClr val="00B2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DataManagerRef="urn:DataManager">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'OCD graphs'!$B$7:$B$20</c:f>
              <c:strCache>
                <c:ptCount val="14"/>
                <c:pt idx="0">
                  <c:v>Centre</c:v>
                </c:pt>
                <c:pt idx="1">
                  <c:v>Centre-Est</c:v>
                </c:pt>
                <c:pt idx="2">
                  <c:v>Centre-Ouest</c:v>
                </c:pt>
                <c:pt idx="3">
                  <c:v>Champlain</c:v>
                </c:pt>
                <c:pt idx="4">
                  <c:v>Érié St-Clair</c:v>
                </c:pt>
                <c:pt idx="5">
                  <c:v>Hamilton Niagara Haldimand Brant</c:v>
                </c:pt>
                <c:pt idx="6">
                  <c:v>Mississauga Halton</c:v>
                </c:pt>
                <c:pt idx="7">
                  <c:v>Nord-Est</c:v>
                </c:pt>
                <c:pt idx="8">
                  <c:v>Simcoe Nord Muskoka</c:v>
                </c:pt>
                <c:pt idx="9">
                  <c:v>Nord-Ouest</c:v>
                </c:pt>
                <c:pt idx="10">
                  <c:v>Sud-Est</c:v>
                </c:pt>
                <c:pt idx="11">
                  <c:v>Sud-Ouest</c:v>
                </c:pt>
                <c:pt idx="12">
                  <c:v>Centre-Toronto</c:v>
                </c:pt>
                <c:pt idx="13">
                  <c:v>Waterloo Wellington</c:v>
                </c:pt>
              </c:strCache>
            </c:strRef>
          </c:cat>
          <c:val>
            <c:numRef>
              <c:f>'OCD graphs'!$D$7:$D$20</c:f>
              <c:numCache>
                <c:formatCode>General</c:formatCode>
                <c:ptCount val="14"/>
                <c:pt idx="0">
                  <c:v>73</c:v>
                </c:pt>
                <c:pt idx="1">
                  <c:v>52</c:v>
                </c:pt>
                <c:pt idx="2">
                  <c:v>16</c:v>
                </c:pt>
                <c:pt idx="3">
                  <c:v>61</c:v>
                </c:pt>
                <c:pt idx="4">
                  <c:v>17</c:v>
                </c:pt>
                <c:pt idx="5">
                  <c:v>41</c:v>
                </c:pt>
                <c:pt idx="6">
                  <c:v>52</c:v>
                </c:pt>
                <c:pt idx="7">
                  <c:v>18</c:v>
                </c:pt>
                <c:pt idx="8">
                  <c:v>8</c:v>
                </c:pt>
                <c:pt idx="9">
                  <c:v>6</c:v>
                </c:pt>
                <c:pt idx="10">
                  <c:v>21</c:v>
                </c:pt>
                <c:pt idx="11">
                  <c:v>18</c:v>
                </c:pt>
                <c:pt idx="12">
                  <c:v>79</c:v>
                </c:pt>
                <c:pt idx="13">
                  <c:v>22</c:v>
                </c:pt>
              </c:numCache>
            </c:numRef>
          </c:val>
          <c:extLst>
            <c:ext xmlns:c16="http://schemas.microsoft.com/office/drawing/2014/chart" uri="{C3380CC4-5D6E-409C-BE32-E72D297353CC}">
              <c16:uniqueId val="{00000000-821C-440E-A119-646B2CBED3CE}"/>
            </c:ext>
          </c:extLst>
        </c:ser>
        <c:ser>
          <c:idx val="1"/>
          <c:order val="1"/>
          <c:tx>
            <c:strRef>
              <c:f>'OCD graphs'!$E$5</c:f>
              <c:strCache>
                <c:ptCount val="1"/>
                <c:pt idx="0">
                  <c:v>Nombre d’hospitalisations</c:v>
                </c:pt>
              </c:strCache>
            </c:strRef>
          </c:tx>
          <c:spPr>
            <a:solidFill>
              <a:srgbClr val="92278F"/>
            </a:solidFill>
            <a:ln>
              <a:noFill/>
            </a:ln>
            <a:effectLst/>
          </c:spPr>
          <c:invertIfNegative val="0"/>
          <c:dLbls>
            <c:dLbl>
              <c:idx val="2"/>
              <c:layout>
                <c:manualLayout>
                  <c:x val="6.369426751592318E-3"/>
                  <c:y val="6.8114081969665547E-3"/>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1-821C-440E-A119-646B2CBED3CE}"/>
                </c:ext>
              </c:extLst>
            </c:dLbl>
            <c:dLbl>
              <c:idx val="4"/>
              <c:layout>
                <c:manualLayout>
                  <c:x val="6.369426751592357E-3"/>
                  <c:y val="6.8114081969665547E-3"/>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2-821C-440E-A119-646B2CBED3CE}"/>
                </c:ext>
              </c:extLst>
            </c:dLbl>
            <c:dLbl>
              <c:idx val="5"/>
              <c:layout>
                <c:manualLayout>
                  <c:x val="6.3694267515922789E-3"/>
                  <c:y val="-6.2437187192479572E-17"/>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3-821C-440E-A119-646B2CBED3CE}"/>
                </c:ext>
              </c:extLst>
            </c:dLbl>
            <c:dLbl>
              <c:idx val="7"/>
              <c:layout>
                <c:manualLayout>
                  <c:x val="6.3694267515922789E-3"/>
                  <c:y val="-3.4057040984833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1C-440E-A119-646B2CBED3CE}"/>
                </c:ext>
              </c:extLst>
            </c:dLbl>
            <c:dLbl>
              <c:idx val="8"/>
              <c:tx>
                <c:rich>
                  <a:bodyPr/>
                  <a:lstStyle/>
                  <a:p>
                    <a:r>
                      <a:rPr lang="en-US"/>
                      <a:t>*</a:t>
                    </a:r>
                  </a:p>
                </c:rich>
              </c:tx>
              <c:showLegendKey val="0"/>
              <c:showVal val="1"/>
              <c:showCatName val="0"/>
              <c:showSerName val="0"/>
              <c:showPercent val="0"/>
              <c:showBubbleSize val="0"/>
              <c:extLst xmlns:DataManagerRef="urn:DataManager">
                <c:ext xmlns:c15="http://schemas.microsoft.com/office/drawing/2012/chart" uri="{CE6537A1-D6FC-4f65-9D91-7224C49458BB}">
                  <c15:showDataLabelsRange val="0"/>
                </c:ext>
                <c:ext xmlns:c16="http://schemas.microsoft.com/office/drawing/2014/chart" uri="{C3380CC4-5D6E-409C-BE32-E72D297353CC}">
                  <c16:uniqueId val="{00000005-821C-440E-A119-646B2CBED3CE}"/>
                </c:ext>
              </c:extLst>
            </c:dLbl>
            <c:dLbl>
              <c:idx val="9"/>
              <c:tx>
                <c:rich>
                  <a:bodyPr/>
                  <a:lstStyle/>
                  <a:p>
                    <a:r>
                      <a:rPr lang="en-US"/>
                      <a:t>*</a:t>
                    </a:r>
                  </a:p>
                </c:rich>
              </c:tx>
              <c:showLegendKey val="0"/>
              <c:showVal val="1"/>
              <c:showCatName val="0"/>
              <c:showSerName val="0"/>
              <c:showPercent val="0"/>
              <c:showBubbleSize val="0"/>
              <c:extLst xmlns:DataManagerRef="urn:DataManager">
                <c:ext xmlns:c15="http://schemas.microsoft.com/office/drawing/2012/chart" uri="{CE6537A1-D6FC-4f65-9D91-7224C49458BB}">
                  <c15:showDataLabelsRange val="0"/>
                </c:ext>
                <c:ext xmlns:c16="http://schemas.microsoft.com/office/drawing/2014/chart" uri="{C3380CC4-5D6E-409C-BE32-E72D297353CC}">
                  <c16:uniqueId val="{00000006-821C-440E-A119-646B2CBED3CE}"/>
                </c:ext>
              </c:extLst>
            </c:dLbl>
            <c:dLbl>
              <c:idx val="13"/>
              <c:layout>
                <c:manualLayout>
                  <c:x val="8.4925690021231421E-3"/>
                  <c:y val="3.4057040984833086E-3"/>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7-821C-440E-A119-646B2CBED3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DataManagerRef="urn:DataManager">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'OCD graphs'!$B$7:$B$20</c:f>
              <c:strCache>
                <c:ptCount val="14"/>
                <c:pt idx="0">
                  <c:v>Centre</c:v>
                </c:pt>
                <c:pt idx="1">
                  <c:v>Centre-Est</c:v>
                </c:pt>
                <c:pt idx="2">
                  <c:v>Centre-Ouest</c:v>
                </c:pt>
                <c:pt idx="3">
                  <c:v>Champlain</c:v>
                </c:pt>
                <c:pt idx="4">
                  <c:v>Érié St-Clair</c:v>
                </c:pt>
                <c:pt idx="5">
                  <c:v>Hamilton Niagara Haldimand Brant</c:v>
                </c:pt>
                <c:pt idx="6">
                  <c:v>Mississauga Halton</c:v>
                </c:pt>
                <c:pt idx="7">
                  <c:v>Nord-Est</c:v>
                </c:pt>
                <c:pt idx="8">
                  <c:v>Simcoe Nord Muskoka</c:v>
                </c:pt>
                <c:pt idx="9">
                  <c:v>Nord-Ouest</c:v>
                </c:pt>
                <c:pt idx="10">
                  <c:v>Sud-Est</c:v>
                </c:pt>
                <c:pt idx="11">
                  <c:v>Sud-Ouest</c:v>
                </c:pt>
                <c:pt idx="12">
                  <c:v>Centre-Toronto</c:v>
                </c:pt>
                <c:pt idx="13">
                  <c:v>Waterloo Wellington</c:v>
                </c:pt>
              </c:strCache>
            </c:strRef>
          </c:cat>
          <c:val>
            <c:numRef>
              <c:f>'OCD graphs'!$E$7:$E$20</c:f>
              <c:numCache>
                <c:formatCode>General</c:formatCode>
                <c:ptCount val="14"/>
                <c:pt idx="0">
                  <c:v>59</c:v>
                </c:pt>
                <c:pt idx="1">
                  <c:v>42</c:v>
                </c:pt>
                <c:pt idx="2">
                  <c:v>24</c:v>
                </c:pt>
                <c:pt idx="3">
                  <c:v>20</c:v>
                </c:pt>
                <c:pt idx="4">
                  <c:v>13</c:v>
                </c:pt>
                <c:pt idx="5">
                  <c:v>29</c:v>
                </c:pt>
                <c:pt idx="6">
                  <c:v>20</c:v>
                </c:pt>
                <c:pt idx="7">
                  <c:v>20</c:v>
                </c:pt>
                <c:pt idx="8">
                  <c:v>0</c:v>
                </c:pt>
                <c:pt idx="9">
                  <c:v>0</c:v>
                </c:pt>
                <c:pt idx="10">
                  <c:v>10</c:v>
                </c:pt>
                <c:pt idx="11">
                  <c:v>26</c:v>
                </c:pt>
                <c:pt idx="12">
                  <c:v>43</c:v>
                </c:pt>
                <c:pt idx="13">
                  <c:v>21</c:v>
                </c:pt>
              </c:numCache>
            </c:numRef>
          </c:val>
          <c:extLst>
            <c:ext xmlns:c16="http://schemas.microsoft.com/office/drawing/2014/chart" uri="{C3380CC4-5D6E-409C-BE32-E72D297353CC}">
              <c16:uniqueId val="{00000008-821C-440E-A119-646B2CBED3CE}"/>
            </c:ext>
          </c:extLst>
        </c:ser>
        <c:dLbls>
          <c:showLegendKey val="0"/>
          <c:showVal val="0"/>
          <c:showCatName val="0"/>
          <c:showSerName val="0"/>
          <c:showPercent val="0"/>
          <c:showBubbleSize val="0"/>
        </c:dLbls>
        <c:gapWidth val="219"/>
        <c:overlap val="-27"/>
        <c:axId val="690414704"/>
        <c:axId val="690406864"/>
      </c:barChart>
      <c:catAx>
        <c:axId val="690414704"/>
        <c:scaling>
          <c:orientation val="minMax"/>
        </c:scaling>
        <c:delete val="0"/>
        <c:axPos val="b"/>
        <c:title>
          <c:tx>
            <c:rich>
              <a:bodyPr rot="0" spcFirstLastPara="1" vertOverflow="ellipsis" vert="horz" wrap="square" anchor="ctr" anchorCtr="1"/>
              <a:lstStyle/>
              <a:p>
                <a:pPr>
                  <a:defRPr/>
                </a:pPr>
                <a:r>
                  <a:rPr lang="en-CA" b="1">
                    <a:solidFill>
                      <a:srgbClr val="595959"/>
                    </a:solidFill>
                  </a:rPr>
                  <a:t>Réseau local d’intégration des services de santé (RLISS)</a:t>
                </a:r>
              </a:p>
            </c:rich>
          </c:tx>
          <c:layout>
            <c:manualLayout>
              <c:xMode val="edge"/>
              <c:yMode val="edge"/>
              <c:x val="0.35596918043420805"/>
              <c:y val="0.8382290553220428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406864"/>
        <c:crosses val="autoZero"/>
        <c:auto val="1"/>
        <c:lblAlgn val="ctr"/>
        <c:lblOffset val="100"/>
        <c:noMultiLvlLbl val="0"/>
      </c:catAx>
      <c:valAx>
        <c:axId val="690406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a:pPr>
                <a:r>
                  <a:rPr lang="en-CA" b="1" err="1">
                    <a:solidFill>
                      <a:srgbClr val="595959"/>
                    </a:solidFill>
                  </a:rPr>
                  <a:t>Nombre</a:t>
                </a:r>
                <a:r>
                  <a:rPr lang="en-CA" b="1">
                    <a:solidFill>
                      <a:srgbClr val="595959"/>
                    </a:solidFill>
                  </a:rPr>
                  <a:t> de </a:t>
                </a:r>
                <a:r>
                  <a:rPr lang="en-CA" b="1" err="1">
                    <a:solidFill>
                      <a:srgbClr val="595959"/>
                    </a:solidFill>
                  </a:rPr>
                  <a:t>visites</a:t>
                </a:r>
                <a:r>
                  <a:rPr lang="en-CA" b="1">
                    <a:solidFill>
                      <a:srgbClr val="595959"/>
                    </a:solidFill>
                  </a:rPr>
                  <a:t> à </a:t>
                </a:r>
                <a:r>
                  <a:rPr lang="en-CA" b="1" err="1">
                    <a:solidFill>
                      <a:srgbClr val="595959"/>
                    </a:solidFill>
                  </a:rPr>
                  <a:t>l’urgence</a:t>
                </a:r>
                <a:r>
                  <a:rPr lang="en-CA" b="1">
                    <a:solidFill>
                      <a:srgbClr val="595959"/>
                    </a:solidFill>
                  </a:rPr>
                  <a:t> </a:t>
                </a:r>
                <a:r>
                  <a:rPr lang="en-CA" b="1" err="1">
                    <a:solidFill>
                      <a:srgbClr val="595959"/>
                    </a:solidFill>
                  </a:rPr>
                  <a:t>ou</a:t>
                </a:r>
                <a:r>
                  <a:rPr lang="en-CA" b="1">
                    <a:solidFill>
                      <a:srgbClr val="595959"/>
                    </a:solidFill>
                  </a:rPr>
                  <a:t> </a:t>
                </a:r>
                <a:r>
                  <a:rPr lang="en-CA" b="1" err="1">
                    <a:solidFill>
                      <a:srgbClr val="595959"/>
                    </a:solidFill>
                  </a:rPr>
                  <a:t>d’hospitalisations</a:t>
                </a:r>
                <a:endParaRPr lang="en-CA" b="1">
                  <a:solidFill>
                    <a:srgbClr val="595959"/>
                  </a:solidFill>
                </a:endParaRPr>
              </a:p>
            </c:rich>
          </c:tx>
          <c:layout>
            <c:manualLayout>
              <c:xMode val="edge"/>
              <c:yMode val="edge"/>
              <c:x val="1.144724743801929E-2"/>
              <c:y val="6.0601956858578533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4147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fr-CA" sz="1800" b="1" i="0">
              <a:solidFill>
                <a:schemeClr val="tx1"/>
              </a:solidFill>
            </a:rPr>
            <a:t>Aider les professionnels de la santé à savoir quels soins fournir, en se basant sur les données probantes et le consensus d’experts</a:t>
          </a:r>
          <a:r>
            <a:rPr lang="fr-CA" sz="1800" b="0" i="0">
              <a:solidFill>
                <a:schemeClr val="tx1"/>
              </a:solidFill>
            </a:rPr>
            <a:t> </a:t>
          </a: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fr-CA" sz="1800" b="1" i="0">
              <a:solidFill>
                <a:schemeClr val="tx1"/>
              </a:solidFill>
            </a:rPr>
            <a:t>Aider les organismes de soins de santé à mesurer à évaluer et à améliorer la qualité des soins qu’ils fournissent</a:t>
          </a: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fr-CA" sz="1800" b="1" i="0">
              <a:solidFill>
                <a:schemeClr val="tx1"/>
              </a:solidFill>
            </a:rPr>
            <a:t>Assurer continuellement</a:t>
          </a:r>
          <a:br>
            <a:rPr lang="fr-CA" sz="1800" b="1" i="0">
              <a:solidFill>
                <a:schemeClr val="tx1"/>
              </a:solidFill>
            </a:rPr>
          </a:br>
          <a:r>
            <a:rPr lang="fr-CA" sz="1800" b="1" i="0">
              <a:solidFill>
                <a:schemeClr val="tx1"/>
              </a:solidFill>
            </a:rPr>
            <a:t>des soins de grande qualité dans l’ensemble de la province</a:t>
          </a: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fr-CA" sz="1800" b="1" i="0">
              <a:solidFill>
                <a:schemeClr val="tx1"/>
              </a:solidFill>
            </a:rPr>
            <a:t>Aider les patients, les résidents, les familles et les soignants à savoir ce qu’ils doivent peuvent exiger en matière de soins </a:t>
          </a: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patients, les résidents, les familles et les soignants à savoir ce qu’ils doivent peuvent exiger en matière de soins </a:t>
          </a: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professionnels de la santé à savoir quels soins fournir, en se basant sur les données probantes et le consensus d’experts</a:t>
          </a:r>
          <a:r>
            <a:rPr lang="fr-CA" sz="1800" b="0" i="0" kern="1200">
              <a:solidFill>
                <a:schemeClr val="tx1"/>
              </a:solidFill>
            </a:rPr>
            <a:t> </a:t>
          </a: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organismes de soins de santé à mesurer à évaluer et à améliorer la qualité des soins qu’ils fournissent</a:t>
          </a: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Assurer continuellement</a:t>
          </a:r>
          <a:br>
            <a:rPr lang="fr-CA" sz="1800" b="1" i="0" kern="1200">
              <a:solidFill>
                <a:schemeClr val="tx1"/>
              </a:solidFill>
            </a:rPr>
          </a:br>
          <a:r>
            <a:rPr lang="fr-CA" sz="1800" b="1" i="0" kern="1200">
              <a:solidFill>
                <a:schemeClr val="tx1"/>
              </a:solidFill>
            </a:rPr>
            <a:t>des soins de grande qualité dans l’ensemble de la province</a:t>
          </a: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2020-06-23</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a:solidFill>
                  <a:schemeClr val="tx1"/>
                </a:solidFill>
                <a:latin typeface="Calibri" pitchFamily="68" charset="0"/>
                <a:ea typeface="MS PGothic" panose="020B0600070205080204" pitchFamily="34" charset="-128"/>
                <a:cs typeface="ＭＳ Ｐゴシック" pitchFamily="68" charset="-128"/>
              </a:rPr>
              <a:t>Si vous avez des questions sur le contenu de cette présentation, veuillez nous contacter à </a:t>
            </a:r>
            <a:r>
              <a:rPr lang="fr-CA" sz="1200" b="0" i="0" u="sng" strike="noStrike">
                <a:solidFill>
                  <a:schemeClr val="tx1"/>
                </a:solidFill>
                <a:latin typeface="Calibri" pitchFamily="68" charset="0"/>
                <a:ea typeface="MS PGothic" panose="020B0600070205080204" pitchFamily="34" charset="-128"/>
                <a:cs typeface="ＭＳ Ｐゴシック" pitchFamily="68" charset="-128"/>
                <a:hlinkClick r:id="rId3"/>
              </a:rPr>
              <a:t>QualityStandards@hqontario.ca</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Les données présentées dans les diapositives suivantes concernent les patients atteints de TOC et leur famille.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73598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Adultes : 12,3 %</a:t>
            </a:r>
          </a:p>
          <a:p>
            <a:r>
              <a:rPr lang="fr-CA"/>
              <a:t>Enfants : 21,6 %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7772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22,39 %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282304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atin typeface="Calibri"/>
                <a:ea typeface="MS PGothic"/>
                <a:cs typeface="Calibri"/>
              </a:rPr>
              <a:t>10,9 %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98397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1450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fr-CA" sz="1200" b="0" i="0" u="none" strike="noStrike">
                <a:solidFill>
                  <a:schemeClr val="tx1"/>
                </a:solidFill>
                <a:latin typeface="Calibri" pitchFamily="68" charset="0"/>
                <a:ea typeface="MS PGothic" panose="020B0600070205080204" pitchFamily="34" charset="-128"/>
                <a:cs typeface="ＭＳ Ｐゴシック" pitchFamily="68" charset="-128"/>
              </a:rPr>
              <a:t>Les normes de qualité sont un petit ensemble d’énoncés à incidence élevée qui décrivent les soins optimaux lorsqu’il existe des écarts de qualité cernés en Ontario.</a:t>
            </a:r>
          </a:p>
          <a:p>
            <a:pPr marL="171450" indent="-171450" rtl="0" fontAlgn="base">
              <a:buFont typeface="Arial" panose="020B0604020202020204" pitchFamily="34" charset="0"/>
              <a:buChar char="•"/>
            </a:pPr>
            <a:r>
              <a:rPr lang="fr-CA" sz="1200" b="0" i="0">
                <a:solidFill>
                  <a:schemeClr val="tx1"/>
                </a:solidFill>
                <a:latin typeface="Calibri" pitchFamily="68" charset="0"/>
                <a:ea typeface="MS PGothic" panose="020B0600070205080204" pitchFamily="34" charset="-128"/>
                <a:cs typeface="ＭＳ Ｐゴシック" pitchFamily="68" charset="-128"/>
              </a:rPr>
              <a:t>L’application des normes est volontaire, et les normes sont de nature ambitieuse.</a:t>
            </a:r>
          </a:p>
          <a:p>
            <a:pPr marL="171450" indent="-171450" rtl="0" fontAlgn="base">
              <a:buFont typeface="Arial" panose="020B0604020202020204" pitchFamily="34" charset="0"/>
              <a:buChar char="•"/>
            </a:pPr>
            <a:r>
              <a:rPr lang="fr-CA" sz="1200" b="0" i="0" u="none" strike="noStrike">
                <a:solidFill>
                  <a:schemeClr val="tx1"/>
                </a:solidFill>
                <a:latin typeface="Calibri" pitchFamily="68" charset="0"/>
                <a:ea typeface="MS PGothic" panose="020B0600070205080204" pitchFamily="34" charset="-128"/>
                <a:cs typeface="ＭＳ Ｐゴシック" pitchFamily="68" charset="-128"/>
              </a:rPr>
              <a:t>Conçues pour « relever le niveau » dans le but d’offrir les meilleurs soins possible à tous les Ontariens, peu importe où ils vivent dans la province.</a:t>
            </a:r>
          </a:p>
          <a:p>
            <a:pPr marL="171450" indent="-171450" rtl="0" fontAlgn="base">
              <a:buFont typeface="Arial" panose="020B0604020202020204" pitchFamily="34" charset="0"/>
              <a:buChar char="•"/>
            </a:pPr>
            <a:r>
              <a:rPr lang="fr-CA" sz="2400" b="0">
                <a:solidFill>
                  <a:schemeClr val="tx1"/>
                </a:solidFill>
                <a:latin typeface="Arial" panose="020B0604020202020204" pitchFamily="34" charset="0"/>
                <a:ea typeface="MS PGothic" panose="020B0600070205080204" pitchFamily="34" charset="-128"/>
                <a:cs typeface="ＭＳ Ｐゴシック" pitchFamily="68" charset="-128"/>
              </a:rPr>
              <a:t>Il existe de nombreuses lignes directrices, normes professionnelles et autres recommandations qui enrichissent l’ensemble des données probantes.</a:t>
            </a:r>
            <a:r>
              <a:rPr lang="fr-CA" sz="2400" b="0" baseline="0">
                <a:solidFill>
                  <a:schemeClr val="tx1"/>
                </a:solidFill>
                <a:latin typeface="Arial" panose="020B0604020202020204" pitchFamily="34" charset="0"/>
                <a:ea typeface="MS PGothic" panose="020B0600070205080204" pitchFamily="34" charset="-128"/>
                <a:cs typeface="ＭＳ Ｐゴシック" pitchFamily="68" charset="-128"/>
              </a:rPr>
              <a:t> Les normes de qualité complètent ces ressources.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2400" baseline="0"/>
              <a:t>Les normes de qualité énoncent les </a:t>
            </a:r>
            <a:r>
              <a:rPr lang="fr-CA" sz="2400" b="1" baseline="0"/>
              <a:t>caractéristiques</a:t>
            </a:r>
            <a:r>
              <a:rPr lang="fr-CA" sz="2400" baseline="0"/>
              <a:t> des soins qui devraient être offerts, mais ne nomment pas les personnes </a:t>
            </a:r>
            <a:r>
              <a:rPr lang="fr-CA" sz="2400" b="1" baseline="0"/>
              <a:t>qui</a:t>
            </a:r>
            <a:r>
              <a:rPr lang="fr-CA" sz="2400" baseline="0"/>
              <a:t> devraient les offrir (contrairement aux autres guides de pratique clinique et guides de pratiques exemplaires).</a:t>
            </a:r>
          </a:p>
          <a:p>
            <a:endParaRPr lang="en-CA" b="1"/>
          </a:p>
          <a:p>
            <a:r>
              <a:rPr lang="fr-CA" b="1"/>
              <a:t>Les normes de qualité sont :</a:t>
            </a:r>
          </a:p>
          <a:p>
            <a:pPr marL="171450" indent="-171450" defTabSz="457200">
              <a:spcBef>
                <a:spcPct val="0"/>
              </a:spcBef>
              <a:buClr>
                <a:srgbClr val="00788A"/>
              </a:buClr>
              <a:buFont typeface="Arial" panose="020B0604020202020204" pitchFamily="34" charset="0"/>
              <a:buChar char="•"/>
            </a:pPr>
            <a:r>
              <a:rPr lang="fr-CA" sz="1200" b="0">
                <a:solidFill>
                  <a:schemeClr val="tx1"/>
                </a:solidFill>
                <a:latin typeface="Calibri" pitchFamily="68" charset="0"/>
                <a:ea typeface="MS PGothic" panose="020B0600070205080204" pitchFamily="34" charset="-128"/>
                <a:cs typeface="ＭＳ Ｐゴシック" pitchFamily="68" charset="-128"/>
              </a:rPr>
              <a:t>Concises : 5 à 15 énoncés solides, fondés sur des données probantes, portant sur des domaines de priorité élevée pour l’amélioration.</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fr-CA" sz="1200" b="0"/>
              <a:t>Accessibles : aident les cliniciens et les organismes de fournisseurs à offrir des soins de la plus haute qualité possible, et les patients à connaître les sujets à aborder avec leurs fournisseurs de soins (comparativement aux guides de pratique clinique qui sont assez arides, les normes sont très accessibles et écrites en langage clair).</a:t>
            </a:r>
          </a:p>
          <a:p>
            <a:pPr marL="171450" indent="-171450" defTabSz="457200">
              <a:spcBef>
                <a:spcPct val="0"/>
              </a:spcBef>
              <a:buClr>
                <a:srgbClr val="00788A"/>
              </a:buClr>
              <a:buFont typeface="Arial" panose="020B0604020202020204" pitchFamily="34" charset="0"/>
              <a:buChar char="•"/>
            </a:pPr>
            <a:r>
              <a:rPr lang="fr-CA" sz="1200" b="0">
                <a:solidFill>
                  <a:schemeClr val="tx1"/>
                </a:solidFill>
                <a:latin typeface="Calibri" pitchFamily="68" charset="0"/>
                <a:ea typeface="MS PGothic" panose="020B0600070205080204" pitchFamily="34" charset="-128"/>
                <a:cs typeface="ＭＳ Ｐゴシック" pitchFamily="68" charset="-128"/>
              </a:rPr>
              <a:t>Mesurables : chaque énoncé est accompagné d’un ou de plusieurs indicateurs de qualité (structure, processus ou résultat), ainsi que d’un ensemble de mesures des résultats pour l’ensemble de la norme.</a:t>
            </a:r>
          </a:p>
          <a:p>
            <a:pPr marL="171450" lvl="0" indent="-171450" defTabSz="457200">
              <a:spcBef>
                <a:spcPct val="0"/>
              </a:spcBef>
              <a:buClr>
                <a:srgbClr val="00788A"/>
              </a:buClr>
              <a:buFont typeface="Arial" panose="020B0604020202020204" pitchFamily="34" charset="0"/>
              <a:buChar char="•"/>
            </a:pPr>
            <a:r>
              <a:rPr lang="fr-CA" sz="2800" b="0"/>
              <a:t>Applicables : </a:t>
            </a:r>
            <a:r>
              <a:rPr lang="fr-CA" sz="1200">
                <a:solidFill>
                  <a:schemeClr val="tx1"/>
                </a:solidFill>
                <a:latin typeface="Calibri" pitchFamily="68" charset="0"/>
                <a:ea typeface="MS PGothic" panose="020B0600070205080204" pitchFamily="34" charset="-128"/>
                <a:cs typeface="ＭＳ Ｐゴシック" pitchFamily="68" charset="-128"/>
              </a:rPr>
              <a:t>des outils et des ressources d’amélioration de la qualité soutiennent chaque norme en vue de favoriser l’adoption.</a:t>
            </a: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a:solidFill>
                  <a:schemeClr val="tx1"/>
                </a:solidFill>
                <a:latin typeface="Calibri" pitchFamily="68" charset="0"/>
                <a:ea typeface="MS PGothic" panose="020B0600070205080204" pitchFamily="34" charset="-128"/>
                <a:cs typeface="ＭＳ Ｐゴシック" pitchFamily="68" charset="-128"/>
              </a:rPr>
              <a:t>Portée de cette norme de qualité</a:t>
            </a:r>
          </a:p>
          <a:p>
            <a:r>
              <a:rPr lang="fr-CA" sz="1200">
                <a:solidFill>
                  <a:schemeClr val="tx1"/>
                </a:solidFill>
                <a:latin typeface="Calibri" pitchFamily="68" charset="0"/>
                <a:ea typeface="MS PGothic" panose="020B0600070205080204" pitchFamily="34" charset="-128"/>
                <a:cs typeface="ＭＳ Ｐゴシック" pitchFamily="68" charset="-128"/>
              </a:rPr>
              <a:t>Cette norme de qualité porte sur les soins aux personnes atteintes d’un trouble obsessionnel-compulsif (TOC). Elle s’applique aux soins aux personnes dans tous les milieux, mais se concentre sur les soins primaires et communautaires. Cette norme de qualité met l’accent sur les soins aux adultes (18 ans et plus), mais elle inclut un contenu pertinent pour les enfants et les adolescents (moins de 18 ans). </a:t>
            </a:r>
          </a:p>
          <a:p>
            <a:r>
              <a:rPr lang="fr-CA" sz="1200">
                <a:solidFill>
                  <a:schemeClr val="tx1"/>
                </a:solidFill>
                <a:latin typeface="Calibri" pitchFamily="68" charset="0"/>
                <a:ea typeface="MS PGothic" panose="020B0600070205080204" pitchFamily="34" charset="-128"/>
                <a:cs typeface="ＭＳ Ｐゴシック" pitchFamily="68" charset="-128"/>
              </a:rPr>
              <a:t> </a:t>
            </a:r>
          </a:p>
          <a:p>
            <a:r>
              <a:rPr lang="fr-CA" sz="1200">
                <a:solidFill>
                  <a:schemeClr val="tx1"/>
                </a:solidFill>
                <a:latin typeface="Calibri" pitchFamily="68" charset="0"/>
                <a:ea typeface="MS PGothic" panose="020B0600070205080204" pitchFamily="34" charset="-128"/>
                <a:cs typeface="ＭＳ Ｐゴシック" pitchFamily="68" charset="-128"/>
              </a:rPr>
              <a:t>Peu de guides de pratique clinique étaient disponibles pour appuyer l’élaboration d’une norme de qualité globale pour les enfants et les adolescents. Dans la présente norme, une orientation est fournie là où les recommandations pertinentes des guides de pratique clinique et le contenu pour les enfants et les adolescents étaient disponibles.</a:t>
            </a:r>
          </a:p>
          <a:p>
            <a:r>
              <a:rPr lang="fr-CA" sz="1200">
                <a:solidFill>
                  <a:schemeClr val="tx1"/>
                </a:solidFill>
                <a:latin typeface="Calibri" pitchFamily="68" charset="0"/>
                <a:ea typeface="MS PGothic" panose="020B0600070205080204" pitchFamily="34" charset="-128"/>
                <a:cs typeface="ＭＳ Ｐゴシック" pitchFamily="68" charset="-128"/>
              </a:rPr>
              <a:t> </a:t>
            </a:r>
          </a:p>
          <a:p>
            <a:r>
              <a:rPr lang="fr-CA" sz="1200">
                <a:solidFill>
                  <a:schemeClr val="tx1"/>
                </a:solidFill>
                <a:latin typeface="Calibri" pitchFamily="68" charset="0"/>
                <a:ea typeface="MS PGothic" panose="020B0600070205080204" pitchFamily="34" charset="-128"/>
                <a:cs typeface="ＭＳ Ｐゴシック" pitchFamily="68" charset="-128"/>
              </a:rPr>
              <a:t>Cette norme de qualité utilise la cinquième édition du </a:t>
            </a:r>
            <a:r>
              <a:rPr lang="fr-CA" sz="1200" i="1">
                <a:solidFill>
                  <a:schemeClr val="tx1"/>
                </a:solidFill>
                <a:latin typeface="Calibri" pitchFamily="68" charset="0"/>
                <a:ea typeface="MS PGothic" panose="020B0600070205080204" pitchFamily="34" charset="-128"/>
                <a:cs typeface="ＭＳ Ｐゴシック" pitchFamily="68" charset="-128"/>
              </a:rPr>
              <a:t>Manuel diagnostique et statistique des troubles mentaux, cinquième édition (DSM-5</a:t>
            </a:r>
            <a:r>
              <a:rPr lang="fr-CA" sz="1200">
                <a:solidFill>
                  <a:schemeClr val="tx1"/>
                </a:solidFill>
                <a:latin typeface="Calibri" pitchFamily="68" charset="0"/>
                <a:ea typeface="MS PGothic" panose="020B0600070205080204" pitchFamily="34" charset="-128"/>
                <a:cs typeface="ＭＳ Ｐゴシック" pitchFamily="68" charset="-128"/>
              </a:rPr>
              <a:t>) pour classer le TOC comme étant la présence d’obsessions, de compulsions ou des deux</a:t>
            </a:r>
            <a:r>
              <a:rPr lang="fr-CA" sz="1200" baseline="30000">
                <a:solidFill>
                  <a:schemeClr val="tx1"/>
                </a:solidFill>
                <a:latin typeface="Calibri" pitchFamily="68" charset="0"/>
                <a:ea typeface="MS PGothic" panose="020B0600070205080204" pitchFamily="34" charset="-128"/>
                <a:cs typeface="ＭＳ Ｐゴシック" pitchFamily="68" charset="-128"/>
              </a:rPr>
              <a:t>4</a:t>
            </a:r>
            <a:r>
              <a:rPr lang="fr-CA" sz="1200">
                <a:solidFill>
                  <a:schemeClr val="tx1"/>
                </a:solidFill>
                <a:latin typeface="Calibri" pitchFamily="68" charset="0"/>
                <a:ea typeface="MS PGothic" panose="020B0600070205080204" pitchFamily="34" charset="-128"/>
                <a:cs typeface="ＭＳ Ｐゴシック" pitchFamily="68" charset="-128"/>
              </a:rPr>
              <a:t> :</a:t>
            </a:r>
          </a:p>
          <a:p>
            <a:r>
              <a:rPr lang="fr-CA" sz="1200">
                <a:solidFill>
                  <a:schemeClr val="tx1"/>
                </a:solidFill>
                <a:latin typeface="Calibri" pitchFamily="68" charset="0"/>
                <a:ea typeface="MS PGothic" panose="020B0600070205080204" pitchFamily="34" charset="-128"/>
                <a:cs typeface="ＭＳ Ｐゴシック" pitchFamily="68" charset="-128"/>
              </a:rPr>
              <a:t> </a:t>
            </a:r>
          </a:p>
          <a:p>
            <a:pPr marL="171450" lvl="0" indent="-171450">
              <a:buFont typeface="Arial" panose="020B0604020202020204" pitchFamily="34" charset="0"/>
              <a:buChar char="•"/>
            </a:pPr>
            <a:r>
              <a:rPr lang="fr-CA" sz="1200">
                <a:solidFill>
                  <a:schemeClr val="tx1"/>
                </a:solidFill>
                <a:latin typeface="Calibri" pitchFamily="68" charset="0"/>
                <a:ea typeface="MS PGothic" panose="020B0600070205080204" pitchFamily="34" charset="-128"/>
                <a:cs typeface="ＭＳ Ｐゴシック" pitchFamily="68" charset="-128"/>
              </a:rPr>
              <a:t>Les obsessions sont « des pensées, des pulsions ou des impulsions récurrentes et persistantes qui sont perçues comme intrusives et non désirées et qui, chez la plupart des individus, provoquent une anxiété ou une détresse marquée. L’individu tente d’ignorer ou d’étouffer ces pensées, ces pulsions ou ces images, ou de les neutraliser par une autre pensée ou action. » </a:t>
            </a:r>
          </a:p>
          <a:p>
            <a:pPr marL="171450" lvl="0" indent="-171450">
              <a:buFont typeface="Arial" panose="020B0604020202020204" pitchFamily="34" charset="0"/>
              <a:buChar char="•"/>
            </a:pPr>
            <a:r>
              <a:rPr lang="fr-CA" sz="1200">
                <a:solidFill>
                  <a:schemeClr val="tx1"/>
                </a:solidFill>
                <a:latin typeface="Calibri" pitchFamily="68" charset="0"/>
                <a:ea typeface="MS PGothic" panose="020B0600070205080204" pitchFamily="34" charset="-128"/>
                <a:cs typeface="ＭＳ Ｐゴシック" pitchFamily="68" charset="-128"/>
              </a:rPr>
              <a:t>Les compulsions sont « des comportements répétitifs (p. ex. se laver les mains, ordonner, vérifier) ou des actes mentaux (p. ex. prier, compter, répéter des mots en silence) que la personne se sent poussée à exécuter en réponse à une obsession ou selon des règles qui doivent être appliquées de façon rigide. Les comportements ou les actes mentaux visent à prévenir ou à réduire l’anxiété ou le stress ou à prévenir un événement ou une situation redoutée. »</a:t>
            </a:r>
          </a:p>
          <a:p>
            <a:r>
              <a:rPr lang="fr-CA" sz="1200">
                <a:solidFill>
                  <a:schemeClr val="tx1"/>
                </a:solidFill>
                <a:latin typeface="Calibri" pitchFamily="68" charset="0"/>
                <a:ea typeface="MS PGothic" panose="020B0600070205080204" pitchFamily="34" charset="-128"/>
                <a:cs typeface="ＭＳ Ｐゴシック" pitchFamily="68" charset="-128"/>
              </a:rPr>
              <a:t> </a:t>
            </a:r>
          </a:p>
          <a:p>
            <a:r>
              <a:rPr lang="fr-CA" sz="1200">
                <a:solidFill>
                  <a:schemeClr val="tx1"/>
                </a:solidFill>
                <a:latin typeface="Calibri" pitchFamily="68" charset="0"/>
                <a:ea typeface="MS PGothic" panose="020B0600070205080204" pitchFamily="34" charset="-128"/>
                <a:cs typeface="ＭＳ Ｐゴシック" pitchFamily="68" charset="-128"/>
              </a:rPr>
              <a:t>Cette norme de qualité n’inclut pas les troubles liés au TOC, tels que la dysmorphophobie, le trouble d’accumulation compulsive, le trouble d’excoriation compulsive ou la trichotillomanie. Les troubles liés au TOC ont été exclus en raison des limites des guides de pratique clinique pertinents. Cette norme de qualité ne traite pas non plus des troubles liés aux traumatismes et aux facteurs de stress. </a:t>
            </a:r>
            <a:br>
              <a:rPr lang="fr-CA" sz="1200">
                <a:solidFill>
                  <a:schemeClr val="tx1"/>
                </a:solidFill>
                <a:latin typeface="Calibri" pitchFamily="68" charset="0"/>
                <a:ea typeface="MS PGothic" panose="020B0600070205080204" pitchFamily="34" charset="-128"/>
                <a:cs typeface="ＭＳ Ｐゴシック" pitchFamily="68" charset="-128"/>
              </a:rPr>
            </a:br>
            <a:endParaRPr lang="fr-CA" sz="1200">
              <a:solidFill>
                <a:schemeClr val="tx1"/>
              </a:solidFill>
              <a:latin typeface="Calibri" pitchFamily="68" charset="0"/>
              <a:ea typeface="MS PGothic" panose="020B0600070205080204" pitchFamily="34" charset="-128"/>
              <a:cs typeface="ＭＳ Ｐゴシック" pitchFamily="68" charset="-128"/>
            </a:endParaRPr>
          </a:p>
          <a:p>
            <a:r>
              <a:rPr lang="fr-CA" sz="1200">
                <a:solidFill>
                  <a:schemeClr val="tx1"/>
                </a:solidFill>
                <a:latin typeface="Calibri" pitchFamily="68" charset="0"/>
                <a:ea typeface="MS PGothic" panose="020B0600070205080204" pitchFamily="34" charset="-128"/>
                <a:cs typeface="ＭＳ Ｐゴシック" pitchFamily="68" charset="-128"/>
              </a:rPr>
              <a:t>Pour de plus amples renseignements sur les troubles anxieux, veuillez consulter la norme de qualité </a:t>
            </a:r>
            <a:r>
              <a:rPr lang="fr-CA" sz="1200" i="1">
                <a:solidFill>
                  <a:schemeClr val="tx1"/>
                </a:solidFill>
                <a:latin typeface="Calibri" pitchFamily="68" charset="0"/>
                <a:ea typeface="MS PGothic" panose="020B0600070205080204" pitchFamily="34" charset="-128"/>
                <a:cs typeface="ＭＳ Ｐゴシック" pitchFamily="68" charset="-128"/>
              </a:rPr>
              <a:t>Troubles anxieux : Soins dans tous les milieux</a:t>
            </a:r>
            <a:r>
              <a:rPr lang="fr-CA" sz="1200">
                <a:solidFill>
                  <a:schemeClr val="tx1"/>
                </a:solidFill>
                <a:latin typeface="Calibri" pitchFamily="68" charset="0"/>
                <a:ea typeface="MS PGothic" panose="020B0600070205080204" pitchFamily="34" charset="-128"/>
                <a:cs typeface="ＭＳ Ｐゴシック" pitchFamily="68" charset="-128"/>
              </a:rPr>
              <a:t>, qui ont été élaborés en même temps que la présente norme de qualité.</a:t>
            </a: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rPr lang="fr-CA"/>
              <a:t>.</a:t>
            </a:r>
          </a:p>
        </p:txBody>
      </p:sp>
    </p:spTree>
    <p:extLst>
      <p:ext uri="{BB962C8B-B14F-4D97-AF65-F5344CB8AC3E}">
        <p14:creationId xmlns:p14="http://schemas.microsoft.com/office/powerpoint/2010/main" val="132708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fr-CA" sz="1600" b="1">
                <a:cs typeface="ＭＳ Ｐゴシック" charset="-128"/>
              </a:rPr>
              <a:t>Les patients, les aidants naturels et le public</a:t>
            </a:r>
            <a:r>
              <a:rPr lang="fr-CA" sz="1600">
                <a:cs typeface="ＭＳ Ｐゴシック" charset="-128"/>
              </a:rPr>
              <a:t> peuvent utiliser les normes de qualité pour comprendre les caractéristiques de soins d’excellente qualité, savoir à quoi ils devraient s’attendre de leurs fournisseurs de soins de santé et connaître la façon de discuter de la qualité de leurs soins.</a:t>
            </a:r>
          </a:p>
          <a:p>
            <a:pPr marL="360363" indent="-360363">
              <a:lnSpc>
                <a:spcPct val="95000"/>
              </a:lnSpc>
              <a:spcAft>
                <a:spcPts val="600"/>
              </a:spcAft>
              <a:buFont typeface="Arial" panose="020B0604020202020204" pitchFamily="34" charset="0"/>
              <a:buChar char="•"/>
            </a:pPr>
            <a:r>
              <a:rPr lang="fr-CA" sz="1600" b="1"/>
              <a:t>Les régions et les organismes provinciaux responsables de la prévention des maladies</a:t>
            </a:r>
            <a:r>
              <a:rPr lang="fr-CA" sz="1600"/>
              <a:t> peuvent recourir aux normes de qualité pour mesurer les résultats de santé, tenir les fournisseurs de services de santé responsables de la prestation de soins de qualité supérieure et orienter les stratégies d’amélioration régionales.</a:t>
            </a:r>
          </a:p>
          <a:p>
            <a:pPr marL="360363" lvl="1" indent="-360363">
              <a:lnSpc>
                <a:spcPct val="95000"/>
              </a:lnSpc>
              <a:spcAft>
                <a:spcPts val="600"/>
              </a:spcAft>
              <a:buClr>
                <a:srgbClr val="00858F"/>
              </a:buClr>
              <a:buFont typeface="Arial" panose="020B0604020202020204" pitchFamily="34" charset="0"/>
              <a:buChar char="•"/>
            </a:pPr>
            <a:r>
              <a:rPr lang="fr-CA" sz="1600">
                <a:cs typeface="ＭＳ Ｐゴシック" charset="-128"/>
              </a:rPr>
              <a:t>Les </a:t>
            </a:r>
            <a:r>
              <a:rPr lang="fr-CA" sz="1600" b="1">
                <a:cs typeface="ＭＳ Ｐゴシック" charset="-128"/>
              </a:rPr>
              <a:t>organismes fournisseurs de soins de santé </a:t>
            </a:r>
            <a:r>
              <a:rPr lang="fr-CA" sz="1600">
                <a:cs typeface="ＭＳ Ｐゴシック" charset="-128"/>
              </a:rPr>
              <a:t>peuvent utiliser les normes de qualité pour mesurer et vérifier la qualité de leurs soins, cerner les écarts, orienter les stratégies d’amélioration organisationnelles et aiguiller les investissements dans les programmes cliniques.</a:t>
            </a:r>
          </a:p>
          <a:p>
            <a:pPr marL="360363" lvl="1" indent="-360363">
              <a:lnSpc>
                <a:spcPct val="95000"/>
              </a:lnSpc>
              <a:spcAft>
                <a:spcPts val="600"/>
              </a:spcAft>
              <a:buClr>
                <a:srgbClr val="00858F"/>
              </a:buClr>
              <a:buFont typeface="Arial" panose="020B0604020202020204" pitchFamily="34" charset="0"/>
              <a:buChar char="•"/>
            </a:pPr>
            <a:r>
              <a:rPr lang="fr-CA" sz="1600">
                <a:cs typeface="ＭＳ Ｐゴシック" charset="-128"/>
              </a:rPr>
              <a:t>Les </a:t>
            </a:r>
            <a:r>
              <a:rPr lang="fr-CA" sz="1600" b="1">
                <a:cs typeface="ＭＳ Ｐゴシック" charset="-128"/>
              </a:rPr>
              <a:t>professionnels de la santé </a:t>
            </a:r>
            <a:r>
              <a:rPr lang="fr-CA" sz="1600">
                <a:cs typeface="ＭＳ Ｐゴシック" charset="-128"/>
              </a:rPr>
              <a:t>peuvent recourir aux normes de qualité pour évaluer la façon dont ils exercent leur profession et cerner les secteurs d’amélioration de la qualité au niveau personnel et à l’échelle organisationnelle et ils peuvent intégrer les énoncés fondés sur des données probantes dans le perfectionnement professionnel.</a:t>
            </a:r>
          </a:p>
          <a:p>
            <a:pPr marL="360363" lvl="1" indent="-360363">
              <a:lnSpc>
                <a:spcPct val="95000"/>
              </a:lnSpc>
              <a:spcAft>
                <a:spcPts val="600"/>
              </a:spcAft>
              <a:buClr>
                <a:srgbClr val="00858F"/>
              </a:buClr>
              <a:buFont typeface="Arial" panose="020B0604020202020204" pitchFamily="34" charset="0"/>
              <a:buChar char="•"/>
            </a:pPr>
            <a:r>
              <a:rPr lang="fr-CA" sz="1600"/>
              <a:t>Le</a:t>
            </a:r>
            <a:r>
              <a:rPr lang="fr-CA" sz="1600" b="1"/>
              <a:t> gouvernement </a:t>
            </a:r>
            <a:r>
              <a:rPr lang="fr-CA" sz="1600"/>
              <a:t>peut utiliser les normes de qualité pour cerner les domaines de priorité à l’échelle provinciale, éclairer les nouvelles initiatives de collecte de données et de production de rapports et concevoir des indicateurs de rendement et des incitatifs sous forme de financement.</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925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63641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a:solidFill>
                  <a:schemeClr val="tx1"/>
                </a:solidFill>
                <a:latin typeface="Calibri" pitchFamily="68" charset="0"/>
                <a:ea typeface="MS PGothic" panose="020B0600070205080204" pitchFamily="34" charset="-128"/>
                <a:cs typeface="ＭＳ Ｐゴシック" pitchFamily="68" charset="-128"/>
              </a:rPr>
              <a:t>Le Comité consultatif sur les normes de qualité pour les troubles anxieux et le trouble obsessionnel-compulsif a défini un ensemble d’objectifs généraux pour cette norme de qualité. Ces objectifs ont été mis en correspondance avec des indicateurs qui peuvent être utilisés pour évaluer la qualité des soins à l’échelle provinciale et locale.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38</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40</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fr-CA" sz="1800">
                <a:latin typeface="Calibri"/>
                <a:ea typeface="MS PGothic"/>
                <a:cs typeface="Calibri"/>
              </a:rPr>
              <a:t>Chaque norme de qualité porte sur une question de soins de santé spécifique.  L’élaboration de chaque norme de qualité s’accompagne d’un assortiment de ressources.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800">
                <a:latin typeface="Calibri"/>
                <a:ea typeface="MS PGothic"/>
                <a:cs typeface="Calibri"/>
              </a:rPr>
              <a:t>Au moyen d’énoncés concis et faciles à comprendre, les normes de qualité décrivent à quoi ressemblent des soins de qualité pour une affection ou un sujet en fonction des données probantes.</a:t>
            </a:r>
          </a:p>
          <a:p>
            <a:pPr marL="285750" indent="-285750">
              <a:buFont typeface="Arial" panose="020B0604020202020204" pitchFamily="34" charset="0"/>
              <a:buChar char="•"/>
            </a:pPr>
            <a:r>
              <a:rPr lang="fr-CA" sz="1800">
                <a:latin typeface="Calibri"/>
                <a:ea typeface="MS PGothic"/>
                <a:cs typeface="Calibri"/>
              </a:rPr>
              <a:t>Chaque norme de qualité est accompagnée des documents suivants : </a:t>
            </a:r>
          </a:p>
          <a:p>
            <a:pPr marL="742950" lvl="1" indent="-285750">
              <a:buFont typeface="Arial" panose="020B0604020202020204" pitchFamily="34" charset="0"/>
              <a:buChar char="•"/>
            </a:pPr>
            <a:r>
              <a:rPr lang="fr-CA" sz="1800" i="1">
                <a:latin typeface="Calibri"/>
                <a:ea typeface="MS PGothic"/>
                <a:cs typeface="Calibri"/>
              </a:rPr>
              <a:t>Un guide de référence des patients </a:t>
            </a:r>
          </a:p>
          <a:p>
            <a:pPr marL="742950" lvl="1" indent="-285750">
              <a:buFont typeface="Arial" panose="020B0604020202020204" pitchFamily="34" charset="0"/>
              <a:buChar char="•"/>
            </a:pPr>
            <a:r>
              <a:rPr lang="fr-CA" sz="1800" i="1">
                <a:latin typeface="Calibri"/>
                <a:ea typeface="MS PGothic"/>
                <a:cs typeface="Calibri"/>
              </a:rPr>
              <a:t>Recommandations en vue de leur adoption (remarque : elles sont incluses dans la norme de qualité, annexe 1 : Comment le système de soins de santé peut appuyer la mise en œuvre) </a:t>
            </a:r>
          </a:p>
          <a:p>
            <a:pPr marL="742950" lvl="1" indent="-285750">
              <a:buFont typeface="Arial" panose="020B0604020202020204" pitchFamily="34" charset="0"/>
              <a:buChar char="•"/>
            </a:pPr>
            <a:r>
              <a:rPr lang="fr-CA" sz="1800" i="1">
                <a:latin typeface="Calibri"/>
                <a:ea typeface="MS PGothic"/>
                <a:cs typeface="Calibri"/>
              </a:rPr>
              <a:t>Un guide de démarrage</a:t>
            </a:r>
          </a:p>
          <a:p>
            <a:pPr marL="742950" lvl="1" indent="-285750">
              <a:buFont typeface="Arial" panose="020B0604020202020204" pitchFamily="34" charset="0"/>
              <a:buChar char="•"/>
            </a:pPr>
            <a:r>
              <a:rPr lang="fr-CA" sz="1800" i="1">
                <a:latin typeface="Calibri"/>
                <a:ea typeface="MS PGothic"/>
                <a:cs typeface="Calibri"/>
              </a:rPr>
              <a:t>Des tableaux de données</a:t>
            </a:r>
          </a:p>
          <a:p>
            <a:pPr marL="742950" lvl="1" indent="-285750">
              <a:buFont typeface="Arial" panose="020B0604020202020204" pitchFamily="34" charset="0"/>
              <a:buChar char="•"/>
            </a:pPr>
            <a:r>
              <a:rPr lang="fr-CA" sz="1800" i="1">
                <a:latin typeface="Calibri"/>
                <a:ea typeface="MS PGothic"/>
                <a:cs typeface="Calibri"/>
              </a:rPr>
              <a:t>Un guide de mesure</a:t>
            </a:r>
          </a:p>
          <a:p>
            <a:pPr marL="285750" indent="-285750">
              <a:buFont typeface="Arial" panose="020B0604020202020204" pitchFamily="34" charset="0"/>
              <a:buChar char="•"/>
            </a:pPr>
            <a:r>
              <a:rPr lang="fr-CA" sz="1800">
                <a:latin typeface="Calibri"/>
                <a:ea typeface="MS PGothic"/>
                <a:cs typeface="Calibri"/>
              </a:rPr>
              <a:t>Les normes de qualité fournissent un plan d’action afin de permettre au système de soins de santé en Ontario de mieux fonctionner, de faciliter les transitions harmonieuses et de s’assurer que les patients reçoivent les mêmes soins de qualité supérieure, quel que soit l’endroit où ils vivent.</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a:t>Chaque norme de qualité comprend un résumé en langage simple pour les patients, les familles, les aidants naturels et le public, appelé le </a:t>
            </a:r>
            <a:r>
              <a:rPr lang="fr-CA" b="1"/>
              <a:t>guide de conversation du patient</a:t>
            </a:r>
            <a:r>
              <a:rPr lang="fr-CA"/>
              <a:t>.</a:t>
            </a:r>
          </a:p>
          <a:p>
            <a:endParaRPr lang="en-US" baseline="0"/>
          </a:p>
          <a:p>
            <a:r>
              <a:rPr lang="fr-CA" b="1" baseline="0"/>
              <a:t>Participation des patients aux normes de qualité : </a:t>
            </a:r>
          </a:p>
          <a:p>
            <a:pPr marL="171450" indent="-171450">
              <a:buFont typeface="Arial" panose="020B0604020202020204" pitchFamily="34" charset="0"/>
              <a:buChar char="•"/>
            </a:pPr>
            <a:r>
              <a:rPr lang="fr-CA" sz="1200"/>
              <a:t>Participation à des comités consultatifs en tant que membres</a:t>
            </a:r>
          </a:p>
          <a:p>
            <a:pPr marL="171450" indent="-171450">
              <a:buFont typeface="Arial" panose="020B0604020202020204" pitchFamily="34" charset="0"/>
              <a:buChar char="•"/>
            </a:pPr>
            <a:r>
              <a:rPr lang="fr-CA" sz="1200"/>
              <a:t>Groupes de discussion et entretiens avec des informateurs clés sur des sujets précis (au besoin)</a:t>
            </a:r>
          </a:p>
          <a:p>
            <a:pPr marL="171450" indent="-171450">
              <a:buFont typeface="Arial" panose="020B0604020202020204" pitchFamily="34" charset="0"/>
              <a:buChar char="•"/>
            </a:pPr>
            <a:r>
              <a:rPr lang="fr-CA" sz="1200"/>
              <a:t>Période de commentaires du public pour chaque norme de qualité</a:t>
            </a:r>
          </a:p>
          <a:p>
            <a:pPr marL="171450" indent="-171450">
              <a:buFont typeface="Arial" panose="020B0604020202020204" pitchFamily="34" charset="0"/>
              <a:buChar char="•"/>
            </a:pPr>
            <a:r>
              <a:rPr lang="fr-CA" sz="1200"/>
              <a:t>Consultations sur le guide de conversation du patient</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a:t>Même si de nombreux aspects de la norme de qualité représentent les soins qui peuvent et devraient être offerts aujourd’hui, il est reconnu qu’il existe des obstacles systémiques plus vastes qui peuvent empêcher la prestation des soins conformément à la norme.  Les recommandations aux fins d’adoption résument les exigences à l’échelle régionale et systémique qui sont nécessaires pour aider les professionnels de la santé et les organismes de soins de santé à respecter ces normes et le délai prévu pour surmonter ces obstacles.</a:t>
            </a: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a:t>Toutefois, il y a des choses que nous pouvons faire aujourd’hui malgré les vastes obstacles systémiques qui pourraient prendre du temps à surmonter. Le </a:t>
            </a:r>
            <a:r>
              <a:rPr lang="fr-CA" i="1"/>
              <a:t>Guide de démarrage </a:t>
            </a:r>
            <a:r>
              <a:rPr lang="fr-CA"/>
              <a:t>est un document qui décrit le processus d’utilisation des normes de qualité à titre de ressources pour offrir des soins de qualité supérieure. Il compile un certain nombre de ressources afin de soutenir l’adoption des normes, notamment des liens vers des ressources sur la mise en œuvre et l’amélioration de la qualité, des exemples et des activités à des fins de réflexion, ainsi que des modèles et des documents pour soutenir les activités de planification de la mise en œuvre. Le </a:t>
            </a:r>
            <a:r>
              <a:rPr lang="fr-CA" i="1"/>
              <a:t>Guide de démarrage </a:t>
            </a:r>
            <a:r>
              <a:rPr lang="fr-CA"/>
              <a:t>comprend également un modèle de plan d’action et des exemples sur la manière dont les plans d’amélioration de la qualité peuvent aider à faire progresser les normes de qualité.</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23-Jun-20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TextBox 8">
            <a:extLst>
              <a:ext uri="{FF2B5EF4-FFF2-40B4-BE49-F238E27FC236}">
                <a16:creationId xmlns:a16="http://schemas.microsoft.com/office/drawing/2014/main" id="{FAD6A94E-8622-3D4D-B40C-3F1B6FA8EB4D}"/>
              </a:ext>
            </a:extLst>
          </p:cNvPr>
          <p:cNvSpPr txBox="1">
            <a:spLocks noChangeArrowheads="1"/>
          </p:cNvSpPr>
          <p:nvPr userDrawn="1"/>
        </p:nvSpPr>
        <p:spPr bwMode="auto">
          <a:xfrm>
            <a:off x="7156450" y="-14288"/>
            <a:ext cx="2589170" cy="393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defRPr/>
            </a:pPr>
            <a:r>
              <a:rPr lang="en-US" altLang="en-US" sz="25000" u="none">
                <a:solidFill>
                  <a:srgbClr val="00B2E3"/>
                </a:solidFill>
                <a:latin typeface="ITC Century Std Book"/>
                <a:ea typeface="ITC Century Std Book"/>
                <a:cs typeface="ITC Century Std Book"/>
              </a:rPr>
              <a:t>« </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A01826-809E-144F-B616-506B47084A77}"/>
              </a:ext>
            </a:extLst>
          </p:cNvPr>
          <p:cNvPicPr>
            <a:picLocks noChangeAspect="1"/>
          </p:cNvPicPr>
          <p:nvPr userDrawn="1"/>
        </p:nvPicPr>
        <p:blipFill>
          <a:blip r:embed="rId2"/>
          <a:srcRect/>
          <a:stretch/>
        </p:blipFill>
        <p:spPr>
          <a:xfrm>
            <a:off x="2052" y="1548"/>
            <a:ext cx="9171228" cy="6916507"/>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4.xml"/><Relationship Id="rId7" Type="http://schemas.openxmlformats.org/officeDocument/2006/relationships/image" Target="../media/image27.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quorum.hqontario.ca/fr/Home/Posts?tags=quality+standards+adoption" TargetMode="External"/><Relationship Id="rId3" Type="http://schemas.openxmlformats.org/officeDocument/2006/relationships/tags" Target="../tags/tag49.xml"/><Relationship Id="rId7" Type="http://schemas.openxmlformats.org/officeDocument/2006/relationships/notesSlide" Target="../notesSlides/notesSlide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5.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0.pn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1.png"/><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40.sv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4.xml"/><Relationship Id="rId7" Type="http://schemas.openxmlformats.org/officeDocument/2006/relationships/image" Target="../media/image4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xml"/><Relationship Id="rId5" Type="http://schemas.openxmlformats.org/officeDocument/2006/relationships/slideLayout" Target="../slideLayouts/slideLayout3.xml"/><Relationship Id="rId4" Type="http://schemas.openxmlformats.org/officeDocument/2006/relationships/tags" Target="../tags/tag7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26" Type="http://schemas.openxmlformats.org/officeDocument/2006/relationships/image" Target="../media/image70.svg"/><Relationship Id="rId3" Type="http://schemas.openxmlformats.org/officeDocument/2006/relationships/slideLayout" Target="../slideLayouts/slideLayout3.xml"/><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tags" Target="../tags/tag84.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tags" Target="../tags/tag83.xml"/><Relationship Id="rId6" Type="http://schemas.openxmlformats.org/officeDocument/2006/relationships/image" Target="../media/image50.svg"/><Relationship Id="rId11" Type="http://schemas.openxmlformats.org/officeDocument/2006/relationships/image" Target="../media/image55.png"/><Relationship Id="rId24" Type="http://schemas.openxmlformats.org/officeDocument/2006/relationships/image" Target="../media/image68.sv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sv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notesSlide" Target="../notesSlides/notesSlide21.xml"/><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6.svg"/><Relationship Id="rId27"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Layout" Target="../slideLayouts/slideLayout3.xml"/><Relationship Id="rId4" Type="http://schemas.openxmlformats.org/officeDocument/2006/relationships/tags" Target="../tags/tag103.xml"/></Relationships>
</file>

<file path=ppt/slides/_rels/slide3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107.xml"/></Relationships>
</file>

<file path=ppt/slides/_rels/slide32.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tags" Target="../tags/tag111.xml"/></Relationships>
</file>

<file path=ppt/slides/_rels/slide3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115.xml"/></Relationships>
</file>

<file path=ppt/slides/_rels/slide34.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notesSlide" Target="../notesSlides/notesSlide30.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3.xml"/><Relationship Id="rId5" Type="http://schemas.openxmlformats.org/officeDocument/2006/relationships/tags" Target="../tags/tag120.xml"/><Relationship Id="rId4" Type="http://schemas.openxmlformats.org/officeDocument/2006/relationships/tags" Target="../tags/tag119.xml"/></Relationships>
</file>

<file path=ppt/slides/_rels/slide35.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notesSlide" Target="../notesSlides/notesSlide31.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3.xml"/><Relationship Id="rId5" Type="http://schemas.openxmlformats.org/officeDocument/2006/relationships/tags" Target="../tags/tag125.xml"/><Relationship Id="rId4" Type="http://schemas.openxmlformats.org/officeDocument/2006/relationships/tags" Target="../tags/tag124.xml"/></Relationships>
</file>

<file path=ppt/slides/_rels/slide36.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notesSlide" Target="../notesSlides/notesSlide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3.xml"/><Relationship Id="rId5" Type="http://schemas.openxmlformats.org/officeDocument/2006/relationships/tags" Target="../tags/tag130.xml"/><Relationship Id="rId4" Type="http://schemas.openxmlformats.org/officeDocument/2006/relationships/tags" Target="../tags/tag12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3.xml"/><Relationship Id="rId7" Type="http://schemas.openxmlformats.org/officeDocument/2006/relationships/diagramLayout" Target="../diagrams/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1.xml"/><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0.xml"/><Relationship Id="rId1" Type="http://schemas.openxmlformats.org/officeDocument/2006/relationships/tags" Target="../tags/tag1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141.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image" Target="../media/image30.png"/><Relationship Id="rId3" Type="http://schemas.openxmlformats.org/officeDocument/2006/relationships/tags" Target="../tags/tag16.xml"/><Relationship Id="rId21" Type="http://schemas.openxmlformats.org/officeDocument/2006/relationships/image" Target="../media/image33.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image" Target="../media/image29.png"/><Relationship Id="rId2" Type="http://schemas.openxmlformats.org/officeDocument/2006/relationships/tags" Target="../tags/tag15.xml"/><Relationship Id="rId16" Type="http://schemas.openxmlformats.org/officeDocument/2006/relationships/hyperlink" Target="https://hqontario.ca/Am%C3%A9liorer-les-soins-gr%C3%A2ce-aux-donn%C3%A9es-probantes/Normes-de-qualit%C3%A9/Voir-toutes-les-normes-de-qualit%C3%A9/Lombalgie" TargetMode="External"/><Relationship Id="rId20" Type="http://schemas.openxmlformats.org/officeDocument/2006/relationships/image" Target="../media/image32.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notesSlide" Target="../notesSlides/notesSlide4.xml"/><Relationship Id="rId10" Type="http://schemas.openxmlformats.org/officeDocument/2006/relationships/tags" Target="../tags/tag23.xml"/><Relationship Id="rId19" Type="http://schemas.openxmlformats.org/officeDocument/2006/relationships/image" Target="../media/image31.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4.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notesSlide" Target="../notesSlides/notesSlide5.xml"/><Relationship Id="rId2" Type="http://schemas.openxmlformats.org/officeDocument/2006/relationships/tags" Target="../tags/tag28.xml"/><Relationship Id="rId16" Type="http://schemas.openxmlformats.org/officeDocument/2006/relationships/image" Target="../media/image37.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Layout" Target="../slideLayouts/slideLayout11.xml"/><Relationship Id="rId5" Type="http://schemas.openxmlformats.org/officeDocument/2006/relationships/tags" Target="../tags/tag31.xml"/><Relationship Id="rId15" Type="http://schemas.openxmlformats.org/officeDocument/2006/relationships/image" Target="../media/image36.pn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9.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40.xml"/></Relationships>
</file>

<file path=ppt/slides/_rels/slide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3.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custDataLst>
              <p:tags r:id="rId2"/>
            </p:custDataLst>
          </p:nvPr>
        </p:nvSpPr>
        <p:spPr>
          <a:xfrm>
            <a:off x="417749" y="1462662"/>
            <a:ext cx="6781541" cy="2054409"/>
          </a:xfrm>
          <a:prstGeom prst="rect">
            <a:avLst/>
          </a:prstGeom>
          <a:noFill/>
        </p:spPr>
        <p:txBody>
          <a:bodyPr wrap="square" rtlCol="0" anchor="t">
            <a:spAutoFit/>
          </a:bodyPr>
          <a:lstStyle/>
          <a:p>
            <a:pPr>
              <a:lnSpc>
                <a:spcPts val="5145"/>
              </a:lnSpc>
            </a:pPr>
            <a:r>
              <a:rPr lang="fr-CA" sz="4800" u="none">
                <a:latin typeface="Arial"/>
                <a:ea typeface="Helvetica Neue Light" panose="02000403000000020004" pitchFamily="2" charset="0"/>
                <a:cs typeface="Arial"/>
              </a:rPr>
              <a:t>Norme de qualité pour le trouble obsessionnel-compulsif</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3"/>
            </p:custDataLst>
          </p:nvPr>
        </p:nvSpPr>
        <p:spPr bwMode="auto">
          <a:xfrm>
            <a:off x="234999" y="4073428"/>
            <a:ext cx="4683709" cy="74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60"/>
              </a:lnSpc>
            </a:pPr>
            <a:r>
              <a:rPr lang="fr-CA" sz="2000" u="none">
                <a:latin typeface="Arial"/>
                <a:ea typeface="MS PGothic"/>
                <a:cs typeface="Arial"/>
              </a:rPr>
              <a:t>Orienter des soins fondés sur des données probantes pour les personnes de tous les âges vivant en Ontario</a:t>
            </a:r>
          </a:p>
          <a:p>
            <a:pPr>
              <a:lnSpc>
                <a:spcPts val="1960"/>
              </a:lnSpc>
            </a:pPr>
            <a:endParaRPr lang="en-US" altLang="en-US" sz="2000" u="none" spc="80"/>
          </a:p>
        </p:txBody>
      </p:sp>
      <p:pic>
        <p:nvPicPr>
          <p:cNvPr id="8" name="Picture 7">
            <a:extLst>
              <a:ext uri="{FF2B5EF4-FFF2-40B4-BE49-F238E27FC236}">
                <a16:creationId xmlns:a16="http://schemas.microsoft.com/office/drawing/2014/main" id="{133DB31A-4CE9-4B4E-A1FB-E6B391AC2172}"/>
              </a:ext>
            </a:extLst>
          </p:cNvPr>
          <p:cNvPicPr>
            <a:picLocks noChangeAspect="1"/>
          </p:cNvPicPr>
          <p:nvPr/>
        </p:nvPicPr>
        <p:blipFill>
          <a:blip r:embed="rId6"/>
          <a:srcRect/>
          <a:stretch/>
        </p:blipFill>
        <p:spPr>
          <a:xfrm>
            <a:off x="234999" y="5830973"/>
            <a:ext cx="2437883" cy="866839"/>
          </a:xfrm>
          <a:prstGeom prst="rect">
            <a:avLst/>
          </a:prstGeom>
        </p:spPr>
      </p:pic>
      <p:pic>
        <p:nvPicPr>
          <p:cNvPr id="12" name="Picture 11">
            <a:extLst>
              <a:ext uri="{FF2B5EF4-FFF2-40B4-BE49-F238E27FC236}">
                <a16:creationId xmlns:a16="http://schemas.microsoft.com/office/drawing/2014/main" id="{B11DEB9D-D812-774F-8CCD-475BF9271E23}"/>
              </a:ext>
            </a:extLst>
          </p:cNvPr>
          <p:cNvPicPr>
            <a:picLocks noChangeAspect="1"/>
          </p:cNvPicPr>
          <p:nvPr/>
        </p:nvPicPr>
        <p:blipFill>
          <a:blip r:embed="rId7"/>
          <a:stretch>
            <a:fillRect/>
          </a:stretch>
        </p:blipFill>
        <p:spPr>
          <a:xfrm>
            <a:off x="421356" y="380323"/>
            <a:ext cx="892073" cy="892073"/>
          </a:xfrm>
          <a:prstGeom prst="rect">
            <a:avLst/>
          </a:prstGeom>
        </p:spPr>
      </p:pic>
      <p:pic>
        <p:nvPicPr>
          <p:cNvPr id="13" name="Picture 12">
            <a:extLst>
              <a:ext uri="{FF2B5EF4-FFF2-40B4-BE49-F238E27FC236}">
                <a16:creationId xmlns:a16="http://schemas.microsoft.com/office/drawing/2014/main" id="{CA5DB00B-980F-8540-B27F-9DA5F3E4D17E}"/>
              </a:ext>
            </a:extLst>
          </p:cNvPr>
          <p:cNvPicPr>
            <a:picLocks noChangeAspect="1"/>
          </p:cNvPicPr>
          <p:nvPr/>
        </p:nvPicPr>
        <p:blipFill>
          <a:blip r:embed="rId8"/>
          <a:srcRect/>
          <a:stretch/>
        </p:blipFill>
        <p:spPr>
          <a:xfrm>
            <a:off x="4781062" y="3233854"/>
            <a:ext cx="4362937" cy="3624146"/>
          </a:xfrm>
          <a:prstGeom prst="rect">
            <a:avLst/>
          </a:prstGeom>
        </p:spPr>
      </p:pic>
      <p:cxnSp>
        <p:nvCxnSpPr>
          <p:cNvPr id="14" name="Straight Connector 13">
            <a:extLst>
              <a:ext uri="{FF2B5EF4-FFF2-40B4-BE49-F238E27FC236}">
                <a16:creationId xmlns:a16="http://schemas.microsoft.com/office/drawing/2014/main" id="{C35AF0C7-D0C5-2C47-97FD-8BC7DFA8EF12}"/>
              </a:ext>
            </a:extLst>
          </p:cNvPr>
          <p:cNvCxnSpPr>
            <a:cxnSpLocks/>
          </p:cNvCxnSpPr>
          <p:nvPr/>
        </p:nvCxnSpPr>
        <p:spPr bwMode="auto">
          <a:xfrm>
            <a:off x="445238" y="3654691"/>
            <a:ext cx="3845911" cy="0"/>
          </a:xfrm>
          <a:prstGeom prst="line">
            <a:avLst/>
          </a:prstGeom>
          <a:solidFill>
            <a:srgbClr val="FFFF00"/>
          </a:solidFill>
          <a:ln w="66675" cap="flat" cmpd="sng" algn="ctr">
            <a:solidFill>
              <a:srgbClr val="49A7A2"/>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solidFill>
                  <a:schemeClr val="tx1"/>
                </a:solidFill>
              </a:rPr>
              <a:t>Normes de qualité :</a:t>
            </a:r>
            <a:br>
              <a:rPr lang="fr-CA">
                <a:solidFill>
                  <a:schemeClr val="tx1"/>
                </a:solidFill>
                <a:highlight>
                  <a:srgbClr val="FFFF00"/>
                </a:highlight>
              </a:rPr>
            </a:br>
            <a:r>
              <a:rPr lang="fr-CA">
                <a:solidFill>
                  <a:schemeClr val="tx1"/>
                </a:solidFill>
              </a:rPr>
              <a:t>Quorum</a:t>
            </a:r>
          </a:p>
        </p:txBody>
      </p:sp>
      <p:sp>
        <p:nvSpPr>
          <p:cNvPr id="5" name="Content Placeholder 4"/>
          <p:cNvSpPr>
            <a:spLocks noGrp="1"/>
          </p:cNvSpPr>
          <p:nvPr>
            <p:ph idx="4294967295"/>
            <p:custDataLst>
              <p:tags r:id="rId3"/>
            </p:custDataLst>
          </p:nvPr>
        </p:nvSpPr>
        <p:spPr>
          <a:xfrm>
            <a:off x="306281" y="1584153"/>
            <a:ext cx="3233332" cy="3715816"/>
          </a:xfrm>
        </p:spPr>
        <p:txBody>
          <a:bodyPr/>
          <a:lstStyle/>
          <a:p>
            <a:pPr marL="0" indent="0">
              <a:buNone/>
            </a:pPr>
            <a:r>
              <a:rPr lang="fr-CA" sz="1800" b="1"/>
              <a:t>Quorum </a:t>
            </a:r>
            <a:r>
              <a:rPr lang="fr-CA" sz="1800"/>
              <a:t>est une communauté en ligne qui a pour ambition d’améliorer la qualité des soins de santé en Ontario. </a:t>
            </a:r>
          </a:p>
          <a:p>
            <a:pPr marL="0" indent="0">
              <a:buNone/>
            </a:pPr>
            <a:r>
              <a:rPr lang="fr-CA" sz="1800"/>
              <a:t>La </a:t>
            </a:r>
            <a:r>
              <a:rPr lang="fr-CA" sz="1800" b="1"/>
              <a:t>Série sur l’adoption de normes de qualité </a:t>
            </a:r>
            <a:r>
              <a:rPr lang="fr-CA" sz="1800"/>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p:txBody>
      </p:sp>
      <p:sp>
        <p:nvSpPr>
          <p:cNvPr id="8" name="TextBox 7"/>
          <p:cNvSpPr txBox="1"/>
          <p:nvPr>
            <p:custDataLst>
              <p:tags r:id="rId4"/>
            </p:custDataLst>
          </p:nvPr>
        </p:nvSpPr>
        <p:spPr>
          <a:xfrm>
            <a:off x="306281" y="5937031"/>
            <a:ext cx="8704075" cy="646331"/>
          </a:xfrm>
          <a:prstGeom prst="rect">
            <a:avLst/>
          </a:prstGeom>
          <a:noFill/>
        </p:spPr>
        <p:txBody>
          <a:bodyPr wrap="square" rtlCol="0">
            <a:spAutoFit/>
          </a:bodyPr>
          <a:lstStyle/>
          <a:p>
            <a:pPr marL="0" indent="0">
              <a:buNone/>
            </a:pPr>
            <a:r>
              <a:rPr lang="fr-CA" sz="1800" u="none" dirty="0"/>
              <a:t>Visitez la </a:t>
            </a:r>
            <a:r>
              <a:rPr lang="fr-CA" sz="1800" u="none" dirty="0">
                <a:solidFill>
                  <a:srgbClr val="047BC1"/>
                </a:solidFill>
                <a:hlinkClick r:id="rId8">
                  <a:extLst>
                    <a:ext uri="{A12FA001-AC4F-418D-AE19-62706E023703}">
                      <ahyp:hlinkClr xmlns:ahyp="http://schemas.microsoft.com/office/drawing/2018/hyperlinkcolor" val="tx"/>
                    </a:ext>
                  </a:extLst>
                </a:hlinkClick>
              </a:rPr>
              <a:t>Série sur l’adoption de normes de qualité</a:t>
            </a:r>
            <a:r>
              <a:rPr lang="fr-CA" sz="1800" u="none" dirty="0">
                <a:solidFill>
                  <a:srgbClr val="047BC1"/>
                </a:solidFill>
              </a:rPr>
              <a:t> </a:t>
            </a:r>
            <a:r>
              <a:rPr lang="fr-CA" sz="1800" u="none" dirty="0"/>
              <a:t>sur Quorum pour savoir comment les organisations mettent en œuvre les normes de qualité.</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custDataLst>
              <p:tags r:id="rId5"/>
            </p:custDataLst>
          </p:nvPr>
        </p:nvPicPr>
        <p:blipFill rotWithShape="1">
          <a:blip r:embed="rId9"/>
          <a:srcRect l="2862" t="2909" r="12466" b="2930"/>
          <a:stretch/>
        </p:blipFill>
        <p:spPr>
          <a:xfrm>
            <a:off x="3761958" y="1179290"/>
            <a:ext cx="5075761" cy="37158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solidFill>
                  <a:schemeClr val="tx1"/>
                </a:solidFill>
              </a:rPr>
              <a:t>Normes de qualité :</a:t>
            </a:r>
            <a:br>
              <a:rPr lang="fr-CA">
                <a:solidFill>
                  <a:schemeClr val="tx1"/>
                </a:solidFill>
              </a:rPr>
            </a:br>
            <a:r>
              <a:rPr lang="fr-CA">
                <a:solidFill>
                  <a:schemeClr val="tx1"/>
                </a:solidFill>
              </a:rPr>
              <a:t>Guide de mesure</a:t>
            </a:r>
          </a:p>
        </p:txBody>
      </p:sp>
      <p:sp>
        <p:nvSpPr>
          <p:cNvPr id="5" name="Content Placeholder 4"/>
          <p:cNvSpPr>
            <a:spLocks noGrp="1"/>
          </p:cNvSpPr>
          <p:nvPr>
            <p:ph idx="4294967295"/>
            <p:custDataLst>
              <p:tags r:id="rId3"/>
            </p:custDataLst>
          </p:nvPr>
        </p:nvSpPr>
        <p:spPr>
          <a:xfrm>
            <a:off x="457200" y="2040123"/>
            <a:ext cx="4438891" cy="3121523"/>
          </a:xfrm>
        </p:spPr>
        <p:txBody>
          <a:bodyPr/>
          <a:lstStyle/>
          <a:p>
            <a:pPr marL="0" indent="0">
              <a:buNone/>
            </a:pPr>
            <a:r>
              <a:rPr lang="fr-CA" sz="1800"/>
              <a:t>Le </a:t>
            </a:r>
            <a:r>
              <a:rPr lang="fr-CA" sz="1800" b="1"/>
              <a:t>guide de mesure </a:t>
            </a:r>
            <a:r>
              <a:rPr lang="fr-CA" sz="1800"/>
              <a:t>comporte deux sections dédiées :</a:t>
            </a:r>
          </a:p>
          <a:p>
            <a:pPr lvl="0">
              <a:buClr>
                <a:srgbClr val="00B2E3"/>
              </a:buClr>
            </a:pPr>
            <a:r>
              <a:rPr lang="fr-CA" sz="1800" b="1"/>
              <a:t>Mesure locale :</a:t>
            </a:r>
            <a:r>
              <a:rPr lang="fr-CA" sz="1800"/>
              <a:t> ce que vous pouvez faire pour évaluer la qualité des soins que vous fournissez à l’échelle locale</a:t>
            </a:r>
          </a:p>
          <a:p>
            <a:pPr lvl="0">
              <a:buClr>
                <a:srgbClr val="00B2E3"/>
              </a:buClr>
            </a:pPr>
            <a:r>
              <a:rPr lang="fr-CA" sz="1800" b="1"/>
              <a:t>Mesure provinciale :</a:t>
            </a:r>
            <a:r>
              <a:rPr lang="fr-CA" sz="1800"/>
              <a:t> ce que vous pouvez faire pour mesurer le succès de la norme de qualité à l’échelle provinciale</a:t>
            </a:r>
          </a:p>
          <a:p>
            <a:pPr marL="0" indent="0">
              <a:buNone/>
            </a:pPr>
            <a:endParaRPr lang="en-US" sz="1800"/>
          </a:p>
        </p:txBody>
      </p:sp>
      <p:pic>
        <p:nvPicPr>
          <p:cNvPr id="6" name="Picture 5">
            <a:extLst>
              <a:ext uri="{FF2B5EF4-FFF2-40B4-BE49-F238E27FC236}">
                <a16:creationId xmlns:a16="http://schemas.microsoft.com/office/drawing/2014/main" id="{FCD8A13F-590D-A748-A619-061049799CC7}"/>
              </a:ext>
            </a:extLst>
          </p:cNvPr>
          <p:cNvPicPr>
            <a:picLocks noChangeAspect="1"/>
          </p:cNvPicPr>
          <p:nvPr/>
        </p:nvPicPr>
        <p:blipFill>
          <a:blip r:embed="rId6"/>
          <a:srcRect/>
          <a:stretch/>
        </p:blipFill>
        <p:spPr>
          <a:xfrm>
            <a:off x="5209291" y="1440547"/>
            <a:ext cx="3455089" cy="4485111"/>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55588"/>
            <a:ext cx="8244584" cy="1165909"/>
          </a:xfrm>
        </p:spPr>
        <p:txBody>
          <a:bodyPr/>
          <a:lstStyle/>
          <a:p>
            <a:r>
              <a:rPr lang="fr-CA" sz="2800" b="0">
                <a:solidFill>
                  <a:schemeClr val="tx1"/>
                </a:solidFill>
              </a:rPr>
              <a:t>Normes de qualité :</a:t>
            </a:r>
            <a:br>
              <a:rPr lang="fr-CA">
                <a:solidFill>
                  <a:schemeClr val="tx1"/>
                </a:solidFill>
                <a:highlight>
                  <a:srgbClr val="FFFF00"/>
                </a:highlight>
              </a:rPr>
            </a:br>
            <a:r>
              <a:rPr lang="fr-CA">
                <a:solidFill>
                  <a:schemeClr val="tx1"/>
                </a:solidFill>
              </a:rPr>
              <a:t>Tableaux de données</a:t>
            </a:r>
          </a:p>
        </p:txBody>
      </p:sp>
      <p:sp>
        <p:nvSpPr>
          <p:cNvPr id="5" name="Content Placeholder 4"/>
          <p:cNvSpPr>
            <a:spLocks noGrp="1"/>
          </p:cNvSpPr>
          <p:nvPr>
            <p:ph idx="4294967295"/>
            <p:custDataLst>
              <p:tags r:id="rId3"/>
            </p:custDataLst>
          </p:nvPr>
        </p:nvSpPr>
        <p:spPr>
          <a:xfrm>
            <a:off x="306281" y="1868238"/>
            <a:ext cx="4068771" cy="3715816"/>
          </a:xfrm>
        </p:spPr>
        <p:txBody>
          <a:bodyPr/>
          <a:lstStyle/>
          <a:p>
            <a:pPr marL="0" indent="0">
              <a:buNone/>
            </a:pPr>
            <a:r>
              <a:rPr lang="fr-CA" sz="1800"/>
              <a:t>Les </a:t>
            </a:r>
            <a:r>
              <a:rPr lang="fr-CA" sz="1800" b="1"/>
              <a:t>tableaux de données </a:t>
            </a:r>
            <a:r>
              <a:rPr lang="fr-CA" sz="1800"/>
              <a:t>peuvent être utilisés pour examiner les variations dans les résultats des indicateurs dans l’ensemble de la province. Ils comprennent des données sur les indicateurs clés :</a:t>
            </a:r>
          </a:p>
          <a:p>
            <a:pPr>
              <a:buClr>
                <a:srgbClr val="00B2E3"/>
              </a:buClr>
              <a:buFontTx/>
              <a:buChar char="-"/>
            </a:pPr>
            <a:r>
              <a:rPr lang="fr-CA" sz="1800"/>
              <a:t>Au fil du temps pour l’Ontario</a:t>
            </a:r>
          </a:p>
          <a:p>
            <a:pPr>
              <a:buClr>
                <a:srgbClr val="00B2E3"/>
              </a:buClr>
              <a:buFontTx/>
              <a:buChar char="-"/>
            </a:pPr>
            <a:r>
              <a:rPr lang="fr-CA" sz="1800"/>
              <a:t>Dans toutes les régions de l’Ontario</a:t>
            </a:r>
          </a:p>
          <a:p>
            <a:pPr>
              <a:buClr>
                <a:srgbClr val="00B2E3"/>
              </a:buClr>
              <a:buFontTx/>
              <a:buChar char="-"/>
            </a:pPr>
            <a:r>
              <a:rPr lang="fr-CA" sz="1800"/>
              <a:t>Pour des mesures précises de l’équité (âge, sexe, ruralité et revenu du ménage)</a:t>
            </a:r>
          </a:p>
        </p:txBody>
      </p:sp>
      <p:pic>
        <p:nvPicPr>
          <p:cNvPr id="7" name="Picture 6">
            <a:extLst>
              <a:ext uri="{FF2B5EF4-FFF2-40B4-BE49-F238E27FC236}">
                <a16:creationId xmlns:a16="http://schemas.microsoft.com/office/drawing/2014/main" id="{DF34BB9F-1369-474D-B356-C671FCA30863}"/>
              </a:ext>
            </a:extLst>
          </p:cNvPr>
          <p:cNvPicPr>
            <a:picLocks noChangeAspect="1"/>
          </p:cNvPicPr>
          <p:nvPr/>
        </p:nvPicPr>
        <p:blipFill>
          <a:blip r:embed="rId6"/>
          <a:srcRect/>
          <a:stretch/>
        </p:blipFill>
        <p:spPr>
          <a:xfrm>
            <a:off x="4313004" y="2217961"/>
            <a:ext cx="4388780" cy="3016369"/>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689488" y="2772307"/>
            <a:ext cx="7765023" cy="1969761"/>
          </a:xfrm>
        </p:spPr>
        <p:txBody>
          <a:bodyPr/>
          <a:lstStyle/>
          <a:p>
            <a:r>
              <a:rPr lang="fr-CA" sz="4800">
                <a:solidFill>
                  <a:schemeClr val="tx1"/>
                </a:solidFill>
              </a:rPr>
              <a:t>Pourquoi avons-nous besoin d’une norme de qualité pour le trouble obsessionnel-compulsif? </a:t>
            </a:r>
            <a:br>
              <a:rPr lang="fr-CA">
                <a:solidFill>
                  <a:schemeClr val="tx1"/>
                </a:solidFill>
                <a:latin typeface="MS PGothic"/>
              </a:rPr>
            </a:br>
            <a:endParaRPr lang="fr-CA">
              <a:solidFill>
                <a:schemeClr val="tx1"/>
              </a:solidFill>
              <a:latin typeface="MS PGothic"/>
            </a:endParaRPr>
          </a:p>
        </p:txBody>
      </p:sp>
      <p:cxnSp>
        <p:nvCxnSpPr>
          <p:cNvPr id="3" name="Straight Connector 2">
            <a:extLst>
              <a:ext uri="{FF2B5EF4-FFF2-40B4-BE49-F238E27FC236}">
                <a16:creationId xmlns:a16="http://schemas.microsoft.com/office/drawing/2014/main" id="{4659EFD1-9C1D-F34C-A295-099021E70DCF}"/>
              </a:ext>
            </a:extLst>
          </p:cNvPr>
          <p:cNvCxnSpPr>
            <a:cxnSpLocks/>
          </p:cNvCxnSpPr>
          <p:nvPr/>
        </p:nvCxnSpPr>
        <p:spPr bwMode="auto">
          <a:xfrm>
            <a:off x="763769" y="4513373"/>
            <a:ext cx="7383769"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custDataLst>
              <p:tags r:id="rId1"/>
            </p:custDataLst>
          </p:nvPr>
        </p:nvSpPr>
        <p:spPr>
          <a:xfrm>
            <a:off x="4319105" y="1651941"/>
            <a:ext cx="4426226" cy="3046988"/>
          </a:xfrm>
          <a:prstGeom prst="rect">
            <a:avLst/>
          </a:prstGeom>
          <a:noFill/>
          <a:ln w="38100" cap="rnd">
            <a:solidFill>
              <a:schemeClr val="bg1"/>
            </a:solidFill>
            <a:prstDash val="sysDot"/>
          </a:ln>
        </p:spPr>
        <p:txBody>
          <a:bodyPr wrap="square" rtlCol="0">
            <a:spAutoFit/>
          </a:bodyPr>
          <a:lstStyle/>
          <a:p>
            <a:pPr algn="ctr"/>
            <a:r>
              <a:rPr lang="fr-CA" sz="3200" u="none"/>
              <a:t>La </a:t>
            </a:r>
            <a:r>
              <a:rPr lang="fr-CA" sz="3200" b="1" u="none">
                <a:solidFill>
                  <a:srgbClr val="047BC1"/>
                </a:solidFill>
              </a:rPr>
              <a:t>prévalence durant toute la vie </a:t>
            </a:r>
            <a:r>
              <a:rPr lang="fr-CA" sz="3200" u="none"/>
              <a:t>du trouble obsessionnel-compulsif chez les adultes est estimée à environ </a:t>
            </a:r>
            <a:r>
              <a:rPr lang="fr-CA" sz="3200" b="1" u="none">
                <a:solidFill>
                  <a:srgbClr val="047BC1"/>
                </a:solidFill>
              </a:rPr>
              <a:t>2 %, </a:t>
            </a:r>
            <a:r>
              <a:rPr lang="fr-CA" sz="3200" u="none"/>
              <a:t>soit </a:t>
            </a:r>
            <a:r>
              <a:rPr lang="fr-CA" sz="3200" b="1" u="none">
                <a:solidFill>
                  <a:srgbClr val="047BC1"/>
                </a:solidFill>
              </a:rPr>
              <a:t>1 sur 50</a:t>
            </a:r>
            <a:r>
              <a:rPr lang="fr-CA" sz="3200" u="none"/>
              <a:t>.</a:t>
            </a:r>
          </a:p>
        </p:txBody>
      </p:sp>
      <p:sp>
        <p:nvSpPr>
          <p:cNvPr id="6" name="Rectangle 5">
            <a:extLst>
              <a:ext uri="{FF2B5EF4-FFF2-40B4-BE49-F238E27FC236}">
                <a16:creationId xmlns:a16="http://schemas.microsoft.com/office/drawing/2014/main" id="{56F42EF2-4D3E-4D6E-B1EB-36720EF18F39}"/>
              </a:ext>
            </a:extLst>
          </p:cNvPr>
          <p:cNvSpPr/>
          <p:nvPr>
            <p:custDataLst>
              <p:tags r:id="rId2"/>
            </p:custDataLst>
          </p:nvPr>
        </p:nvSpPr>
        <p:spPr>
          <a:xfrm>
            <a:off x="125302" y="6010826"/>
            <a:ext cx="8387607" cy="650947"/>
          </a:xfrm>
          <a:prstGeom prst="rect">
            <a:avLst/>
          </a:prstGeom>
        </p:spPr>
        <p:txBody>
          <a:bodyPr wrap="square">
            <a:spAutoFit/>
          </a:bodyPr>
          <a:lstStyle/>
          <a:p>
            <a:pPr eaLnBrk="0" hangingPunct="0">
              <a:spcBef>
                <a:spcPct val="30000"/>
              </a:spcBef>
              <a:defRPr/>
            </a:pPr>
            <a:r>
              <a:rPr lang="fr-CA" sz="1100" u="none">
                <a:cs typeface="ＭＳ Ｐゴシック" pitchFamily="68" charset="-128"/>
              </a:rPr>
              <a:t>Remarque : La prévalence durant toute la vie est basée sur des données provenant des États-Unis. </a:t>
            </a:r>
          </a:p>
          <a:p>
            <a:pPr lvl="0" eaLnBrk="0" hangingPunct="0">
              <a:spcBef>
                <a:spcPct val="30000"/>
              </a:spcBef>
              <a:defRPr/>
            </a:pPr>
            <a:r>
              <a:rPr lang="fr-CA" sz="1100" u="none">
                <a:latin typeface="+mn-lt"/>
                <a:cs typeface="ＭＳ Ｐゴシック" pitchFamily="68" charset="-128"/>
              </a:rPr>
              <a:t>Source : </a:t>
            </a:r>
            <a:r>
              <a:rPr lang="fr-CA" sz="1100" u="none" err="1">
                <a:latin typeface="+mn-lt"/>
                <a:cs typeface="ＭＳ Ｐゴシック" pitchFamily="68" charset="-128"/>
              </a:rPr>
              <a:t>Katzman</a:t>
            </a:r>
            <a:r>
              <a:rPr lang="fr-CA" sz="1100" u="none">
                <a:latin typeface="+mn-lt"/>
                <a:cs typeface="ＭＳ Ｐゴシック" pitchFamily="68" charset="-128"/>
              </a:rPr>
              <a:t> M.A., </a:t>
            </a:r>
            <a:r>
              <a:rPr lang="fr-CA" sz="1100" u="none" err="1">
                <a:latin typeface="+mn-lt"/>
                <a:cs typeface="ＭＳ Ｐゴシック" pitchFamily="68" charset="-128"/>
              </a:rPr>
              <a:t>Bleau</a:t>
            </a:r>
            <a:r>
              <a:rPr lang="fr-CA" sz="1100" u="none">
                <a:latin typeface="+mn-lt"/>
                <a:cs typeface="ＭＳ Ｐゴシック" pitchFamily="68" charset="-128"/>
              </a:rPr>
              <a:t> P., Blier P., </a:t>
            </a:r>
            <a:r>
              <a:rPr lang="fr-CA" sz="1100" u="none" err="1">
                <a:latin typeface="+mn-lt"/>
                <a:cs typeface="ＭＳ Ｐゴシック" pitchFamily="68" charset="-128"/>
              </a:rPr>
              <a:t>Chokka</a:t>
            </a:r>
            <a:r>
              <a:rPr lang="fr-CA" sz="1100" u="none">
                <a:latin typeface="+mn-lt"/>
                <a:cs typeface="ＭＳ Ｐゴシック" pitchFamily="68" charset="-128"/>
              </a:rPr>
              <a:t> P., </a:t>
            </a:r>
            <a:r>
              <a:rPr lang="fr-CA" sz="1100" u="none" err="1">
                <a:latin typeface="+mn-lt"/>
                <a:cs typeface="ＭＳ Ｐゴシック" pitchFamily="68" charset="-128"/>
              </a:rPr>
              <a:t>Kjernisted</a:t>
            </a:r>
            <a:r>
              <a:rPr lang="fr-CA" sz="1100" u="none">
                <a:latin typeface="+mn-lt"/>
                <a:cs typeface="ＭＳ Ｐゴシック" pitchFamily="68" charset="-128"/>
              </a:rPr>
              <a:t> K., Van </a:t>
            </a:r>
            <a:r>
              <a:rPr lang="fr-CA" sz="1100" u="none" err="1">
                <a:latin typeface="+mn-lt"/>
                <a:cs typeface="ＭＳ Ｐゴシック" pitchFamily="68" charset="-128"/>
              </a:rPr>
              <a:t>Ameringen</a:t>
            </a:r>
            <a:r>
              <a:rPr lang="fr-CA" sz="1100" u="none">
                <a:latin typeface="+mn-lt"/>
                <a:cs typeface="ＭＳ Ｐゴシック" pitchFamily="68" charset="-128"/>
              </a:rPr>
              <a:t> M., et al. Canadian </a:t>
            </a:r>
            <a:r>
              <a:rPr lang="fr-CA" sz="1100" u="none" err="1">
                <a:latin typeface="+mn-lt"/>
                <a:cs typeface="ＭＳ Ｐゴシック" pitchFamily="68" charset="-128"/>
              </a:rPr>
              <a:t>clinical</a:t>
            </a:r>
            <a:r>
              <a:rPr lang="fr-CA" sz="1100" u="none">
                <a:latin typeface="+mn-lt"/>
                <a:cs typeface="ＭＳ Ｐゴシック" pitchFamily="68" charset="-128"/>
              </a:rPr>
              <a:t> practice guidelines for the management of </a:t>
            </a:r>
            <a:r>
              <a:rPr lang="fr-CA" sz="1100" u="none" err="1">
                <a:latin typeface="+mn-lt"/>
                <a:cs typeface="ＭＳ Ｐゴシック" pitchFamily="68" charset="-128"/>
              </a:rPr>
              <a:t>anxiety</a:t>
            </a:r>
            <a:r>
              <a:rPr lang="fr-CA" sz="1100" u="none">
                <a:latin typeface="+mn-lt"/>
                <a:cs typeface="ＭＳ Ｐゴシック" pitchFamily="68" charset="-128"/>
              </a:rPr>
              <a:t>, </a:t>
            </a:r>
            <a:r>
              <a:rPr lang="fr-CA" sz="1100" u="none" err="1">
                <a:latin typeface="+mn-lt"/>
                <a:cs typeface="ＭＳ Ｐゴシック" pitchFamily="68" charset="-128"/>
              </a:rPr>
              <a:t>posttraumatic</a:t>
            </a:r>
            <a:r>
              <a:rPr lang="fr-CA" sz="1100" u="none">
                <a:latin typeface="+mn-lt"/>
                <a:cs typeface="ＭＳ Ｐゴシック" pitchFamily="68" charset="-128"/>
              </a:rPr>
              <a:t> stress and obsessive-compulsive </a:t>
            </a:r>
            <a:r>
              <a:rPr lang="fr-CA" sz="1100" u="none" err="1">
                <a:latin typeface="+mn-lt"/>
                <a:cs typeface="ＭＳ Ｐゴシック" pitchFamily="68" charset="-128"/>
              </a:rPr>
              <a:t>disorders</a:t>
            </a:r>
            <a:r>
              <a:rPr lang="fr-CA" sz="1100" u="none">
                <a:latin typeface="+mn-lt"/>
                <a:cs typeface="ＭＳ Ｐゴシック" pitchFamily="68" charset="-128"/>
              </a:rPr>
              <a:t>. BMC </a:t>
            </a:r>
            <a:r>
              <a:rPr lang="fr-CA" sz="1100" u="none" err="1">
                <a:latin typeface="+mn-lt"/>
                <a:cs typeface="ＭＳ Ｐゴシック" pitchFamily="68" charset="-128"/>
              </a:rPr>
              <a:t>Psychiatry</a:t>
            </a:r>
            <a:r>
              <a:rPr lang="fr-CA" sz="1100" u="none">
                <a:latin typeface="+mn-lt"/>
                <a:cs typeface="ＭＳ Ｐゴシック" pitchFamily="68" charset="-128"/>
              </a:rPr>
              <a:t>. 2014;14 </a:t>
            </a:r>
            <a:r>
              <a:rPr lang="fr-CA" sz="1100" u="none" err="1">
                <a:latin typeface="+mn-lt"/>
                <a:cs typeface="ＭＳ Ｐゴシック" pitchFamily="68" charset="-128"/>
              </a:rPr>
              <a:t>Suppl</a:t>
            </a:r>
            <a:r>
              <a:rPr lang="fr-CA" sz="1100" u="none">
                <a:latin typeface="+mn-lt"/>
                <a:cs typeface="ＭＳ Ｐゴシック" pitchFamily="68" charset="-128"/>
              </a:rPr>
              <a:t> 1:S1.</a:t>
            </a:r>
          </a:p>
        </p:txBody>
      </p:sp>
      <p:pic>
        <p:nvPicPr>
          <p:cNvPr id="7" name="Graphic 6">
            <a:extLst>
              <a:ext uri="{FF2B5EF4-FFF2-40B4-BE49-F238E27FC236}">
                <a16:creationId xmlns:a16="http://schemas.microsoft.com/office/drawing/2014/main" id="{DAAA3479-04D4-FD42-ACDB-6AD8B8D203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7553" y="1797938"/>
            <a:ext cx="2754993" cy="2754993"/>
          </a:xfrm>
          <a:prstGeom prst="rect">
            <a:avLst/>
          </a:prstGeom>
        </p:spPr>
      </p:pic>
    </p:spTree>
    <p:extLst>
      <p:ext uri="{BB962C8B-B14F-4D97-AF65-F5344CB8AC3E}">
        <p14:creationId xmlns:p14="http://schemas.microsoft.com/office/powerpoint/2010/main" val="70500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custDataLst>
              <p:tags r:id="rId1"/>
            </p:custDataLst>
          </p:nvPr>
        </p:nvSpPr>
        <p:spPr>
          <a:xfrm>
            <a:off x="160641" y="2896349"/>
            <a:ext cx="8900932" cy="2462213"/>
          </a:xfrm>
          <a:prstGeom prst="rect">
            <a:avLst/>
          </a:prstGeom>
          <a:noFill/>
          <a:ln w="38100" cap="rnd">
            <a:solidFill>
              <a:schemeClr val="bg1"/>
            </a:solidFill>
            <a:prstDash val="sysDot"/>
          </a:ln>
        </p:spPr>
        <p:txBody>
          <a:bodyPr wrap="square" rtlCol="0">
            <a:spAutoFit/>
          </a:bodyPr>
          <a:lstStyle/>
          <a:p>
            <a:pPr algn="ctr"/>
            <a:r>
              <a:rPr lang="fr-CA" sz="2200" u="none"/>
              <a:t>Le trouble obsessionnel-compulsif (TOC) est </a:t>
            </a:r>
            <a:r>
              <a:rPr lang="fr-CA" sz="2200" b="1" u="none">
                <a:solidFill>
                  <a:srgbClr val="047BC1"/>
                </a:solidFill>
              </a:rPr>
              <a:t>sous-estimé et mal traité</a:t>
            </a:r>
            <a:r>
              <a:rPr lang="fr-CA" sz="2200" u="none"/>
              <a:t>.</a:t>
            </a:r>
            <a:r>
              <a:rPr lang="fr-CA" sz="2200" u="none" baseline="30000"/>
              <a:t>1</a:t>
            </a:r>
            <a:r>
              <a:rPr lang="fr-CA" sz="2200" u="none"/>
              <a:t> En moyenne, </a:t>
            </a:r>
            <a:r>
              <a:rPr lang="fr-CA" sz="2200" b="1" u="none">
                <a:solidFill>
                  <a:srgbClr val="047BC1"/>
                </a:solidFill>
              </a:rPr>
              <a:t>52,8 %</a:t>
            </a:r>
            <a:r>
              <a:rPr lang="fr-CA" sz="2200" u="none"/>
              <a:t> des personnes âgées de 15 ans et plus dans le monde qui </a:t>
            </a:r>
            <a:r>
              <a:rPr lang="fr-CA" sz="2200" b="1" u="none">
                <a:solidFill>
                  <a:srgbClr val="047BC1"/>
                </a:solidFill>
              </a:rPr>
              <a:t>ont besoin de soins</a:t>
            </a:r>
            <a:r>
              <a:rPr lang="fr-CA" sz="2200" u="none">
                <a:solidFill>
                  <a:srgbClr val="00A0AF"/>
                </a:solidFill>
              </a:rPr>
              <a:t> </a:t>
            </a:r>
            <a:r>
              <a:rPr lang="fr-CA" sz="2200" u="none"/>
              <a:t>pour un trouble obsessionnel-compulsif </a:t>
            </a:r>
            <a:r>
              <a:rPr lang="fr-CA" sz="2200" b="1" u="none">
                <a:solidFill>
                  <a:srgbClr val="047BC1"/>
                </a:solidFill>
              </a:rPr>
              <a:t>ne reçoivent pas de traitement</a:t>
            </a:r>
            <a:r>
              <a:rPr lang="fr-CA" sz="2200" u="none"/>
              <a:t>.</a:t>
            </a:r>
            <a:r>
              <a:rPr lang="fr-CA" sz="2200" u="none" baseline="30000"/>
              <a:t>2</a:t>
            </a:r>
            <a:r>
              <a:rPr lang="fr-CA" sz="2200" u="none"/>
              <a:t> Le délai moyen entre la </a:t>
            </a:r>
            <a:r>
              <a:rPr lang="fr-CA" sz="2200" b="1" u="none">
                <a:solidFill>
                  <a:srgbClr val="047BC1"/>
                </a:solidFill>
              </a:rPr>
              <a:t>première manifestation de symptômes mineurs et l’apparition du trouble obsessionnel-compulsif</a:t>
            </a:r>
            <a:r>
              <a:rPr lang="fr-CA" sz="2200" u="none"/>
              <a:t> chez l’adulte est de </a:t>
            </a:r>
            <a:r>
              <a:rPr lang="fr-CA" sz="2200" b="1" u="none">
                <a:solidFill>
                  <a:srgbClr val="047BC1"/>
                </a:solidFill>
              </a:rPr>
              <a:t>6 ans</a:t>
            </a:r>
            <a:r>
              <a:rPr lang="fr-CA" sz="2200" u="none"/>
              <a:t>, et on compte </a:t>
            </a:r>
            <a:r>
              <a:rPr lang="fr-CA" sz="2200" b="1" u="none">
                <a:solidFill>
                  <a:srgbClr val="047BC1"/>
                </a:solidFill>
              </a:rPr>
              <a:t>11 ans de </a:t>
            </a:r>
            <a:r>
              <a:rPr lang="fr-CA" sz="2200" u="none"/>
              <a:t>plus </a:t>
            </a:r>
            <a:r>
              <a:rPr lang="fr-CA" sz="2200" b="1" u="none">
                <a:solidFill>
                  <a:srgbClr val="047BC1"/>
                </a:solidFill>
              </a:rPr>
              <a:t>pour recevoir un traitement</a:t>
            </a:r>
            <a:r>
              <a:rPr lang="fr-CA" sz="2200" u="none"/>
              <a:t>.</a:t>
            </a:r>
            <a:r>
              <a:rPr lang="fr-CA" sz="2200" u="none" baseline="30000"/>
              <a:t>3</a:t>
            </a:r>
          </a:p>
        </p:txBody>
      </p:sp>
      <p:sp>
        <p:nvSpPr>
          <p:cNvPr id="6" name="Rectangle 5">
            <a:extLst>
              <a:ext uri="{FF2B5EF4-FFF2-40B4-BE49-F238E27FC236}">
                <a16:creationId xmlns:a16="http://schemas.microsoft.com/office/drawing/2014/main" id="{56F42EF2-4D3E-4D6E-B1EB-36720EF18F39}"/>
              </a:ext>
            </a:extLst>
          </p:cNvPr>
          <p:cNvSpPr/>
          <p:nvPr>
            <p:custDataLst>
              <p:tags r:id="rId2"/>
            </p:custDataLst>
          </p:nvPr>
        </p:nvSpPr>
        <p:spPr>
          <a:xfrm>
            <a:off x="160641" y="5527004"/>
            <a:ext cx="8387607" cy="1209562"/>
          </a:xfrm>
          <a:prstGeom prst="rect">
            <a:avLst/>
          </a:prstGeom>
        </p:spPr>
        <p:txBody>
          <a:bodyPr wrap="square">
            <a:spAutoFit/>
          </a:bodyPr>
          <a:lstStyle/>
          <a:p>
            <a:pPr lvl="0" eaLnBrk="0" hangingPunct="0">
              <a:spcBef>
                <a:spcPct val="30000"/>
              </a:spcBef>
              <a:defRPr/>
            </a:pPr>
            <a:r>
              <a:rPr lang="fr-CA" sz="1100" u="none">
                <a:latin typeface="+mn-lt"/>
                <a:cs typeface="ＭＳ Ｐゴシック" pitchFamily="68" charset="-128"/>
              </a:rPr>
              <a:t>Sources : </a:t>
            </a:r>
            <a:r>
              <a:rPr lang="fr-CA" sz="1100" u="none" baseline="30000">
                <a:latin typeface="+mn-lt"/>
                <a:cs typeface="ＭＳ Ｐゴシック" pitchFamily="68" charset="-128"/>
              </a:rPr>
              <a:t>1</a:t>
            </a:r>
            <a:r>
              <a:rPr lang="fr-CA" sz="1100" u="none">
                <a:latin typeface="+mn-lt"/>
                <a:cs typeface="ＭＳ Ｐゴシック" pitchFamily="68" charset="-128"/>
              </a:rPr>
              <a:t>Katzman M.A., Bleau P., Blier P., Chokka P., Kjernisted K., Van Ameringen M., et al. Canadian clinical practice guidelines for the management of anxiety, posttraumatic stress and obsessive-compulsive disorders. BMC Psychiatry. 2014;14 Suppl 1:S1.</a:t>
            </a:r>
          </a:p>
          <a:p>
            <a:pPr lvl="0" eaLnBrk="0" hangingPunct="0">
              <a:spcBef>
                <a:spcPct val="30000"/>
              </a:spcBef>
              <a:defRPr/>
            </a:pPr>
            <a:r>
              <a:rPr lang="fr-CA" sz="1100" u="none" baseline="30000">
                <a:cs typeface="ＭＳ Ｐゴシック" pitchFamily="68" charset="-128"/>
              </a:rPr>
              <a:t>2</a:t>
            </a:r>
            <a:r>
              <a:rPr lang="fr-CA" sz="1100" u="none">
                <a:cs typeface="ＭＳ Ｐゴシック" pitchFamily="68" charset="-128"/>
              </a:rPr>
              <a:t>Kohn R., Saxena S., Levav I., Saraceno B. The treatment gap in mental health care. Bulletin de l’Organisation mondiale de la santé. 2004, 82(11).</a:t>
            </a:r>
          </a:p>
          <a:p>
            <a:pPr lvl="0" eaLnBrk="0" hangingPunct="0">
              <a:spcBef>
                <a:spcPct val="30000"/>
              </a:spcBef>
              <a:defRPr/>
            </a:pPr>
            <a:r>
              <a:rPr lang="fr-CA" sz="1100" u="none" baseline="30000">
                <a:latin typeface="+mn-lt"/>
                <a:cs typeface="ＭＳ Ｐゴシック" pitchFamily="68" charset="-128"/>
              </a:rPr>
              <a:t>3</a:t>
            </a:r>
            <a:r>
              <a:rPr lang="fr-CA" sz="1100" u="none">
                <a:latin typeface="+mn-lt"/>
                <a:cs typeface="ＭＳ Ｐゴシック" pitchFamily="68" charset="-128"/>
              </a:rPr>
              <a:t>Pinto A., Mancebo M., Eisen J., Pagano M., Rasmussen S. The Brown longitudinal obsessive compulsive study : clinical features and symptoms of the sample at intake. J Clin Psychiatry. 2006; 67:5. </a:t>
            </a:r>
          </a:p>
        </p:txBody>
      </p:sp>
      <p:pic>
        <p:nvPicPr>
          <p:cNvPr id="7" name="Graphic 6">
            <a:extLst>
              <a:ext uri="{FF2B5EF4-FFF2-40B4-BE49-F238E27FC236}">
                <a16:creationId xmlns:a16="http://schemas.microsoft.com/office/drawing/2014/main" id="{1FE7B31A-06CE-4742-97B5-B397155CF4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4197" y="323415"/>
            <a:ext cx="2745212" cy="2745212"/>
          </a:xfrm>
          <a:prstGeom prst="rect">
            <a:avLst/>
          </a:prstGeom>
        </p:spPr>
      </p:pic>
    </p:spTree>
    <p:extLst>
      <p:ext uri="{BB962C8B-B14F-4D97-AF65-F5344CB8AC3E}">
        <p14:creationId xmlns:p14="http://schemas.microsoft.com/office/powerpoint/2010/main" val="2601642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CC201F-AE96-48D5-A2AD-1DFBA0D03B96}"/>
              </a:ext>
            </a:extLst>
          </p:cNvPr>
          <p:cNvSpPr txBox="1"/>
          <p:nvPr>
            <p:custDataLst>
              <p:tags r:id="rId1"/>
            </p:custDataLst>
          </p:nvPr>
        </p:nvSpPr>
        <p:spPr>
          <a:xfrm>
            <a:off x="387822" y="2698427"/>
            <a:ext cx="8508126" cy="3046988"/>
          </a:xfrm>
          <a:prstGeom prst="rect">
            <a:avLst/>
          </a:prstGeom>
          <a:noFill/>
          <a:ln w="38100" cap="rnd">
            <a:solidFill>
              <a:schemeClr val="bg1"/>
            </a:solidFill>
            <a:prstDash val="sysDot"/>
          </a:ln>
        </p:spPr>
        <p:txBody>
          <a:bodyPr wrap="square" rtlCol="0">
            <a:spAutoFit/>
          </a:bodyPr>
          <a:lstStyle/>
          <a:p>
            <a:pPr algn="ctr"/>
            <a:r>
              <a:rPr lang="fr-CA" sz="2400" u="none"/>
              <a:t>En 2018, en Ontario, environ </a:t>
            </a:r>
            <a:r>
              <a:rPr lang="fr-CA" sz="2400" b="1" u="none">
                <a:solidFill>
                  <a:srgbClr val="047BC1"/>
                </a:solidFill>
              </a:rPr>
              <a:t>1 adulte sur 8 </a:t>
            </a:r>
            <a:r>
              <a:rPr lang="fr-CA" sz="2400" u="none"/>
              <a:t>et </a:t>
            </a:r>
            <a:r>
              <a:rPr lang="fr-CA" sz="2400" b="1" u="none">
                <a:solidFill>
                  <a:srgbClr val="047BC1"/>
                </a:solidFill>
              </a:rPr>
              <a:t>1 enfant ou jeune sur 5</a:t>
            </a:r>
            <a:r>
              <a:rPr lang="fr-CA" sz="2400" u="none">
                <a:solidFill>
                  <a:srgbClr val="047BC1"/>
                </a:solidFill>
              </a:rPr>
              <a:t> </a:t>
            </a:r>
            <a:r>
              <a:rPr lang="fr-CA" sz="2400" u="none"/>
              <a:t>s’étant rendu à l’urgence pour un trouble obsessionnel-compulsif (TOC) n’avait vu aucun médecin ni demandé pour des services hospitaliers en soins de santé mentale ou de toxicomanie au cours des 2 années précédentes. </a:t>
            </a:r>
          </a:p>
          <a:p>
            <a:pPr algn="ctr"/>
            <a:r>
              <a:rPr lang="fr-CA" sz="2400" u="none"/>
              <a:t>C’est-à-dire </a:t>
            </a:r>
            <a:r>
              <a:rPr lang="fr-CA" sz="2400" b="1" u="none">
                <a:solidFill>
                  <a:srgbClr val="047BC1"/>
                </a:solidFill>
              </a:rPr>
              <a:t>que le premier service médical pour le TOC a été l’urgence</a:t>
            </a:r>
            <a:r>
              <a:rPr lang="fr-CA" sz="2400" u="none"/>
              <a:t>.</a:t>
            </a:r>
          </a:p>
        </p:txBody>
      </p:sp>
      <p:sp>
        <p:nvSpPr>
          <p:cNvPr id="7" name="Rectangle 6">
            <a:extLst>
              <a:ext uri="{FF2B5EF4-FFF2-40B4-BE49-F238E27FC236}">
                <a16:creationId xmlns:a16="http://schemas.microsoft.com/office/drawing/2014/main" id="{56F42EF2-4D3E-4D6E-B1EB-36720EF18F39}"/>
              </a:ext>
            </a:extLst>
          </p:cNvPr>
          <p:cNvSpPr/>
          <p:nvPr>
            <p:custDataLst>
              <p:tags r:id="rId2"/>
            </p:custDataLst>
          </p:nvPr>
        </p:nvSpPr>
        <p:spPr>
          <a:xfrm>
            <a:off x="248052" y="5690046"/>
            <a:ext cx="8409746" cy="989502"/>
          </a:xfrm>
          <a:prstGeom prst="rect">
            <a:avLst/>
          </a:prstGeom>
        </p:spPr>
        <p:txBody>
          <a:bodyPr wrap="square">
            <a:spAutoFit/>
          </a:bodyPr>
          <a:lstStyle/>
          <a:p>
            <a:pPr eaLnBrk="0" hangingPunct="0">
              <a:spcBef>
                <a:spcPct val="30000"/>
              </a:spcBef>
              <a:defRPr/>
            </a:pPr>
            <a:r>
              <a:rPr lang="fr-CA" sz="1100" u="none">
                <a:latin typeface="+mn-lt"/>
                <a:cs typeface="ＭＳ Ｐゴシック" pitchFamily="68" charset="-128"/>
              </a:rPr>
              <a:t>Remarques : Les soins de santé mentale ou de toxicomanie antérieurs comprennent les services médicaux fournis par un médecin, un service d’urgence ou un hôpital. Les enfants et les jeunes sont définis comme étant âgés de 0 à 24 ans et les adultes comme étant âgés de 16 ans et plus. </a:t>
            </a:r>
            <a:r>
              <a:rPr lang="fr-CA" sz="1100" u="none"/>
              <a:t>Le taux est normalisé selon l’âge et le sexe. </a:t>
            </a:r>
          </a:p>
          <a:p>
            <a:pPr eaLnBrk="0" hangingPunct="0">
              <a:spcBef>
                <a:spcPct val="30000"/>
              </a:spcBef>
              <a:defRPr/>
            </a:pPr>
            <a:r>
              <a:rPr lang="fr-CA" sz="1100" u="none">
                <a:latin typeface="+mn-lt"/>
                <a:cs typeface="ＭＳ Ｐゴシック" pitchFamily="68" charset="-128"/>
              </a:rPr>
              <a:t>Sources : Base de données sur les personnes inscrites (BDPI), Système national d’information sur les soins ambulatoires (SNISA), Base de données sur les congés des patients (BDCP), base de données des réclamations du Régime d’assurance-santé de l’Ontario, Système d’information ontarien sur la santé mentale (SIOSM) 2018, données fournies par l’IC/ES.</a:t>
            </a:r>
          </a:p>
        </p:txBody>
      </p:sp>
      <p:pic>
        <p:nvPicPr>
          <p:cNvPr id="5" name="Graphic 4">
            <a:extLst>
              <a:ext uri="{FF2B5EF4-FFF2-40B4-BE49-F238E27FC236}">
                <a16:creationId xmlns:a16="http://schemas.microsoft.com/office/drawing/2014/main" id="{06D98DC8-54F7-D646-8EA5-61A889C2C7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8742" y="-269324"/>
            <a:ext cx="3248367" cy="3248367"/>
          </a:xfrm>
          <a:prstGeom prst="rect">
            <a:avLst/>
          </a:prstGeom>
        </p:spPr>
      </p:pic>
    </p:spTree>
    <p:extLst>
      <p:ext uri="{BB962C8B-B14F-4D97-AF65-F5344CB8AC3E}">
        <p14:creationId xmlns:p14="http://schemas.microsoft.com/office/powerpoint/2010/main" val="207929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custDataLst>
              <p:tags r:id="rId1"/>
            </p:custDataLst>
          </p:nvPr>
        </p:nvSpPr>
        <p:spPr>
          <a:xfrm>
            <a:off x="506171" y="2675001"/>
            <a:ext cx="8131657" cy="3293209"/>
          </a:xfrm>
          <a:prstGeom prst="rect">
            <a:avLst/>
          </a:prstGeom>
          <a:noFill/>
          <a:ln w="38100" cap="rnd">
            <a:solidFill>
              <a:schemeClr val="bg1"/>
            </a:solidFill>
            <a:prstDash val="sysDot"/>
          </a:ln>
        </p:spPr>
        <p:txBody>
          <a:bodyPr wrap="square" rtlCol="0">
            <a:spAutoFit/>
          </a:bodyPr>
          <a:lstStyle/>
          <a:p>
            <a:pPr algn="ctr"/>
            <a:r>
              <a:rPr lang="fr-CA" sz="2600" u="none"/>
              <a:t>En 2018, en Ontario, environ </a:t>
            </a:r>
            <a:r>
              <a:rPr lang="fr-CA" sz="2600" b="1" u="none">
                <a:solidFill>
                  <a:srgbClr val="047BC1"/>
                </a:solidFill>
              </a:rPr>
              <a:t>une visite à l’urgence sur cinq</a:t>
            </a:r>
            <a:r>
              <a:rPr lang="fr-CA" sz="2600" u="none">
                <a:solidFill>
                  <a:srgbClr val="00A0AF"/>
                </a:solidFill>
              </a:rPr>
              <a:t> </a:t>
            </a:r>
            <a:r>
              <a:rPr lang="fr-CA" sz="2600" u="none"/>
              <a:t>pour un trouble obsessionnel-compulsif a été suivie </a:t>
            </a:r>
            <a:r>
              <a:rPr lang="fr-CA" sz="2600" b="1" u="none">
                <a:solidFill>
                  <a:srgbClr val="047BC1"/>
                </a:solidFill>
              </a:rPr>
              <a:t>dans les 30 jours </a:t>
            </a:r>
            <a:r>
              <a:rPr lang="fr-CA" sz="2600" u="none"/>
              <a:t>d’une autre </a:t>
            </a:r>
            <a:r>
              <a:rPr lang="fr-CA" sz="2600" b="1" u="none">
                <a:solidFill>
                  <a:srgbClr val="047BC1"/>
                </a:solidFill>
              </a:rPr>
              <a:t>visite à l’urgence</a:t>
            </a:r>
            <a:r>
              <a:rPr lang="fr-CA" sz="2600" u="none">
                <a:solidFill>
                  <a:srgbClr val="00A0AF"/>
                </a:solidFill>
              </a:rPr>
              <a:t> </a:t>
            </a:r>
            <a:r>
              <a:rPr lang="fr-CA" sz="2600" u="none"/>
              <a:t>pour des soins de santé mentale ou de toxicomanie. </a:t>
            </a:r>
          </a:p>
          <a:p>
            <a:pPr algn="ctr"/>
            <a:endParaRPr lang="en-CA" sz="2600" u="none"/>
          </a:p>
          <a:p>
            <a:pPr algn="ctr"/>
            <a:r>
              <a:rPr lang="fr-CA" sz="2600" u="none"/>
              <a:t>Les retours à l’urgence étaient plus fréquents chez les </a:t>
            </a:r>
            <a:r>
              <a:rPr lang="fr-CA" sz="2600" b="1" u="none">
                <a:solidFill>
                  <a:srgbClr val="047BC1"/>
                </a:solidFill>
              </a:rPr>
              <a:t>femmes (27,2 %) </a:t>
            </a:r>
            <a:r>
              <a:rPr lang="fr-CA" sz="2600" u="none"/>
              <a:t>que chez </a:t>
            </a:r>
            <a:r>
              <a:rPr lang="fr-CA" sz="2600" b="1" u="none">
                <a:solidFill>
                  <a:srgbClr val="047BC1"/>
                </a:solidFill>
              </a:rPr>
              <a:t>les hommes (16,8 %).</a:t>
            </a:r>
          </a:p>
        </p:txBody>
      </p:sp>
      <p:sp>
        <p:nvSpPr>
          <p:cNvPr id="6" name="Rectangle 5">
            <a:extLst>
              <a:ext uri="{FF2B5EF4-FFF2-40B4-BE49-F238E27FC236}">
                <a16:creationId xmlns:a16="http://schemas.microsoft.com/office/drawing/2014/main" id="{56F42EF2-4D3E-4D6E-B1EB-36720EF18F39}"/>
              </a:ext>
            </a:extLst>
          </p:cNvPr>
          <p:cNvSpPr/>
          <p:nvPr>
            <p:custDataLst>
              <p:tags r:id="rId2"/>
            </p:custDataLst>
          </p:nvPr>
        </p:nvSpPr>
        <p:spPr>
          <a:xfrm>
            <a:off x="164649" y="5917724"/>
            <a:ext cx="8265518" cy="600164"/>
          </a:xfrm>
          <a:prstGeom prst="rect">
            <a:avLst/>
          </a:prstGeom>
        </p:spPr>
        <p:txBody>
          <a:bodyPr wrap="square">
            <a:spAutoFit/>
          </a:bodyPr>
          <a:lstStyle/>
          <a:p>
            <a:pPr lvl="0" eaLnBrk="0" hangingPunct="0">
              <a:spcBef>
                <a:spcPct val="30000"/>
              </a:spcBef>
              <a:defRPr/>
            </a:pPr>
            <a:r>
              <a:rPr lang="fr-CA" sz="1100" u="none">
                <a:latin typeface="+mn-lt"/>
                <a:cs typeface="ＭＳ Ｐゴシック" pitchFamily="68" charset="-128"/>
              </a:rPr>
              <a:t>Remarques : Le taux en Ontario est normalisé selon l’âge et le sexe. Les données par sexe sont normalisées selon l’âge. </a:t>
            </a:r>
            <a:r>
              <a:rPr lang="fr-CA" sz="1100" u="none"/>
              <a:t>Par sexe, on entend le sexe biologique tel qu’il est indiqué dans les bases de données administratives. </a:t>
            </a:r>
            <a:br>
              <a:rPr lang="fr-CA" sz="1100" u="none">
                <a:latin typeface="+mn-lt"/>
                <a:cs typeface="ＭＳ Ｐゴシック" pitchFamily="68" charset="-128"/>
              </a:rPr>
            </a:br>
            <a:r>
              <a:rPr lang="fr-CA" sz="1100" u="none">
                <a:latin typeface="+mn-lt"/>
                <a:cs typeface="ＭＳ Ｐゴシック" pitchFamily="68" charset="-128"/>
              </a:rPr>
              <a:t>Sources : Base de données sur les personnes inscrites (BDPI) et Système national d’information sur les soins ambulatoires (SNISA), 2018, données fournies par ICES.</a:t>
            </a:r>
          </a:p>
        </p:txBody>
      </p:sp>
      <p:pic>
        <p:nvPicPr>
          <p:cNvPr id="4" name="Graphic 3">
            <a:extLst>
              <a:ext uri="{FF2B5EF4-FFF2-40B4-BE49-F238E27FC236}">
                <a16:creationId xmlns:a16="http://schemas.microsoft.com/office/drawing/2014/main" id="{D5073FAC-2218-3440-8C11-8B7208E9AE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09962" y="201826"/>
            <a:ext cx="2290536" cy="2290536"/>
          </a:xfrm>
          <a:prstGeom prst="rect">
            <a:avLst/>
          </a:prstGeom>
        </p:spPr>
      </p:pic>
      <p:pic>
        <p:nvPicPr>
          <p:cNvPr id="7" name="Graphic 6">
            <a:extLst>
              <a:ext uri="{FF2B5EF4-FFF2-40B4-BE49-F238E27FC236}">
                <a16:creationId xmlns:a16="http://schemas.microsoft.com/office/drawing/2014/main" id="{13E98FDB-CC14-9646-A46B-FEA96B5527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26569" y="1324196"/>
            <a:ext cx="1183822" cy="1183822"/>
          </a:xfrm>
          <a:prstGeom prst="rect">
            <a:avLst/>
          </a:prstGeom>
        </p:spPr>
      </p:pic>
    </p:spTree>
    <p:extLst>
      <p:ext uri="{BB962C8B-B14F-4D97-AF65-F5344CB8AC3E}">
        <p14:creationId xmlns:p14="http://schemas.microsoft.com/office/powerpoint/2010/main" val="111640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F42EF2-4D3E-4D6E-B1EB-36720EF18F39}"/>
              </a:ext>
            </a:extLst>
          </p:cNvPr>
          <p:cNvSpPr/>
          <p:nvPr>
            <p:custDataLst>
              <p:tags r:id="rId1"/>
            </p:custDataLst>
          </p:nvPr>
        </p:nvSpPr>
        <p:spPr>
          <a:xfrm>
            <a:off x="361676" y="5763330"/>
            <a:ext cx="8133776" cy="1110304"/>
          </a:xfrm>
          <a:prstGeom prst="rect">
            <a:avLst/>
          </a:prstGeom>
        </p:spPr>
        <p:txBody>
          <a:bodyPr wrap="square">
            <a:spAutoFit/>
          </a:bodyPr>
          <a:lstStyle/>
          <a:p>
            <a:pPr lvl="0" eaLnBrk="0" hangingPunct="0">
              <a:spcBef>
                <a:spcPct val="30000"/>
              </a:spcBef>
              <a:defRPr/>
            </a:pPr>
            <a:r>
              <a:rPr lang="fr-CA" sz="1050" u="none">
                <a:latin typeface="+mn-lt"/>
                <a:cs typeface="ＭＳ Ｐゴシック" pitchFamily="68" charset="-128"/>
              </a:rPr>
              <a:t>Remarques : Les régions ayant de petites tailles d’échantillon sont affichées avec un astérisque (*). Les visites à l’urgence sont incluses pour les personnes qui obtiennent leur congé et retournent dans la communauté (lieu de résidence, soins en établissement, autres). Le taux est normalisé selon l’âge et le sexe.</a:t>
            </a:r>
          </a:p>
          <a:p>
            <a:pPr lvl="0" eaLnBrk="0" hangingPunct="0">
              <a:spcBef>
                <a:spcPct val="30000"/>
              </a:spcBef>
              <a:defRPr/>
            </a:pPr>
            <a:r>
              <a:rPr lang="fr-CA" sz="1050" u="none">
                <a:latin typeface="+mn-lt"/>
                <a:cs typeface="ＭＳ Ｐゴシック" pitchFamily="68" charset="-128"/>
              </a:rPr>
              <a:t>Sources : Base de données sur les personnes inscrites (BDPI), Système national d’information sur les soins ambulatoires (SNISA), Base de données sur les congés des patients (BDCP), Système d’information ontarien sur la santé mentale (SIOSM) 2017, données fournies par l’IC/ES.</a:t>
            </a:r>
          </a:p>
        </p:txBody>
      </p:sp>
      <p:sp>
        <p:nvSpPr>
          <p:cNvPr id="7" name="Rectangle 6">
            <a:extLst>
              <a:ext uri="{FF2B5EF4-FFF2-40B4-BE49-F238E27FC236}">
                <a16:creationId xmlns:a16="http://schemas.microsoft.com/office/drawing/2014/main" id="{54BFD381-6B6B-433F-ACFA-2DD24451CBF3}"/>
              </a:ext>
            </a:extLst>
          </p:cNvPr>
          <p:cNvSpPr/>
          <p:nvPr>
            <p:custDataLst>
              <p:tags r:id="rId2"/>
            </p:custDataLst>
          </p:nvPr>
        </p:nvSpPr>
        <p:spPr>
          <a:xfrm>
            <a:off x="500391" y="1294832"/>
            <a:ext cx="7856347" cy="738664"/>
          </a:xfrm>
          <a:prstGeom prst="rect">
            <a:avLst/>
          </a:prstGeom>
        </p:spPr>
        <p:txBody>
          <a:bodyPr wrap="square">
            <a:spAutoFit/>
          </a:bodyPr>
          <a:lstStyle/>
          <a:p>
            <a:r>
              <a:rPr lang="fr-CA" b="1" u="none">
                <a:latin typeface="Calibri" panose="020F0502020204030204" pitchFamily="34" charset="0"/>
              </a:rPr>
              <a:t>Nombre de visites à l’urgence pour un trouble obsessionnel-compulsif et nombre d’hospitalisations pour un trouble obsessionnel-compulsif, en Ontario, par réseau local d’intégration des services de santé, janvier 2017 à décembre 2017</a:t>
            </a:r>
          </a:p>
        </p:txBody>
      </p:sp>
      <p:sp>
        <p:nvSpPr>
          <p:cNvPr id="8" name="TextBox 7">
            <a:extLst>
              <a:ext uri="{FF2B5EF4-FFF2-40B4-BE49-F238E27FC236}">
                <a16:creationId xmlns:a16="http://schemas.microsoft.com/office/drawing/2014/main" id="{BECC201F-AE96-48D5-A2AD-1DFBA0D03B96}"/>
              </a:ext>
            </a:extLst>
          </p:cNvPr>
          <p:cNvSpPr txBox="1"/>
          <p:nvPr>
            <p:custDataLst>
              <p:tags r:id="rId3"/>
            </p:custDataLst>
          </p:nvPr>
        </p:nvSpPr>
        <p:spPr>
          <a:xfrm>
            <a:off x="408151" y="199705"/>
            <a:ext cx="8569594" cy="969496"/>
          </a:xfrm>
          <a:prstGeom prst="rect">
            <a:avLst/>
          </a:prstGeom>
          <a:noFill/>
          <a:ln w="38100" cap="rnd">
            <a:solidFill>
              <a:schemeClr val="bg1"/>
            </a:solidFill>
            <a:prstDash val="sysDot"/>
          </a:ln>
        </p:spPr>
        <p:txBody>
          <a:bodyPr wrap="square" rtlCol="0">
            <a:spAutoFit/>
          </a:bodyPr>
          <a:lstStyle/>
          <a:p>
            <a:r>
              <a:rPr lang="fr-CA" sz="1900" b="1" u="none"/>
              <a:t>Le nombre de visites à l’urgence pour un trouble obsessionnel-compulsif (TOC) variait de 6 à 79, et le nombre d’hospitalisations pour un TOC variait de moins de 6 à 59 selon les régions de l’Ontario</a:t>
            </a:r>
          </a:p>
        </p:txBody>
      </p:sp>
      <p:sp>
        <p:nvSpPr>
          <p:cNvPr id="6" name="TextBox 2"/>
          <p:cNvSpPr txBox="1"/>
          <p:nvPr>
            <p:custDataLst>
              <p:tags r:id="rId4"/>
            </p:custDataLst>
          </p:nvPr>
        </p:nvSpPr>
        <p:spPr>
          <a:xfrm>
            <a:off x="4056880" y="5442361"/>
            <a:ext cx="4299857" cy="2416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1100" u="none">
                <a:solidFill>
                  <a:srgbClr val="00B2E3"/>
                </a:solidFill>
                <a:sym typeface="Wingdings" panose="05000000000000000000" pitchFamily="2" charset="2"/>
              </a:rPr>
              <a:t></a:t>
            </a:r>
            <a:r>
              <a:rPr lang="fr-CA" sz="1100" u="none">
                <a:solidFill>
                  <a:srgbClr val="BBE0E3"/>
                </a:solidFill>
              </a:rPr>
              <a:t> </a:t>
            </a:r>
            <a:r>
              <a:rPr lang="fr-CA" u="none"/>
              <a:t>Nombre de visites à l’urgence </a:t>
            </a:r>
            <a:r>
              <a:rPr lang="fr-CA" sz="1100" u="none">
                <a:solidFill>
                  <a:schemeClr val="tx1"/>
                </a:solidFill>
              </a:rPr>
              <a:t>      </a:t>
            </a:r>
            <a:r>
              <a:rPr lang="fr-CA" sz="1100" u="none">
                <a:solidFill>
                  <a:srgbClr val="92278F"/>
                </a:solidFill>
                <a:sym typeface="Wingdings" panose="05000000000000000000" pitchFamily="2" charset="2"/>
              </a:rPr>
              <a:t></a:t>
            </a:r>
            <a:r>
              <a:rPr lang="fr-CA" sz="1100" u="none">
                <a:solidFill>
                  <a:srgbClr val="00A0AF"/>
                </a:solidFill>
              </a:rPr>
              <a:t> </a:t>
            </a:r>
            <a:r>
              <a:rPr lang="fr-CA" u="none">
                <a:solidFill>
                  <a:schemeClr val="tx1"/>
                </a:solidFill>
              </a:rPr>
              <a:t>Nombre d’hospitalisations</a:t>
            </a:r>
          </a:p>
        </p:txBody>
      </p:sp>
      <p:graphicFrame>
        <p:nvGraphicFramePr>
          <p:cNvPr id="9" name="Chart 8"/>
          <p:cNvGraphicFramePr>
            <a:graphicFrameLocks/>
          </p:cNvGraphicFramePr>
          <p:nvPr>
            <p:extLst>
              <p:ext uri="{D42A27DB-BD31-4B8C-83A1-F6EECF244321}">
                <p14:modId xmlns:p14="http://schemas.microsoft.com/office/powerpoint/2010/main" val="1351831777"/>
              </p:ext>
            </p:extLst>
          </p:nvPr>
        </p:nvGraphicFramePr>
        <p:xfrm>
          <a:off x="500390" y="2051002"/>
          <a:ext cx="7856347" cy="36857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4625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custDataLst>
              <p:tags r:id="rId1"/>
            </p:custDataLst>
          </p:nvPr>
        </p:nvSpPr>
        <p:spPr>
          <a:xfrm>
            <a:off x="372980" y="774830"/>
            <a:ext cx="4313320" cy="3970318"/>
          </a:xfrm>
          <a:prstGeom prst="rect">
            <a:avLst/>
          </a:prstGeom>
          <a:noFill/>
          <a:ln w="38100" cap="rnd">
            <a:solidFill>
              <a:schemeClr val="bg1"/>
            </a:solidFill>
            <a:prstDash val="sysDot"/>
          </a:ln>
        </p:spPr>
        <p:txBody>
          <a:bodyPr wrap="square" rtlCol="0" anchor="t">
            <a:spAutoFit/>
          </a:bodyPr>
          <a:lstStyle/>
          <a:p>
            <a:pPr algn="ctr"/>
            <a:r>
              <a:rPr lang="fr-CA" sz="2800" u="none">
                <a:latin typeface="Arial"/>
                <a:ea typeface="MS PGothic"/>
                <a:cs typeface="Arial"/>
              </a:rPr>
              <a:t>En 2017, en Ontario, environ </a:t>
            </a:r>
            <a:r>
              <a:rPr lang="fr-CA" sz="2800" b="1" u="none">
                <a:solidFill>
                  <a:srgbClr val="047BC1"/>
                </a:solidFill>
                <a:latin typeface="Arial"/>
                <a:ea typeface="MS PGothic"/>
                <a:cs typeface="Arial"/>
              </a:rPr>
              <a:t>1 hospitalisation sur 9 </a:t>
            </a:r>
            <a:r>
              <a:rPr lang="fr-CA" sz="2800" u="none">
                <a:latin typeface="Arial"/>
                <a:ea typeface="MS PGothic"/>
                <a:cs typeface="Arial"/>
              </a:rPr>
              <a:t>pour un trouble obsessionnel-compulsif a été suivie </a:t>
            </a:r>
            <a:r>
              <a:rPr lang="fr-CA" sz="2800" b="1" u="none">
                <a:solidFill>
                  <a:srgbClr val="047BC1"/>
                </a:solidFill>
                <a:latin typeface="Arial"/>
                <a:ea typeface="MS PGothic"/>
                <a:cs typeface="Arial"/>
              </a:rPr>
              <a:t>dans les </a:t>
            </a:r>
            <a:br>
              <a:rPr lang="fr-CA" sz="2800" b="1" u="none">
                <a:solidFill>
                  <a:srgbClr val="047BC1"/>
                </a:solidFill>
                <a:latin typeface="Arial"/>
                <a:ea typeface="MS PGothic"/>
                <a:cs typeface="Arial"/>
              </a:rPr>
            </a:br>
            <a:r>
              <a:rPr lang="fr-CA" sz="2800" b="1" u="none">
                <a:solidFill>
                  <a:srgbClr val="047BC1"/>
                </a:solidFill>
                <a:latin typeface="Arial"/>
                <a:ea typeface="MS PGothic"/>
                <a:cs typeface="Arial"/>
              </a:rPr>
              <a:t>30 jours</a:t>
            </a:r>
            <a:r>
              <a:rPr lang="fr-CA" sz="2800" u="none">
                <a:solidFill>
                  <a:srgbClr val="00A0AF"/>
                </a:solidFill>
                <a:latin typeface="Arial"/>
                <a:ea typeface="MS PGothic"/>
                <a:cs typeface="Arial"/>
              </a:rPr>
              <a:t> </a:t>
            </a:r>
            <a:r>
              <a:rPr lang="fr-CA" sz="2800" u="none">
                <a:latin typeface="Arial"/>
                <a:ea typeface="MS PGothic"/>
                <a:cs typeface="Arial"/>
              </a:rPr>
              <a:t>d’une </a:t>
            </a:r>
            <a:r>
              <a:rPr lang="fr-CA" sz="2800" b="1" u="none">
                <a:solidFill>
                  <a:srgbClr val="047BC1"/>
                </a:solidFill>
                <a:latin typeface="Arial"/>
                <a:ea typeface="MS PGothic"/>
                <a:cs typeface="Arial"/>
              </a:rPr>
              <a:t>autre</a:t>
            </a:r>
            <a:r>
              <a:rPr lang="fr-CA" sz="2800" u="none">
                <a:latin typeface="Arial"/>
                <a:ea typeface="MS PGothic"/>
                <a:cs typeface="Arial"/>
              </a:rPr>
              <a:t> </a:t>
            </a:r>
            <a:r>
              <a:rPr lang="fr-CA" sz="2800" b="1" u="none">
                <a:solidFill>
                  <a:srgbClr val="047BC1"/>
                </a:solidFill>
                <a:latin typeface="Arial"/>
                <a:ea typeface="MS PGothic"/>
                <a:cs typeface="Arial"/>
              </a:rPr>
              <a:t>hospitalisation</a:t>
            </a:r>
            <a:r>
              <a:rPr lang="fr-CA" sz="2800" u="none">
                <a:solidFill>
                  <a:srgbClr val="00A0AF"/>
                </a:solidFill>
                <a:latin typeface="Arial"/>
                <a:ea typeface="MS PGothic"/>
                <a:cs typeface="Arial"/>
              </a:rPr>
              <a:t> </a:t>
            </a:r>
            <a:r>
              <a:rPr lang="fr-CA" sz="2800" u="none">
                <a:latin typeface="Arial"/>
                <a:ea typeface="MS PGothic"/>
                <a:cs typeface="Arial"/>
              </a:rPr>
              <a:t>pour des soins de santé mentale ou de toxicomanie.</a:t>
            </a:r>
          </a:p>
        </p:txBody>
      </p:sp>
      <p:sp>
        <p:nvSpPr>
          <p:cNvPr id="7" name="Rectangle 6">
            <a:extLst>
              <a:ext uri="{FF2B5EF4-FFF2-40B4-BE49-F238E27FC236}">
                <a16:creationId xmlns:a16="http://schemas.microsoft.com/office/drawing/2014/main" id="{56F42EF2-4D3E-4D6E-B1EB-36720EF18F39}"/>
              </a:ext>
            </a:extLst>
          </p:cNvPr>
          <p:cNvSpPr/>
          <p:nvPr>
            <p:custDataLst>
              <p:tags r:id="rId2"/>
            </p:custDataLst>
          </p:nvPr>
        </p:nvSpPr>
        <p:spPr>
          <a:xfrm>
            <a:off x="214647" y="6004079"/>
            <a:ext cx="8133776" cy="600164"/>
          </a:xfrm>
          <a:prstGeom prst="rect">
            <a:avLst/>
          </a:prstGeom>
        </p:spPr>
        <p:txBody>
          <a:bodyPr wrap="square">
            <a:spAutoFit/>
          </a:bodyPr>
          <a:lstStyle/>
          <a:p>
            <a:pPr lvl="0" eaLnBrk="0" hangingPunct="0">
              <a:spcBef>
                <a:spcPct val="30000"/>
              </a:spcBef>
              <a:defRPr/>
            </a:pPr>
            <a:r>
              <a:rPr lang="fr-CA" sz="1100" u="none">
                <a:latin typeface="+mn-lt"/>
                <a:cs typeface="ＭＳ Ｐゴシック" pitchFamily="68" charset="-128"/>
              </a:rPr>
              <a:t>Remarque : Le taux est normalisé selon l’âge et le sexe.</a:t>
            </a:r>
            <a:br>
              <a:rPr lang="fr-CA" sz="1100" u="none">
                <a:latin typeface="+mn-lt"/>
                <a:cs typeface="ＭＳ Ｐゴシック" pitchFamily="68" charset="-128"/>
              </a:rPr>
            </a:br>
            <a:r>
              <a:rPr lang="fr-CA" sz="1100" u="none">
                <a:latin typeface="+mn-lt"/>
                <a:cs typeface="ＭＳ Ｐゴシック" pitchFamily="68" charset="-128"/>
              </a:rPr>
              <a:t>Source : Base de données sur les personnes inscrites (BDPI), Base de données sur les congés des patients (BDCP), Système d’information ontarien sur la santé mentale (SIOSM) 2017, données fournies par l’IC/ES.</a:t>
            </a:r>
          </a:p>
        </p:txBody>
      </p:sp>
      <p:pic>
        <p:nvPicPr>
          <p:cNvPr id="10" name="Graphic 9">
            <a:extLst>
              <a:ext uri="{FF2B5EF4-FFF2-40B4-BE49-F238E27FC236}">
                <a16:creationId xmlns:a16="http://schemas.microsoft.com/office/drawing/2014/main" id="{4E7B2976-324F-0343-B771-CFE0035D8C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5830" y="1188512"/>
            <a:ext cx="3608460" cy="3608460"/>
          </a:xfrm>
          <a:prstGeom prst="rect">
            <a:avLst/>
          </a:prstGeom>
        </p:spPr>
      </p:pic>
    </p:spTree>
    <p:extLst>
      <p:ext uri="{BB962C8B-B14F-4D97-AF65-F5344CB8AC3E}">
        <p14:creationId xmlns:p14="http://schemas.microsoft.com/office/powerpoint/2010/main" val="139742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a:solidFill>
                  <a:schemeClr val="tx1"/>
                </a:solidFill>
              </a:rPr>
              <a:t>Objectifs</a:t>
            </a:r>
          </a:p>
        </p:txBody>
      </p:sp>
      <p:sp>
        <p:nvSpPr>
          <p:cNvPr id="3" name="Content Placeholder 2"/>
          <p:cNvSpPr>
            <a:spLocks noGrp="1"/>
          </p:cNvSpPr>
          <p:nvPr>
            <p:ph idx="1"/>
            <p:custDataLst>
              <p:tags r:id="rId3"/>
            </p:custDataLst>
          </p:nvPr>
        </p:nvSpPr>
        <p:spPr/>
        <p:txBody>
          <a:bodyPr/>
          <a:lstStyle/>
          <a:p>
            <a:pPr>
              <a:buClr>
                <a:srgbClr val="00B2E3"/>
              </a:buClr>
            </a:pPr>
            <a:r>
              <a:rPr lang="fr-CA" sz="2000" b="1"/>
              <a:t>Aperçu des normes de qualité </a:t>
            </a:r>
            <a:br>
              <a:rPr lang="fr-CA" sz="2000" b="1"/>
            </a:br>
            <a:r>
              <a:rPr lang="fr-CA" sz="2000"/>
              <a:t>De quoi s’agit-il? Comment sont-elles utilisées?</a:t>
            </a:r>
          </a:p>
          <a:p>
            <a:pPr>
              <a:buClr>
                <a:srgbClr val="00B2E3"/>
              </a:buClr>
            </a:pPr>
            <a:r>
              <a:rPr lang="fr-CA" sz="2000" b="1"/>
              <a:t>Pourquoi cette norme de qualité est-elle nécessaire?</a:t>
            </a:r>
            <a:br>
              <a:rPr lang="fr-CA" sz="2000"/>
            </a:br>
            <a:r>
              <a:rPr lang="fr-CA" sz="2000"/>
              <a:t>Il existe des lacunes et des écarts dans la qualité des soins pour les personnes atteintes de trouble obsessionnel-compulsif en Ontario</a:t>
            </a:r>
          </a:p>
          <a:p>
            <a:pPr>
              <a:buClr>
                <a:srgbClr val="00B2E3"/>
              </a:buClr>
            </a:pPr>
            <a:r>
              <a:rPr lang="fr-CA" sz="2000" b="1"/>
              <a:t>Comment mesurer le succès</a:t>
            </a:r>
            <a:br>
              <a:rPr lang="fr-CA" sz="2000" b="1"/>
            </a:br>
            <a:r>
              <a:rPr lang="fr-CA" sz="2000"/>
              <a:t>Indicateurs qui peuvent vous aider à mesurer vos efforts d’amélioration de la qualité</a:t>
            </a:r>
          </a:p>
          <a:p>
            <a:pPr>
              <a:buClr>
                <a:srgbClr val="00B2E3"/>
              </a:buClr>
            </a:pPr>
            <a:r>
              <a:rPr lang="fr-CA" sz="2000" b="1"/>
              <a:t>Énoncés de qualité pour améliorer les soins</a:t>
            </a:r>
            <a:br>
              <a:rPr lang="fr-CA" sz="2000" b="1"/>
            </a:br>
            <a:r>
              <a:rPr lang="fr-CA" sz="2000"/>
              <a:t>Les énoncés clés de la norme de qualité pour le trouble obsessionnel-compulsif </a:t>
            </a:r>
          </a:p>
          <a:p>
            <a:pPr>
              <a:buClr>
                <a:srgbClr val="00B2E3"/>
              </a:buClr>
            </a:pPr>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custDataLst>
              <p:tags r:id="rId2"/>
            </p:custDataLst>
          </p:nvPr>
        </p:nvSpPr>
        <p:spPr>
          <a:xfrm>
            <a:off x="430178" y="1332828"/>
            <a:ext cx="6321603" cy="4412191"/>
          </a:xfrm>
        </p:spPr>
        <p:txBody>
          <a:bodyPr/>
          <a:lstStyle/>
          <a:p>
            <a:pPr>
              <a:lnSpc>
                <a:spcPct val="100000"/>
              </a:lnSpc>
            </a:pPr>
            <a:r>
              <a:rPr lang="fr-CA" sz="1800" b="0" i="1">
                <a:solidFill>
                  <a:schemeClr val="tx1"/>
                </a:solidFill>
              </a:rPr>
              <a:t>« Je vis dans le nord de l’Ontario et lorsque j’ai dû chercher pour un traitement, je me suis rendu compte qu’il n’y avait rien de précis pour le TOC. J’ai dû faire de nombreux essais avec différents fournisseurs de soins avant d’obtenir un traitement qui me convenait.</a:t>
            </a:r>
            <a:br>
              <a:rPr lang="fr-CA" sz="1800" b="0" i="1">
                <a:solidFill>
                  <a:schemeClr val="tx1"/>
                </a:solidFill>
              </a:rPr>
            </a:br>
            <a:br>
              <a:rPr lang="fr-CA" sz="1800" b="0" i="1">
                <a:solidFill>
                  <a:schemeClr val="tx1"/>
                </a:solidFill>
              </a:rPr>
            </a:br>
            <a:r>
              <a:rPr lang="fr-CA" sz="1800" b="0" i="1">
                <a:solidFill>
                  <a:schemeClr val="tx1"/>
                </a:solidFill>
              </a:rPr>
              <a:t>Il y a beaucoup d’idées fausses et de renseignements erronés sur le TOC. Cette norme de qualité pourrait aider à normaliser les connaissances et les compétences des fournisseurs de soins. C’est agréable de penser que l’Ontario aidera à améliorer la compréhension et offrira plus de services pour aider les gens. La norme de qualité pourra aussi donner aux personnes atteintes d’un TOC le courage de défendre leurs droits. »</a:t>
            </a:r>
            <a:br>
              <a:rPr lang="fr-CA" sz="1800" b="0">
                <a:solidFill>
                  <a:schemeClr val="tx1"/>
                </a:solidFill>
              </a:rPr>
            </a:br>
            <a:br>
              <a:rPr lang="fr-CA" sz="1800" b="0">
                <a:solidFill>
                  <a:schemeClr val="tx1"/>
                </a:solidFill>
              </a:rPr>
            </a:br>
            <a:r>
              <a:rPr lang="fr-CA" sz="1400" b="0" i="1">
                <a:solidFill>
                  <a:schemeClr val="tx1"/>
                </a:solidFill>
              </a:rPr>
              <a:t>- Mélanie Lefebvre, conseillère en expérience vécue, Comité consultatif sur les normes de qualité pour les troubles anxieux et le trouble obsessionnel-compulsif</a:t>
            </a:r>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custDataLst>
              <p:tags r:id="rId2"/>
            </p:custDataLst>
          </p:nvPr>
        </p:nvSpPr>
        <p:spPr>
          <a:xfrm>
            <a:off x="478972" y="1320797"/>
            <a:ext cx="6683828" cy="4674889"/>
          </a:xfrm>
        </p:spPr>
        <p:txBody>
          <a:bodyPr/>
          <a:lstStyle/>
          <a:p>
            <a:pPr>
              <a:lnSpc>
                <a:spcPct val="100000"/>
              </a:lnSpc>
            </a:pPr>
            <a:r>
              <a:rPr lang="fr-CA" sz="1800" b="0" i="1">
                <a:solidFill>
                  <a:schemeClr val="tx1"/>
                </a:solidFill>
              </a:rPr>
              <a:t>« L’identification du TOC [énoncé de qualité 1] devrait être la base de la prestation des soins aux patients, car elle nous permet d’intervenir avant que le trouble devienne chronique, lorsque les personnes sont plus jeunes et peuvent réagir rapidement au traitement. Cela signifie aussi qu’il y aura moins d’années de souffrance. </a:t>
            </a:r>
            <a:br>
              <a:rPr lang="fr-CA" sz="1800" b="0" i="1">
                <a:solidFill>
                  <a:schemeClr val="tx1"/>
                </a:solidFill>
              </a:rPr>
            </a:br>
            <a:r>
              <a:rPr lang="fr-CA" sz="1800" b="0" i="1">
                <a:solidFill>
                  <a:schemeClr val="tx1"/>
                </a:solidFill>
              </a:rPr>
              <a:t> </a:t>
            </a:r>
            <a:br>
              <a:rPr lang="fr-CA" sz="1800" b="0" i="1">
                <a:solidFill>
                  <a:schemeClr val="tx1"/>
                </a:solidFill>
              </a:rPr>
            </a:br>
            <a:r>
              <a:rPr lang="fr-CA" sz="1800" b="0" i="1">
                <a:solidFill>
                  <a:schemeClr val="tx1"/>
                </a:solidFill>
              </a:rPr>
              <a:t>Les jeunes atteints de TOC peuvent se sentir dépassés, incompris et parfois honteux de ce qu’ils vivent. Ils se sentent souvent très soulagés dès qu’ils comprennent ce qui se passe, que ce n’est pas rare et qu’il existe un traitement efficace. Cette norme de qualité aidera à mettre en contexte les soins disponibles, et les services accessibles aux personnes atteintes d’un TOC en Ontario. »</a:t>
            </a:r>
            <a:br>
              <a:rPr lang="fr-CA" sz="1800" b="0">
                <a:solidFill>
                  <a:schemeClr val="tx1"/>
                </a:solidFill>
              </a:rPr>
            </a:br>
            <a:br>
              <a:rPr lang="fr-CA" sz="1800" b="0">
                <a:solidFill>
                  <a:schemeClr val="tx1"/>
                </a:solidFill>
              </a:rPr>
            </a:br>
            <a:r>
              <a:rPr lang="fr-CA" sz="1400" b="0" i="1">
                <a:solidFill>
                  <a:schemeClr val="tx1"/>
                </a:solidFill>
              </a:rPr>
              <a:t>- Dr </a:t>
            </a:r>
            <a:r>
              <a:rPr lang="fr-CA" sz="1400" b="0" i="1" err="1">
                <a:solidFill>
                  <a:schemeClr val="tx1"/>
                </a:solidFill>
              </a:rPr>
              <a:t>Noam</a:t>
            </a:r>
            <a:r>
              <a:rPr lang="fr-CA" sz="1400" b="0" i="1">
                <a:solidFill>
                  <a:schemeClr val="tx1"/>
                </a:solidFill>
              </a:rPr>
              <a:t> </a:t>
            </a:r>
            <a:r>
              <a:rPr lang="fr-CA" sz="1400" b="0" i="1" err="1">
                <a:solidFill>
                  <a:schemeClr val="tx1"/>
                </a:solidFill>
              </a:rPr>
              <a:t>Soreni</a:t>
            </a:r>
            <a:r>
              <a:rPr lang="fr-CA" sz="1400" b="0" i="1">
                <a:solidFill>
                  <a:schemeClr val="tx1"/>
                </a:solidFill>
              </a:rPr>
              <a:t>, membre du Comité consultatif sur les normes de qualité pour les troubles anxieux et le trouble obsessionnel-compulsif</a:t>
            </a:r>
          </a:p>
        </p:txBody>
      </p:sp>
    </p:spTree>
    <p:custDataLst>
      <p:tags r:id="rId1"/>
    </p:custDataLst>
    <p:extLst>
      <p:ext uri="{BB962C8B-B14F-4D97-AF65-F5344CB8AC3E}">
        <p14:creationId xmlns:p14="http://schemas.microsoft.com/office/powerpoint/2010/main" val="117053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D8D07D-6F42-A94A-997F-85A0D35C46CA}"/>
              </a:ext>
            </a:extLst>
          </p:cNvPr>
          <p:cNvSpPr txBox="1">
            <a:spLocks/>
          </p:cNvSpPr>
          <p:nvPr>
            <p:custDataLst>
              <p:tags r:id="rId2"/>
            </p:custDataLst>
          </p:nvPr>
        </p:nvSpPr>
        <p:spPr>
          <a:xfrm>
            <a:off x="722313" y="1813203"/>
            <a:ext cx="6081935" cy="1969761"/>
          </a:xfrm>
          <a:prstGeom prst="rect">
            <a:avLst/>
          </a:prstGeom>
        </p:spPr>
        <p:txBody>
          <a:bodyPr/>
          <a:lst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br>
              <a:rPr lang="en-CA" u="none" kern="0">
                <a:solidFill>
                  <a:schemeClr val="tx1"/>
                </a:solidFill>
              </a:rPr>
            </a:br>
            <a:r>
              <a:rPr lang="fr-CA" u="none" kern="0">
                <a:solidFill>
                  <a:schemeClr val="tx1"/>
                </a:solidFill>
              </a:rPr>
              <a:t>Énoncés de qualité pour améliorer les soins</a:t>
            </a:r>
            <a:br>
              <a:rPr lang="en-CA" u="none" kern="0">
                <a:solidFill>
                  <a:schemeClr val="tx1"/>
                </a:solidFill>
              </a:rPr>
            </a:br>
            <a:br>
              <a:rPr lang="en-US" u="none" kern="0">
                <a:solidFill>
                  <a:schemeClr val="tx1"/>
                </a:solidFill>
                <a:latin typeface="MS PGothic"/>
              </a:rPr>
            </a:br>
            <a:endParaRPr lang="en-US" u="none" kern="0">
              <a:solidFill>
                <a:schemeClr val="tx1"/>
              </a:solidFill>
            </a:endParaRPr>
          </a:p>
        </p:txBody>
      </p:sp>
      <p:cxnSp>
        <p:nvCxnSpPr>
          <p:cNvPr id="4" name="Straight Connector 3">
            <a:extLst>
              <a:ext uri="{FF2B5EF4-FFF2-40B4-BE49-F238E27FC236}">
                <a16:creationId xmlns:a16="http://schemas.microsoft.com/office/drawing/2014/main" id="{133E0186-31EF-134B-84CA-BDB8F92945FA}"/>
              </a:ext>
            </a:extLst>
          </p:cNvPr>
          <p:cNvCxnSpPr>
            <a:cxnSpLocks/>
          </p:cNvCxnSpPr>
          <p:nvPr/>
        </p:nvCxnSpPr>
        <p:spPr bwMode="auto">
          <a:xfrm>
            <a:off x="804800" y="3851341"/>
            <a:ext cx="4570231"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198" y="274638"/>
            <a:ext cx="8229599" cy="1165909"/>
          </a:xfrm>
        </p:spPr>
        <p:txBody>
          <a:bodyPr/>
          <a:lstStyle/>
          <a:p>
            <a:r>
              <a:rPr lang="fr-CA">
                <a:solidFill>
                  <a:schemeClr val="tx1"/>
                </a:solidFill>
              </a:rPr>
              <a:t>Portée</a:t>
            </a:r>
            <a:r>
              <a:rPr lang="fr-CA" b="0">
                <a:solidFill>
                  <a:schemeClr val="tx1"/>
                </a:solidFill>
              </a:rPr>
              <a:t> </a:t>
            </a:r>
            <a:r>
              <a:rPr lang="fr-CA">
                <a:solidFill>
                  <a:schemeClr val="tx1"/>
                </a:solidFill>
              </a:rPr>
              <a:t>de la norme de qualité pour le trouble obsessionnel-compulsif</a:t>
            </a:r>
          </a:p>
        </p:txBody>
      </p:sp>
      <p:sp>
        <p:nvSpPr>
          <p:cNvPr id="4" name="Content Placeholder 3"/>
          <p:cNvSpPr>
            <a:spLocks noGrp="1"/>
          </p:cNvSpPr>
          <p:nvPr>
            <p:ph idx="1"/>
            <p:custDataLst>
              <p:tags r:id="rId3"/>
            </p:custDataLst>
          </p:nvPr>
        </p:nvSpPr>
        <p:spPr>
          <a:xfrm>
            <a:off x="457199" y="1969936"/>
            <a:ext cx="8229600" cy="4248472"/>
          </a:xfrm>
        </p:spPr>
        <p:txBody>
          <a:bodyPr/>
          <a:lstStyle/>
          <a:p>
            <a:pPr>
              <a:spcAft>
                <a:spcPts val="0"/>
              </a:spcAft>
              <a:buClr>
                <a:srgbClr val="00B2E3"/>
              </a:buClr>
            </a:pPr>
            <a:r>
              <a:rPr lang="fr-CA" sz="2200">
                <a:solidFill>
                  <a:srgbClr val="000000"/>
                </a:solidFill>
                <a:latin typeface="Arial" panose="020B0604020202020204" pitchFamily="34" charset="0"/>
                <a:ea typeface="Times New Roman" panose="02020603050405020304" pitchFamily="18" charset="0"/>
                <a:cs typeface="Helvetica 55 Roman"/>
              </a:rPr>
              <a:t>Cette norme de qualité porte sur les soins aux personnes atteintes d’un trouble obsessionnel-compulsif. Elle s’applique aux soins aux personnes dans tous les milieux, mais se concentre sur les soins primaires et communautaires. </a:t>
            </a:r>
          </a:p>
          <a:p>
            <a:pPr>
              <a:spcAft>
                <a:spcPts val="0"/>
              </a:spcAft>
              <a:buClr>
                <a:srgbClr val="00B2E3"/>
              </a:buClr>
            </a:pPr>
            <a:endParaRPr lang="en-US" sz="2200">
              <a:solidFill>
                <a:srgbClr val="000000"/>
              </a:solidFill>
              <a:latin typeface="Arial" panose="020B0604020202020204" pitchFamily="34" charset="0"/>
              <a:ea typeface="Times New Roman" panose="02020603050405020304" pitchFamily="18" charset="0"/>
              <a:cs typeface="Helvetica 55 Roman"/>
            </a:endParaRPr>
          </a:p>
          <a:p>
            <a:pPr>
              <a:spcAft>
                <a:spcPts val="0"/>
              </a:spcAft>
              <a:buClr>
                <a:srgbClr val="00B2E3"/>
              </a:buClr>
            </a:pPr>
            <a:r>
              <a:rPr lang="fr-CA" sz="2200">
                <a:solidFill>
                  <a:srgbClr val="000000"/>
                </a:solidFill>
                <a:latin typeface="Arial" panose="020B0604020202020204" pitchFamily="34" charset="0"/>
                <a:ea typeface="Times New Roman" panose="02020603050405020304" pitchFamily="18" charset="0"/>
                <a:cs typeface="Helvetica 55 Roman"/>
              </a:rPr>
              <a:t>Cette norme de qualité met l’accent sur les soins aux adultes (18 ans et plus), mais elle inclut un contenu pertinent pour les enfants et les adolescents (moins de 18 ans).</a:t>
            </a: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custDataLst>
              <p:tags r:id="rId1"/>
            </p:custDataLst>
          </p:nvPr>
        </p:nvSpPr>
        <p:spPr>
          <a:xfrm>
            <a:off x="940123" y="1295431"/>
            <a:ext cx="7693250" cy="4912127"/>
          </a:xfrm>
          <a:prstGeom prst="rect">
            <a:avLst/>
          </a:prstGeom>
        </p:spPr>
        <p:txBody>
          <a:bodyPr/>
          <a:lstStyle/>
          <a:p>
            <a:pPr>
              <a:lnSpc>
                <a:spcPts val="3400"/>
              </a:lnSpc>
              <a:spcBef>
                <a:spcPts val="0"/>
              </a:spcBef>
              <a:buClr>
                <a:schemeClr val="tx1"/>
              </a:buClr>
              <a:buAutoNum type="arabicPeriod"/>
              <a:defRPr sz="1800"/>
            </a:pPr>
            <a:r>
              <a:rPr lang="fr-CA" sz="1800"/>
              <a:t>Détermination</a:t>
            </a:r>
          </a:p>
          <a:p>
            <a:pPr>
              <a:lnSpc>
                <a:spcPts val="3400"/>
              </a:lnSpc>
              <a:spcBef>
                <a:spcPts val="0"/>
              </a:spcBef>
              <a:buClr>
                <a:schemeClr val="tx1"/>
              </a:buClr>
              <a:buAutoNum type="arabicPeriod"/>
              <a:defRPr sz="1800"/>
            </a:pPr>
            <a:r>
              <a:rPr lang="fr-CA"/>
              <a:t>Évaluation globale</a:t>
            </a:r>
          </a:p>
          <a:p>
            <a:pPr>
              <a:lnSpc>
                <a:spcPts val="3400"/>
              </a:lnSpc>
              <a:spcBef>
                <a:spcPts val="0"/>
              </a:spcBef>
              <a:buClr>
                <a:schemeClr val="tx1"/>
              </a:buClr>
              <a:buAutoNum type="arabicPeriod"/>
              <a:defRPr sz="1800"/>
            </a:pPr>
            <a:r>
              <a:rPr lang="fr-CA"/>
              <a:t>Soutien à la famille</a:t>
            </a:r>
          </a:p>
          <a:p>
            <a:pPr>
              <a:lnSpc>
                <a:spcPts val="3400"/>
              </a:lnSpc>
              <a:spcBef>
                <a:spcPts val="0"/>
              </a:spcBef>
              <a:buClr>
                <a:schemeClr val="tx1"/>
              </a:buClr>
              <a:buAutoNum type="arabicPeriod"/>
              <a:defRPr sz="1800"/>
            </a:pPr>
            <a:r>
              <a:rPr lang="fr-CA" sz="1800"/>
              <a:t>Approche par paliers en matière de soins pour le TOC</a:t>
            </a:r>
          </a:p>
          <a:p>
            <a:pPr>
              <a:lnSpc>
                <a:spcPts val="3400"/>
              </a:lnSpc>
              <a:spcBef>
                <a:spcPts val="0"/>
              </a:spcBef>
              <a:buClr>
                <a:schemeClr val="tx1"/>
              </a:buClr>
              <a:buAutoNum type="arabicPeriod"/>
              <a:defRPr sz="1800"/>
            </a:pPr>
            <a:r>
              <a:rPr lang="fr-CA"/>
              <a:t>Auto-assistance</a:t>
            </a:r>
          </a:p>
          <a:p>
            <a:pPr>
              <a:lnSpc>
                <a:spcPts val="3400"/>
              </a:lnSpc>
              <a:spcBef>
                <a:spcPts val="0"/>
              </a:spcBef>
              <a:buClr>
                <a:schemeClr val="tx1"/>
              </a:buClr>
              <a:buAutoNum type="arabicPeriod"/>
              <a:defRPr sz="1800"/>
            </a:pPr>
            <a:r>
              <a:rPr lang="fr-CA"/>
              <a:t>Thérapie </a:t>
            </a:r>
            <a:r>
              <a:rPr lang="fr-CA" err="1"/>
              <a:t>cognitivo</a:t>
            </a:r>
            <a:r>
              <a:rPr lang="fr-CA"/>
              <a:t>-comportementale pour le TOC</a:t>
            </a:r>
          </a:p>
          <a:p>
            <a:pPr>
              <a:lnSpc>
                <a:spcPts val="3400"/>
              </a:lnSpc>
              <a:spcBef>
                <a:spcPts val="0"/>
              </a:spcBef>
              <a:buClr>
                <a:schemeClr val="tx1"/>
              </a:buClr>
              <a:buAutoNum type="arabicPeriod"/>
              <a:defRPr sz="1800"/>
            </a:pPr>
            <a:r>
              <a:rPr lang="fr-CA"/>
              <a:t>Traitement pharmacologique spécifique au TOC</a:t>
            </a:r>
          </a:p>
          <a:p>
            <a:pPr>
              <a:lnSpc>
                <a:spcPts val="3400"/>
              </a:lnSpc>
              <a:spcBef>
                <a:spcPts val="0"/>
              </a:spcBef>
              <a:buClr>
                <a:schemeClr val="tx1"/>
              </a:buClr>
              <a:buAutoNum type="arabicPeriod"/>
              <a:defRPr sz="1800"/>
            </a:pPr>
            <a:r>
              <a:rPr lang="fr-CA"/>
              <a:t>Surveillance</a:t>
            </a:r>
          </a:p>
          <a:p>
            <a:pPr>
              <a:lnSpc>
                <a:spcPts val="3400"/>
              </a:lnSpc>
              <a:spcBef>
                <a:spcPts val="0"/>
              </a:spcBef>
              <a:buClr>
                <a:schemeClr val="tx1"/>
              </a:buClr>
              <a:buAutoNum type="arabicPeriod"/>
              <a:defRPr sz="1800"/>
            </a:pPr>
            <a:r>
              <a:rPr lang="fr-CA" sz="1800"/>
              <a:t>Soutien pendant la réponse au traitement initial</a:t>
            </a:r>
          </a:p>
          <a:p>
            <a:pPr>
              <a:lnSpc>
                <a:spcPts val="3400"/>
              </a:lnSpc>
              <a:spcBef>
                <a:spcPts val="0"/>
              </a:spcBef>
              <a:buClr>
                <a:schemeClr val="tx1"/>
              </a:buClr>
              <a:buAutoNum type="arabicPeriod"/>
              <a:defRPr sz="1800"/>
            </a:pPr>
            <a:r>
              <a:rPr lang="fr-CA"/>
              <a:t>Traitement intensif</a:t>
            </a:r>
          </a:p>
          <a:p>
            <a:pPr>
              <a:lnSpc>
                <a:spcPts val="3400"/>
              </a:lnSpc>
              <a:spcBef>
                <a:spcPts val="0"/>
              </a:spcBef>
              <a:buClr>
                <a:schemeClr val="tx1"/>
              </a:buClr>
              <a:buAutoNum type="arabicPeriod"/>
              <a:defRPr sz="1800"/>
            </a:pPr>
            <a:r>
              <a:rPr lang="fr-CA"/>
              <a:t>Prévention des rechutes</a:t>
            </a:r>
          </a:p>
          <a:p>
            <a:pPr>
              <a:lnSpc>
                <a:spcPts val="3400"/>
              </a:lnSpc>
              <a:spcBef>
                <a:spcPts val="0"/>
              </a:spcBef>
              <a:buClr>
                <a:schemeClr val="tx1"/>
              </a:buClr>
              <a:buAutoNum type="arabicPeriod"/>
              <a:defRPr sz="1800"/>
            </a:pPr>
            <a:r>
              <a:rPr lang="fr-CA"/>
              <a:t>Transitions dans les soins</a:t>
            </a:r>
          </a:p>
        </p:txBody>
      </p:sp>
      <p:sp>
        <p:nvSpPr>
          <p:cNvPr id="629" name="Title 2"/>
          <p:cNvSpPr txBox="1">
            <a:spLocks noGrp="1"/>
          </p:cNvSpPr>
          <p:nvPr>
            <p:ph type="title"/>
            <p:custDataLst>
              <p:tags r:id="rId2"/>
            </p:custDataLst>
          </p:nvPr>
        </p:nvSpPr>
        <p:spPr>
          <a:xfrm>
            <a:off x="457199" y="274638"/>
            <a:ext cx="8244586" cy="1165910"/>
          </a:xfrm>
          <a:prstGeom prst="rect">
            <a:avLst/>
          </a:prstGeom>
        </p:spPr>
        <p:txBody>
          <a:bodyPr/>
          <a:lstStyle/>
          <a:p>
            <a:r>
              <a:rPr lang="fr-CA">
                <a:solidFill>
                  <a:schemeClr val="tx1"/>
                </a:solidFill>
              </a:rPr>
              <a:t>Sujets de l’énoncé de qualité</a:t>
            </a:r>
          </a:p>
        </p:txBody>
      </p:sp>
      <p:pic>
        <p:nvPicPr>
          <p:cNvPr id="26" name="Graphic 25">
            <a:extLst>
              <a:ext uri="{FF2B5EF4-FFF2-40B4-BE49-F238E27FC236}">
                <a16:creationId xmlns:a16="http://schemas.microsoft.com/office/drawing/2014/main" id="{409373B8-FDA7-0349-8A30-ED6A5EA590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199" y="2168860"/>
            <a:ext cx="580302" cy="580302"/>
          </a:xfrm>
          <a:prstGeom prst="rect">
            <a:avLst/>
          </a:prstGeom>
        </p:spPr>
      </p:pic>
      <p:pic>
        <p:nvPicPr>
          <p:cNvPr id="27" name="Graphic 26">
            <a:extLst>
              <a:ext uri="{FF2B5EF4-FFF2-40B4-BE49-F238E27FC236}">
                <a16:creationId xmlns:a16="http://schemas.microsoft.com/office/drawing/2014/main" id="{C47B0C8A-F03D-2541-9BEE-C99095ACFD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1329" y="2666456"/>
            <a:ext cx="438794" cy="438794"/>
          </a:xfrm>
          <a:prstGeom prst="rect">
            <a:avLst/>
          </a:prstGeom>
        </p:spPr>
      </p:pic>
      <p:pic>
        <p:nvPicPr>
          <p:cNvPr id="28" name="Graphic 27">
            <a:extLst>
              <a:ext uri="{FF2B5EF4-FFF2-40B4-BE49-F238E27FC236}">
                <a16:creationId xmlns:a16="http://schemas.microsoft.com/office/drawing/2014/main" id="{C5C7FE7F-7040-BA42-B399-EA0311EE86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359" y="3080728"/>
            <a:ext cx="438794" cy="438794"/>
          </a:xfrm>
          <a:prstGeom prst="rect">
            <a:avLst/>
          </a:prstGeom>
        </p:spPr>
      </p:pic>
      <p:pic>
        <p:nvPicPr>
          <p:cNvPr id="29" name="Graphic 28">
            <a:extLst>
              <a:ext uri="{FF2B5EF4-FFF2-40B4-BE49-F238E27FC236}">
                <a16:creationId xmlns:a16="http://schemas.microsoft.com/office/drawing/2014/main" id="{3FF05ED8-6ADC-EE4E-9902-370E337D162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9102" y="3429000"/>
            <a:ext cx="574221" cy="574221"/>
          </a:xfrm>
          <a:prstGeom prst="rect">
            <a:avLst/>
          </a:prstGeom>
        </p:spPr>
      </p:pic>
      <p:pic>
        <p:nvPicPr>
          <p:cNvPr id="30" name="Graphic 29">
            <a:extLst>
              <a:ext uri="{FF2B5EF4-FFF2-40B4-BE49-F238E27FC236}">
                <a16:creationId xmlns:a16="http://schemas.microsoft.com/office/drawing/2014/main" id="{2E02F1F3-E158-4D42-89FF-9DC848E0376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0312" y="3991682"/>
            <a:ext cx="359811" cy="359811"/>
          </a:xfrm>
          <a:prstGeom prst="rect">
            <a:avLst/>
          </a:prstGeom>
        </p:spPr>
      </p:pic>
      <p:pic>
        <p:nvPicPr>
          <p:cNvPr id="31" name="Graphic 30">
            <a:extLst>
              <a:ext uri="{FF2B5EF4-FFF2-40B4-BE49-F238E27FC236}">
                <a16:creationId xmlns:a16="http://schemas.microsoft.com/office/drawing/2014/main" id="{906BECD2-D890-CB41-9892-712BF2446A0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34138" y="4400520"/>
            <a:ext cx="435015" cy="435015"/>
          </a:xfrm>
          <a:prstGeom prst="rect">
            <a:avLst/>
          </a:prstGeom>
        </p:spPr>
      </p:pic>
      <p:pic>
        <p:nvPicPr>
          <p:cNvPr id="32" name="Graphic 31">
            <a:extLst>
              <a:ext uri="{FF2B5EF4-FFF2-40B4-BE49-F238E27FC236}">
                <a16:creationId xmlns:a16="http://schemas.microsoft.com/office/drawing/2014/main" id="{EF0FF916-8988-0A4B-A752-34BD7B6BDBF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07595" y="4912525"/>
            <a:ext cx="332528" cy="332528"/>
          </a:xfrm>
          <a:prstGeom prst="rect">
            <a:avLst/>
          </a:prstGeom>
        </p:spPr>
      </p:pic>
      <p:pic>
        <p:nvPicPr>
          <p:cNvPr id="33" name="Graphic 32">
            <a:extLst>
              <a:ext uri="{FF2B5EF4-FFF2-40B4-BE49-F238E27FC236}">
                <a16:creationId xmlns:a16="http://schemas.microsoft.com/office/drawing/2014/main" id="{22931194-5E50-4841-A55E-B128F2D8BDD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4995" y="5271671"/>
            <a:ext cx="349618" cy="349618"/>
          </a:xfrm>
          <a:prstGeom prst="rect">
            <a:avLst/>
          </a:prstGeom>
        </p:spPr>
      </p:pic>
      <p:pic>
        <p:nvPicPr>
          <p:cNvPr id="34" name="Graphic 33">
            <a:extLst>
              <a:ext uri="{FF2B5EF4-FFF2-40B4-BE49-F238E27FC236}">
                <a16:creationId xmlns:a16="http://schemas.microsoft.com/office/drawing/2014/main" id="{A7574F98-7526-8C40-945A-2AB9323628A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83583" y="5722336"/>
            <a:ext cx="384175" cy="384175"/>
          </a:xfrm>
          <a:prstGeom prst="rect">
            <a:avLst/>
          </a:prstGeom>
        </p:spPr>
      </p:pic>
      <p:pic>
        <p:nvPicPr>
          <p:cNvPr id="35" name="Graphic 34">
            <a:extLst>
              <a:ext uri="{FF2B5EF4-FFF2-40B4-BE49-F238E27FC236}">
                <a16:creationId xmlns:a16="http://schemas.microsoft.com/office/drawing/2014/main" id="{54B21234-9B1D-FD44-ACC4-589BE45C1C4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42518" y="6106511"/>
            <a:ext cx="454572" cy="454572"/>
          </a:xfrm>
          <a:prstGeom prst="rect">
            <a:avLst/>
          </a:prstGeom>
        </p:spPr>
      </p:pic>
      <p:pic>
        <p:nvPicPr>
          <p:cNvPr id="36" name="Graphic 35">
            <a:extLst>
              <a:ext uri="{FF2B5EF4-FFF2-40B4-BE49-F238E27FC236}">
                <a16:creationId xmlns:a16="http://schemas.microsoft.com/office/drawing/2014/main" id="{8C793E78-BC96-8B41-B7B4-5CEACDB47F8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13470" y="1371399"/>
            <a:ext cx="414512" cy="414512"/>
          </a:xfrm>
          <a:prstGeom prst="rect">
            <a:avLst/>
          </a:prstGeom>
        </p:spPr>
      </p:pic>
      <p:pic>
        <p:nvPicPr>
          <p:cNvPr id="37" name="Graphic 36">
            <a:extLst>
              <a:ext uri="{FF2B5EF4-FFF2-40B4-BE49-F238E27FC236}">
                <a16:creationId xmlns:a16="http://schemas.microsoft.com/office/drawing/2014/main" id="{B21F8E39-4078-B24A-827E-664790240FB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95945" y="1764298"/>
            <a:ext cx="476250" cy="476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73421"/>
            <a:ext cx="8244584" cy="1165909"/>
          </a:xfrm>
        </p:spPr>
        <p:txBody>
          <a:bodyPr anchor="t"/>
          <a:lstStyle/>
          <a:p>
            <a:pPr>
              <a:lnSpc>
                <a:spcPct val="90000"/>
              </a:lnSpc>
            </a:pPr>
            <a:r>
              <a:rPr lang="fr-CA" sz="2400" b="0">
                <a:solidFill>
                  <a:schemeClr val="tx1"/>
                </a:solidFill>
              </a:rPr>
              <a:t>Énoncé de qualité 1 :</a:t>
            </a:r>
            <a:br>
              <a:rPr lang="fr-CA" sz="2400">
                <a:solidFill>
                  <a:schemeClr val="tx1"/>
                </a:solidFill>
              </a:rPr>
            </a:br>
            <a:r>
              <a:rPr lang="fr-CA" sz="2400">
                <a:solidFill>
                  <a:schemeClr val="tx1"/>
                </a:solidFill>
              </a:rPr>
              <a:t>Détermination</a:t>
            </a:r>
          </a:p>
        </p:txBody>
      </p:sp>
      <p:sp>
        <p:nvSpPr>
          <p:cNvPr id="3" name="Rectangle 2"/>
          <p:cNvSpPr/>
          <p:nvPr>
            <p:custDataLst>
              <p:tags r:id="rId3"/>
            </p:custDataLst>
          </p:nvPr>
        </p:nvSpPr>
        <p:spPr>
          <a:xfrm>
            <a:off x="1352811" y="1937660"/>
            <a:ext cx="5962390" cy="161236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lvl="0" defTabSz="342900">
              <a:defRPr/>
            </a:pPr>
            <a:r>
              <a:rPr lang="fr-CA" sz="1800" u="none"/>
              <a:t>Les personnes soupçonnées d’être atteintes d’un trouble obsessionnel-compulsif (TOC) font l’objet d’une détermination précoce à l’aide de questions de dépistage reconnues et d’échelles de cotes de gravité validées.</a:t>
            </a:r>
            <a:endParaRPr kumimoji="0" lang="fr-CA" sz="1800" b="0" i="0" u="none" strike="noStrike" cap="none" normalizeH="0" baseline="0" noProof="0">
              <a:ln>
                <a:noFill/>
              </a:ln>
              <a:solidFill>
                <a:srgbClr val="000000"/>
              </a:solidFill>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99925"/>
            <a:ext cx="8244584" cy="1165909"/>
          </a:xfrm>
        </p:spPr>
        <p:txBody>
          <a:bodyPr anchor="t"/>
          <a:lstStyle/>
          <a:p>
            <a:pPr>
              <a:lnSpc>
                <a:spcPct val="90000"/>
              </a:lnSpc>
            </a:pPr>
            <a:r>
              <a:rPr lang="fr-CA" sz="2400" b="0">
                <a:solidFill>
                  <a:schemeClr val="tx1"/>
                </a:solidFill>
              </a:rPr>
              <a:t>Énoncé de qualité 2 :</a:t>
            </a:r>
            <a:br>
              <a:rPr lang="fr-CA" sz="2400">
                <a:solidFill>
                  <a:schemeClr val="tx1"/>
                </a:solidFill>
              </a:rPr>
            </a:br>
            <a:r>
              <a:rPr lang="fr-CA" sz="2400" b="1">
                <a:solidFill>
                  <a:schemeClr val="tx1"/>
                </a:solidFill>
              </a:rPr>
              <a:t>Évaluation globale</a:t>
            </a:r>
            <a:br>
              <a:rPr lang="fr-CA" sz="2400">
                <a:solidFill>
                  <a:schemeClr val="tx1"/>
                </a:solidFill>
              </a:rPr>
            </a:br>
            <a:br>
              <a:rPr lang="fr-CA" sz="2625">
                <a:solidFill>
                  <a:schemeClr val="tx1"/>
                </a:solidFill>
              </a:rPr>
            </a:br>
            <a:endParaRPr lang="fr-CA" sz="2625">
              <a:solidFill>
                <a:schemeClr val="tx1"/>
              </a:solidFill>
            </a:endParaRPr>
          </a:p>
        </p:txBody>
      </p:sp>
      <p:sp>
        <p:nvSpPr>
          <p:cNvPr id="3" name="Rectangle 2"/>
          <p:cNvSpPr/>
          <p:nvPr>
            <p:custDataLst>
              <p:tags r:id="rId3"/>
            </p:custDataLst>
          </p:nvPr>
        </p:nvSpPr>
        <p:spPr>
          <a:xfrm>
            <a:off x="1158657" y="1914295"/>
            <a:ext cx="6826685" cy="1805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1800" u="none"/>
              <a:t>Les personnes soupçonnées d’être atteintes de TOC ou qui ont reçu un diagnostic positif de TOC font l’objet d’une évaluation globale en temps opportun pour déterminer si elles sont ou non atteintes de TOC, établir la gravité de leurs symptômes, si elles présentent des comorbidités et si elles ont une déficience fonctionnelle associée. </a:t>
            </a:r>
            <a:endParaRPr lang="en-CA" sz="1800" u="none"/>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86672"/>
            <a:ext cx="8244584" cy="1165909"/>
          </a:xfrm>
        </p:spPr>
        <p:txBody>
          <a:bodyPr anchor="t"/>
          <a:lstStyle/>
          <a:p>
            <a:pPr>
              <a:lnSpc>
                <a:spcPct val="90000"/>
              </a:lnSpc>
            </a:pPr>
            <a:r>
              <a:rPr lang="fr-CA" sz="2400" b="0">
                <a:solidFill>
                  <a:schemeClr val="tx1"/>
                </a:solidFill>
              </a:rPr>
              <a:t>Énoncé de qualité 3 :</a:t>
            </a:r>
            <a:br>
              <a:rPr lang="fr-CA" sz="2400">
                <a:solidFill>
                  <a:schemeClr val="tx1"/>
                </a:solidFill>
              </a:rPr>
            </a:br>
            <a:r>
              <a:rPr lang="fr-CA" sz="2400">
                <a:solidFill>
                  <a:schemeClr val="tx1"/>
                </a:solidFill>
              </a:rPr>
              <a:t>Soutien à la famille</a:t>
            </a:r>
            <a:br>
              <a:rPr lang="fr-CA" sz="2625">
                <a:solidFill>
                  <a:schemeClr val="tx1"/>
                </a:solidFill>
              </a:rPr>
            </a:br>
            <a:endParaRPr lang="fr-CA" sz="2625">
              <a:solidFill>
                <a:schemeClr val="tx1"/>
              </a:solidFill>
            </a:endParaRPr>
          </a:p>
        </p:txBody>
      </p:sp>
      <p:sp>
        <p:nvSpPr>
          <p:cNvPr id="3" name="Rectangle 2"/>
          <p:cNvSpPr/>
          <p:nvPr>
            <p:custDataLst>
              <p:tags r:id="rId3"/>
            </p:custDataLst>
          </p:nvPr>
        </p:nvSpPr>
        <p:spPr>
          <a:xfrm>
            <a:off x="1427967" y="2088737"/>
            <a:ext cx="6279119" cy="202012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lvl="0" defTabSz="342900"/>
            <a:r>
              <a:rPr lang="fr-CA" sz="1800" u="none"/>
              <a:t>Les personnes atteintes de TOC sont encouragées à faire participer les membres de leur famille à leur évaluation et à leur traitement, en fonction des besoins et des préférences de chacun. Les membres de la famille sont également orientés vers les ressources et le soutien disponibles et se voient proposer de la psychoéducation, y compris des conseils sur la façon d’éviter les mesures d’adaptation.</a:t>
            </a:r>
            <a:endParaRPr lang="fr-CA" sz="1800" u="none">
              <a:solidFill>
                <a:srgbClr val="000000"/>
              </a:solidFill>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75989" y="463252"/>
            <a:ext cx="8238520" cy="874432"/>
          </a:xfrm>
        </p:spPr>
        <p:txBody>
          <a:bodyPr anchor="t"/>
          <a:lstStyle/>
          <a:p>
            <a:pPr>
              <a:lnSpc>
                <a:spcPct val="90000"/>
              </a:lnSpc>
            </a:pPr>
            <a:r>
              <a:rPr lang="fr-CA" sz="2400" b="0">
                <a:solidFill>
                  <a:schemeClr val="tx1"/>
                </a:solidFill>
              </a:rPr>
              <a:t>Énoncé de qualité 4 :</a:t>
            </a:r>
            <a:br>
              <a:rPr lang="fr-CA" sz="2400">
                <a:solidFill>
                  <a:schemeClr val="tx1"/>
                </a:solidFill>
              </a:rPr>
            </a:br>
            <a:r>
              <a:rPr lang="fr-CA" sz="2400">
                <a:solidFill>
                  <a:schemeClr val="tx1"/>
                </a:solidFill>
              </a:rPr>
              <a:t>Approche par paliers en matière de soins pour le TOC</a:t>
            </a: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endParaRPr lang="fr-CA" sz="2400">
              <a:solidFill>
                <a:schemeClr val="tx1"/>
              </a:solidFill>
            </a:endParaRPr>
          </a:p>
        </p:txBody>
      </p:sp>
      <p:sp>
        <p:nvSpPr>
          <p:cNvPr id="3" name="Rectangle 2"/>
          <p:cNvSpPr/>
          <p:nvPr>
            <p:custDataLst>
              <p:tags r:id="rId3"/>
            </p:custDataLst>
          </p:nvPr>
        </p:nvSpPr>
        <p:spPr>
          <a:xfrm>
            <a:off x="1422565" y="2167208"/>
            <a:ext cx="6569040" cy="152601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lvl="0" defTabSz="342900"/>
            <a:r>
              <a:rPr lang="fr-CA" sz="1800" u="none"/>
              <a:t>Les personnes atteintes de TOC reçoivent un traitement qui suit une approche par paliers utilisant d’abord l’intervention la moins intensive et la plus efficace en fonction de la gravité des symptômes, du degré de déficience fonctionnelle et des besoins et des préférences individuels.</a:t>
            </a:r>
            <a:endParaRPr lang="fr-CA" sz="1800" u="none">
              <a:solidFill>
                <a:srgbClr val="000000"/>
              </a:solidFill>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71292" y="464286"/>
            <a:ext cx="6183438" cy="874432"/>
          </a:xfrm>
        </p:spPr>
        <p:txBody>
          <a:bodyPr anchor="t"/>
          <a:lstStyle/>
          <a:p>
            <a:pPr>
              <a:lnSpc>
                <a:spcPct val="90000"/>
              </a:lnSpc>
            </a:pPr>
            <a:r>
              <a:rPr lang="fr-CA" sz="2400" b="0">
                <a:solidFill>
                  <a:schemeClr val="tx1"/>
                </a:solidFill>
              </a:rPr>
              <a:t>Énoncé de qualité 5 :</a:t>
            </a:r>
            <a:br>
              <a:rPr lang="fr-CA">
                <a:solidFill>
                  <a:schemeClr val="tx1"/>
                </a:solidFill>
              </a:rPr>
            </a:br>
            <a:r>
              <a:rPr lang="fr-CA" sz="2400">
                <a:solidFill>
                  <a:schemeClr val="tx1"/>
                </a:solidFill>
              </a:rPr>
              <a:t>Auto-assistance</a:t>
            </a: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625">
                <a:solidFill>
                  <a:schemeClr val="tx1"/>
                </a:solidFill>
              </a:rPr>
            </a:br>
            <a:endParaRPr lang="fr-CA" sz="2625">
              <a:solidFill>
                <a:schemeClr val="tx1"/>
              </a:solidFill>
            </a:endParaRPr>
          </a:p>
        </p:txBody>
      </p:sp>
      <p:sp>
        <p:nvSpPr>
          <p:cNvPr id="3" name="Rectangle 2"/>
          <p:cNvSpPr/>
          <p:nvPr>
            <p:custDataLst>
              <p:tags r:id="rId3"/>
            </p:custDataLst>
          </p:nvPr>
        </p:nvSpPr>
        <p:spPr>
          <a:xfrm>
            <a:off x="1077238" y="2254685"/>
            <a:ext cx="6183438" cy="203761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lvl="0" defTabSz="342900"/>
            <a:r>
              <a:rPr lang="fr-CA" sz="1800" u="none"/>
              <a:t>Les personnes atteintes de TOC sont informées des ressources d’auto-assistance, comme les livres, les ressources éducatives disponibles sur Internet et les groupes de soutien, et reçoivent de l’aide pour y accéder en fonction de leurs besoins et de leurs préférences individuelles et en harmonie avec l’approche par paliers en matière de soins.</a:t>
            </a:r>
            <a:endParaRPr lang="fr-CA" sz="1800" u="none">
              <a:solidFill>
                <a:srgbClr val="000000"/>
              </a:solidFill>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a:solidFill>
                  <a:schemeClr val="tx1"/>
                </a:solidFill>
              </a:rPr>
              <a:t>Normes de qualité</a:t>
            </a:r>
          </a:p>
        </p:txBody>
      </p:sp>
      <p:sp>
        <p:nvSpPr>
          <p:cNvPr id="3" name="Content Placeholder 2"/>
          <p:cNvSpPr>
            <a:spLocks noGrp="1"/>
          </p:cNvSpPr>
          <p:nvPr>
            <p:ph idx="1"/>
            <p:custDataLst>
              <p:tags r:id="rId3"/>
            </p:custDataLst>
          </p:nvPr>
        </p:nvSpPr>
        <p:spPr>
          <a:xfrm>
            <a:off x="472184" y="1440547"/>
            <a:ext cx="7992194" cy="3143979"/>
          </a:xfrm>
        </p:spPr>
        <p:txBody>
          <a:bodyPr/>
          <a:lstStyle/>
          <a:p>
            <a:pPr>
              <a:lnSpc>
                <a:spcPct val="90000"/>
              </a:lnSpc>
              <a:spcAft>
                <a:spcPts val="1200"/>
              </a:spcAft>
              <a:buClr>
                <a:srgbClr val="00B2E3"/>
              </a:buClr>
            </a:pPr>
            <a:r>
              <a:rPr lang="fr-CA"/>
              <a:t>Informent les cliniciens et les patients sur ce que devrait être la qualité des soins</a:t>
            </a:r>
          </a:p>
          <a:p>
            <a:pPr>
              <a:lnSpc>
                <a:spcPct val="90000"/>
              </a:lnSpc>
              <a:spcAft>
                <a:spcPts val="1200"/>
              </a:spcAft>
              <a:buClr>
                <a:srgbClr val="00B2E3"/>
              </a:buClr>
            </a:pPr>
            <a:r>
              <a:rPr lang="fr-CA"/>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a:t>Elles reposent sur les meilleures données probantes disponibles</a:t>
            </a:r>
            <a:endParaRPr lang="en-CA"/>
          </a:p>
          <a:p>
            <a:pPr>
              <a:buClr>
                <a:srgbClr val="00B2E3"/>
              </a:buClr>
            </a:pPr>
            <a:endParaRPr lang="en-CA"/>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478502"/>
            <a:ext cx="8244584" cy="1165909"/>
          </a:xfrm>
        </p:spPr>
        <p:txBody>
          <a:bodyPr anchor="t"/>
          <a:lstStyle/>
          <a:p>
            <a:pPr>
              <a:lnSpc>
                <a:spcPct val="90000"/>
              </a:lnSpc>
            </a:pPr>
            <a:r>
              <a:rPr lang="fr-CA" sz="2400" b="0">
                <a:solidFill>
                  <a:schemeClr val="tx1"/>
                </a:solidFill>
              </a:rPr>
              <a:t>Énoncé de qualité 6 :</a:t>
            </a:r>
            <a:br>
              <a:rPr lang="fr-CA">
                <a:solidFill>
                  <a:schemeClr val="tx1"/>
                </a:solidFill>
              </a:rPr>
            </a:br>
            <a:r>
              <a:rPr lang="fr-CA" sz="2400">
                <a:solidFill>
                  <a:schemeClr val="tx1"/>
                </a:solidFill>
              </a:rPr>
              <a:t>Thérapie </a:t>
            </a:r>
            <a:r>
              <a:rPr lang="fr-CA" sz="2400" err="1">
                <a:solidFill>
                  <a:schemeClr val="tx1"/>
                </a:solidFill>
              </a:rPr>
              <a:t>cognitivo</a:t>
            </a:r>
            <a:r>
              <a:rPr lang="fr-CA" sz="2400">
                <a:solidFill>
                  <a:schemeClr val="tx1"/>
                </a:solidFill>
              </a:rPr>
              <a:t>-comportementale pour le TOC</a:t>
            </a: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625">
                <a:solidFill>
                  <a:schemeClr val="tx1"/>
                </a:solidFill>
              </a:rPr>
            </a:br>
            <a:endParaRPr lang="fr-CA" sz="2625">
              <a:solidFill>
                <a:schemeClr val="tx1"/>
              </a:solidFill>
            </a:endParaRPr>
          </a:p>
        </p:txBody>
      </p:sp>
      <p:sp>
        <p:nvSpPr>
          <p:cNvPr id="3" name="Rectangle 2"/>
          <p:cNvSpPr/>
          <p:nvPr>
            <p:custDataLst>
              <p:tags r:id="rId3"/>
            </p:custDataLst>
          </p:nvPr>
        </p:nvSpPr>
        <p:spPr>
          <a:xfrm>
            <a:off x="1409116" y="2404887"/>
            <a:ext cx="6150787" cy="256514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 name="Rectangle 4"/>
          <p:cNvSpPr/>
          <p:nvPr>
            <p:custDataLst>
              <p:tags r:id="rId4"/>
            </p:custDataLst>
          </p:nvPr>
        </p:nvSpPr>
        <p:spPr>
          <a:xfrm>
            <a:off x="1584097" y="2524606"/>
            <a:ext cx="5861732" cy="2308324"/>
          </a:xfrm>
          <a:prstGeom prst="rect">
            <a:avLst/>
          </a:prstGeom>
        </p:spPr>
        <p:txBody>
          <a:bodyPr wrap="square">
            <a:spAutoFit/>
          </a:bodyPr>
          <a:lstStyle/>
          <a:p>
            <a:r>
              <a:rPr lang="fr-CA" sz="1800" u="none"/>
              <a:t>Les personnes atteintes de TOC ont accès en temps opportun à la thérapie </a:t>
            </a:r>
            <a:r>
              <a:rPr lang="fr-CA" sz="1800" u="none" err="1"/>
              <a:t>cognitivo</a:t>
            </a:r>
            <a:r>
              <a:rPr lang="fr-CA" sz="1800" u="none"/>
              <a:t>-comportementale (TCC) avec exposition avec prévention de la réponse, en fonction de leurs besoins et préférences individuels et en harmonie avec une approche par paliers en matière de soins. La TCC avec exposition avec prévention de la réponse est donnée par un professionnel de la santé spécialisé dans le TOC.</a:t>
            </a:r>
            <a:endParaRPr lang="en-CA" sz="1800" u="none"/>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26429"/>
            <a:ext cx="8244584" cy="1165909"/>
          </a:xfrm>
        </p:spPr>
        <p:txBody>
          <a:bodyPr anchor="t"/>
          <a:lstStyle/>
          <a:p>
            <a:pPr>
              <a:lnSpc>
                <a:spcPct val="90000"/>
              </a:lnSpc>
            </a:pPr>
            <a:r>
              <a:rPr lang="fr-CA" sz="2400" b="0">
                <a:solidFill>
                  <a:schemeClr val="tx1"/>
                </a:solidFill>
              </a:rPr>
              <a:t>Énoncé de qualité 7 :</a:t>
            </a:r>
            <a:br>
              <a:rPr lang="fr-CA" sz="2400">
                <a:solidFill>
                  <a:schemeClr val="tx1"/>
                </a:solidFill>
              </a:rPr>
            </a:br>
            <a:r>
              <a:rPr lang="fr-CA" sz="2400">
                <a:solidFill>
                  <a:schemeClr val="tx1"/>
                </a:solidFill>
              </a:rPr>
              <a:t>Traitement pharmacologique spécifique au TOC</a:t>
            </a: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625">
                <a:solidFill>
                  <a:schemeClr val="tx1"/>
                </a:solidFill>
              </a:rPr>
            </a:br>
            <a:endParaRPr lang="fr-CA" sz="2625">
              <a:solidFill>
                <a:schemeClr val="tx1"/>
              </a:solidFill>
            </a:endParaRPr>
          </a:p>
        </p:txBody>
      </p:sp>
      <p:sp>
        <p:nvSpPr>
          <p:cNvPr id="3" name="Rectangle 2"/>
          <p:cNvSpPr/>
          <p:nvPr>
            <p:custDataLst>
              <p:tags r:id="rId3"/>
            </p:custDataLst>
          </p:nvPr>
        </p:nvSpPr>
        <p:spPr>
          <a:xfrm>
            <a:off x="1485901" y="2434840"/>
            <a:ext cx="5898874" cy="241771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 name="Rectangle 3"/>
          <p:cNvSpPr/>
          <p:nvPr>
            <p:custDataLst>
              <p:tags r:id="rId4"/>
            </p:custDataLst>
          </p:nvPr>
        </p:nvSpPr>
        <p:spPr>
          <a:xfrm>
            <a:off x="1579747" y="2544228"/>
            <a:ext cx="5898874" cy="2308324"/>
          </a:xfrm>
          <a:prstGeom prst="rect">
            <a:avLst/>
          </a:prstGeom>
        </p:spPr>
        <p:txBody>
          <a:bodyPr wrap="square">
            <a:spAutoFit/>
          </a:bodyPr>
          <a:lstStyle/>
          <a:p>
            <a:r>
              <a:rPr lang="fr-CA" sz="1800" u="none"/>
              <a:t>Les personnes atteintes d’un TOC modéré à grave, ou celles qui ne répondent pas à un traitement psychologique, se voient offrir un inhibiteur spécifique du recaptage de la sérotonine (ISRS) selon une dose particulière et pour une durée spécifique afin de traiter leur TOC, en fonction de leurs besoins et préférences individuels et en harmonie avec une approche par paliers en matière de soins.</a:t>
            </a:r>
            <a:endParaRPr lang="en-CA" sz="1800" u="none"/>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99925"/>
            <a:ext cx="8244584" cy="1165909"/>
          </a:xfrm>
        </p:spPr>
        <p:txBody>
          <a:bodyPr anchor="t"/>
          <a:lstStyle/>
          <a:p>
            <a:pPr>
              <a:lnSpc>
                <a:spcPct val="90000"/>
              </a:lnSpc>
            </a:pPr>
            <a:r>
              <a:rPr lang="fr-CA" sz="2400" b="0">
                <a:solidFill>
                  <a:schemeClr val="tx1"/>
                </a:solidFill>
              </a:rPr>
              <a:t>Énoncé de qualité 8 :</a:t>
            </a:r>
            <a:br>
              <a:rPr lang="fr-CA" sz="2400">
                <a:solidFill>
                  <a:schemeClr val="tx1"/>
                </a:solidFill>
              </a:rPr>
            </a:br>
            <a:r>
              <a:rPr lang="fr-CA" sz="2400">
                <a:solidFill>
                  <a:schemeClr val="tx1"/>
                </a:solidFill>
                <a:latin typeface="Arial" panose="020B0604020202020204" pitchFamily="34" charset="0"/>
                <a:ea typeface="Times New Roman" panose="02020603050405020304" pitchFamily="18" charset="0"/>
                <a:cs typeface="Times New Roman" panose="02020603050405020304" pitchFamily="18" charset="0"/>
              </a:rPr>
              <a:t>Surveillance</a:t>
            </a: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625">
                <a:solidFill>
                  <a:schemeClr val="tx1"/>
                </a:solidFill>
              </a:rPr>
            </a:br>
            <a:endParaRPr lang="fr-CA" sz="2625">
              <a:solidFill>
                <a:schemeClr val="tx1"/>
              </a:solidFill>
            </a:endParaRPr>
          </a:p>
        </p:txBody>
      </p:sp>
      <p:sp>
        <p:nvSpPr>
          <p:cNvPr id="3" name="Rectangle 2"/>
          <p:cNvSpPr/>
          <p:nvPr>
            <p:custDataLst>
              <p:tags r:id="rId3"/>
            </p:custDataLst>
          </p:nvPr>
        </p:nvSpPr>
        <p:spPr>
          <a:xfrm>
            <a:off x="1485901" y="2434840"/>
            <a:ext cx="6078352" cy="181148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 name="Rectangle 3"/>
          <p:cNvSpPr/>
          <p:nvPr>
            <p:custDataLst>
              <p:tags r:id="rId4"/>
            </p:custDataLst>
          </p:nvPr>
        </p:nvSpPr>
        <p:spPr>
          <a:xfrm>
            <a:off x="1579747" y="2544227"/>
            <a:ext cx="6078353" cy="1477328"/>
          </a:xfrm>
          <a:prstGeom prst="rect">
            <a:avLst/>
          </a:prstGeom>
        </p:spPr>
        <p:txBody>
          <a:bodyPr wrap="square" anchor="t">
            <a:spAutoFit/>
          </a:bodyPr>
          <a:lstStyle/>
          <a:p>
            <a:pPr lvl="0" defTabSz="342900"/>
            <a:r>
              <a:rPr lang="fr-CA" sz="1800" u="none"/>
              <a:t>Les personnes atteintes de TOC font l’objet d’un suivi régulier en ce qui concerne leur réponse au traitement (efficacité et </a:t>
            </a:r>
            <a:r>
              <a:rPr lang="fr-CA" sz="1800" u="none" err="1"/>
              <a:t>tolérabilité</a:t>
            </a:r>
            <a:r>
              <a:rPr lang="fr-CA" sz="1800" u="none"/>
              <a:t>) pendant toute la durée de celui-ci grâce à des outils validés et à une évaluation de leur évolution clinique.</a:t>
            </a:r>
            <a:endParaRPr lang="fr-CA" sz="1800" u="none">
              <a:solidFill>
                <a:srgbClr val="000000"/>
              </a:solidFill>
              <a:latin typeface="Arial"/>
              <a:ea typeface="MS PGothic"/>
            </a:endParaRP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98975"/>
            <a:ext cx="8244584" cy="1165909"/>
          </a:xfrm>
        </p:spPr>
        <p:txBody>
          <a:bodyPr anchor="t"/>
          <a:lstStyle/>
          <a:p>
            <a:pPr>
              <a:lnSpc>
                <a:spcPct val="90000"/>
              </a:lnSpc>
            </a:pPr>
            <a:r>
              <a:rPr lang="fr-CA" sz="2400" b="0">
                <a:solidFill>
                  <a:schemeClr val="tx1"/>
                </a:solidFill>
              </a:rPr>
              <a:t>Énoncé de qualité 9 :</a:t>
            </a:r>
            <a:br>
              <a:rPr lang="fr-CA" sz="2400">
                <a:solidFill>
                  <a:schemeClr val="tx1"/>
                </a:solidFill>
              </a:rPr>
            </a:br>
            <a:r>
              <a:rPr lang="fr-CA" sz="2400">
                <a:solidFill>
                  <a:schemeClr val="tx1"/>
                </a:solidFill>
              </a:rPr>
              <a:t>Soutien pendant la réponse au traitement initial</a:t>
            </a: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625">
                <a:solidFill>
                  <a:schemeClr val="tx1"/>
                </a:solidFill>
              </a:rPr>
            </a:br>
            <a:endParaRPr lang="fr-CA" sz="2625">
              <a:solidFill>
                <a:schemeClr val="tx1"/>
              </a:solidFill>
            </a:endParaRPr>
          </a:p>
        </p:txBody>
      </p:sp>
      <p:sp>
        <p:nvSpPr>
          <p:cNvPr id="3" name="Rectangle 2"/>
          <p:cNvSpPr/>
          <p:nvPr>
            <p:custDataLst>
              <p:tags r:id="rId3"/>
            </p:custDataLst>
          </p:nvPr>
        </p:nvSpPr>
        <p:spPr>
          <a:xfrm>
            <a:off x="1444408" y="2196847"/>
            <a:ext cx="6412213" cy="248343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 name="Rectangle 3"/>
          <p:cNvSpPr/>
          <p:nvPr>
            <p:custDataLst>
              <p:tags r:id="rId4"/>
            </p:custDataLst>
          </p:nvPr>
        </p:nvSpPr>
        <p:spPr>
          <a:xfrm>
            <a:off x="1669485" y="2298830"/>
            <a:ext cx="5805027" cy="2308324"/>
          </a:xfrm>
          <a:prstGeom prst="rect">
            <a:avLst/>
          </a:prstGeom>
        </p:spPr>
        <p:txBody>
          <a:bodyPr wrap="square">
            <a:spAutoFit/>
          </a:bodyPr>
          <a:lstStyle/>
          <a:p>
            <a:r>
              <a:rPr lang="fr-CA" sz="1800" u="none"/>
              <a:t>Les personnes atteintes de TOC sont informées de ce à quoi elles doivent s’attendre et reçoivent du soutien pendant le traitement initial. Si celui-ci ne fonctionne pas, les personnes atteintes de TOC devront alors être réévaluées. Elles pourront alors accéder à d’autres options de traitement en fonction de leurs besoins et de leurs préférences individuelles et en harmonie avec l’approche par paliers en matière de soins.</a:t>
            </a:r>
            <a:endParaRPr lang="en-CA" sz="1800" u="none"/>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60168"/>
            <a:ext cx="8244584" cy="1165909"/>
          </a:xfrm>
        </p:spPr>
        <p:txBody>
          <a:bodyPr anchor="t"/>
          <a:lstStyle/>
          <a:p>
            <a:pPr>
              <a:lnSpc>
                <a:spcPct val="90000"/>
              </a:lnSpc>
            </a:pPr>
            <a:r>
              <a:rPr lang="fr-CA" sz="2400" b="0">
                <a:solidFill>
                  <a:schemeClr val="tx1"/>
                </a:solidFill>
              </a:rPr>
              <a:t>Énoncé de qualité 10 :</a:t>
            </a:r>
            <a:br>
              <a:rPr lang="fr-CA" sz="2400">
                <a:solidFill>
                  <a:schemeClr val="tx1"/>
                </a:solidFill>
              </a:rPr>
            </a:br>
            <a:r>
              <a:rPr lang="fr-CA" sz="2400">
                <a:solidFill>
                  <a:schemeClr val="tx1"/>
                </a:solidFill>
                <a:latin typeface="Arial" panose="020B0604020202020204" pitchFamily="34" charset="0"/>
                <a:ea typeface="Times New Roman" panose="02020603050405020304" pitchFamily="18" charset="0"/>
                <a:cs typeface="Times New Roman" panose="02020603050405020304" pitchFamily="18" charset="0"/>
              </a:rPr>
              <a:t>Traitement intensif</a:t>
            </a: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625">
                <a:solidFill>
                  <a:schemeClr val="tx1"/>
                </a:solidFill>
              </a:rPr>
            </a:br>
            <a:endParaRPr lang="fr-CA" sz="2625">
              <a:solidFill>
                <a:schemeClr val="tx1"/>
              </a:solidFill>
            </a:endParaRPr>
          </a:p>
        </p:txBody>
      </p:sp>
      <p:sp>
        <p:nvSpPr>
          <p:cNvPr id="4" name="Rectangle 3"/>
          <p:cNvSpPr/>
          <p:nvPr>
            <p:custDataLst>
              <p:tags r:id="rId3"/>
            </p:custDataLst>
          </p:nvPr>
        </p:nvSpPr>
        <p:spPr>
          <a:xfrm>
            <a:off x="1579747" y="2544228"/>
            <a:ext cx="5805027" cy="369332"/>
          </a:xfrm>
          <a:prstGeom prst="rect">
            <a:avLst/>
          </a:prstGeom>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5" name="Rectangle 4">
            <a:extLst>
              <a:ext uri="{FF2B5EF4-FFF2-40B4-BE49-F238E27FC236}">
                <a16:creationId xmlns:a16="http://schemas.microsoft.com/office/drawing/2014/main" id="{6EBCC321-3E5D-4B51-86F6-358C6EE93E3B}"/>
              </a:ext>
            </a:extLst>
          </p:cNvPr>
          <p:cNvSpPr/>
          <p:nvPr>
            <p:custDataLst>
              <p:tags r:id="rId4"/>
            </p:custDataLst>
          </p:nvPr>
        </p:nvSpPr>
        <p:spPr>
          <a:xfrm>
            <a:off x="1485901" y="2434841"/>
            <a:ext cx="5898873" cy="158370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C85D7BFC-1773-45F8-B3A9-B2B84FB37835}"/>
              </a:ext>
            </a:extLst>
          </p:cNvPr>
          <p:cNvSpPr/>
          <p:nvPr>
            <p:custDataLst>
              <p:tags r:id="rId5"/>
            </p:custDataLst>
          </p:nvPr>
        </p:nvSpPr>
        <p:spPr>
          <a:xfrm>
            <a:off x="1579747" y="2544227"/>
            <a:ext cx="5805027" cy="1477328"/>
          </a:xfrm>
          <a:prstGeom prst="rect">
            <a:avLst/>
          </a:prstGeom>
        </p:spPr>
        <p:txBody>
          <a:bodyPr wrap="square">
            <a:spAutoFit/>
          </a:bodyPr>
          <a:lstStyle/>
          <a:p>
            <a:r>
              <a:rPr lang="fr-CA" sz="1800" u="none"/>
              <a:t>Lorsque le traitement psychologique ou pharmacologique ne fonctionne pas ou dans les cas de TOC grave, les personnes reçoivent plutôt un traitement intensif, en harmonie avec l’approche par paliers en matière de soins.</a:t>
            </a:r>
            <a:endParaRPr lang="en-CA" sz="1800" u="none"/>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47322"/>
            <a:ext cx="8244584" cy="1165909"/>
          </a:xfrm>
        </p:spPr>
        <p:txBody>
          <a:bodyPr anchor="t"/>
          <a:lstStyle/>
          <a:p>
            <a:pPr>
              <a:lnSpc>
                <a:spcPct val="90000"/>
              </a:lnSpc>
            </a:pPr>
            <a:r>
              <a:rPr lang="fr-CA" sz="2400" b="0">
                <a:solidFill>
                  <a:schemeClr val="tx1"/>
                </a:solidFill>
              </a:rPr>
              <a:t>Énoncé de qualité 11 :</a:t>
            </a:r>
            <a:br>
              <a:rPr lang="fr-CA" sz="2400">
                <a:solidFill>
                  <a:schemeClr val="tx1"/>
                </a:solidFill>
              </a:rPr>
            </a:br>
            <a:r>
              <a:rPr lang="fr-CA" sz="2400">
                <a:solidFill>
                  <a:schemeClr val="tx1"/>
                </a:solidFill>
                <a:latin typeface="Arial" panose="020B0604020202020204" pitchFamily="34" charset="0"/>
                <a:ea typeface="Times New Roman" panose="02020603050405020304" pitchFamily="18" charset="0"/>
                <a:cs typeface="Times New Roman" panose="02020603050405020304" pitchFamily="18" charset="0"/>
              </a:rPr>
              <a:t>Prévention des rechutes</a:t>
            </a: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625">
                <a:solidFill>
                  <a:schemeClr val="tx1"/>
                </a:solidFill>
              </a:rPr>
            </a:br>
            <a:endParaRPr lang="fr-CA" sz="2625">
              <a:solidFill>
                <a:schemeClr val="tx1"/>
              </a:solidFill>
            </a:endParaRPr>
          </a:p>
        </p:txBody>
      </p:sp>
      <p:sp>
        <p:nvSpPr>
          <p:cNvPr id="4" name="Rectangle 3"/>
          <p:cNvSpPr/>
          <p:nvPr>
            <p:custDataLst>
              <p:tags r:id="rId3"/>
            </p:custDataLst>
          </p:nvPr>
        </p:nvSpPr>
        <p:spPr>
          <a:xfrm>
            <a:off x="1579747" y="2544228"/>
            <a:ext cx="5805027" cy="369332"/>
          </a:xfrm>
          <a:prstGeom prst="rect">
            <a:avLst/>
          </a:prstGeom>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5" name="Rectangle 4">
            <a:extLst>
              <a:ext uri="{FF2B5EF4-FFF2-40B4-BE49-F238E27FC236}">
                <a16:creationId xmlns:a16="http://schemas.microsoft.com/office/drawing/2014/main" id="{6EBCC321-3E5D-4B51-86F6-358C6EE93E3B}"/>
              </a:ext>
            </a:extLst>
          </p:cNvPr>
          <p:cNvSpPr/>
          <p:nvPr>
            <p:custDataLst>
              <p:tags r:id="rId4"/>
            </p:custDataLst>
          </p:nvPr>
        </p:nvSpPr>
        <p:spPr>
          <a:xfrm>
            <a:off x="1485901" y="2434840"/>
            <a:ext cx="5898873" cy="151085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C85D7BFC-1773-45F8-B3A9-B2B84FB37835}"/>
              </a:ext>
            </a:extLst>
          </p:cNvPr>
          <p:cNvSpPr/>
          <p:nvPr>
            <p:custDataLst>
              <p:tags r:id="rId5"/>
            </p:custDataLst>
          </p:nvPr>
        </p:nvSpPr>
        <p:spPr>
          <a:xfrm>
            <a:off x="1579747" y="2544227"/>
            <a:ext cx="5805027" cy="1200329"/>
          </a:xfrm>
          <a:prstGeom prst="rect">
            <a:avLst/>
          </a:prstGeom>
        </p:spPr>
        <p:txBody>
          <a:bodyPr wrap="square">
            <a:spAutoFit/>
          </a:bodyPr>
          <a:lstStyle/>
          <a:p>
            <a:pPr lvl="0" defTabSz="342900"/>
            <a:r>
              <a:rPr lang="fr-CA" sz="1800" u="none"/>
              <a:t>Les personnes atteintes de TOC qui reçoivent un traitement sont également informées et éduquées sur la façon de prévenir les rechutes et de gérer les symptômes si jamais ils se manifestent de nouveau.</a:t>
            </a:r>
            <a:endParaRPr lang="fr-CA" sz="1800" u="none">
              <a:solidFill>
                <a:srgbClr val="000000"/>
              </a:solidFill>
              <a:latin typeface="Arial"/>
            </a:endParaRPr>
          </a:p>
        </p:txBody>
      </p:sp>
    </p:spTree>
    <p:custDataLst>
      <p:tags r:id="rId1"/>
    </p:custDataLst>
    <p:extLst>
      <p:ext uri="{BB962C8B-B14F-4D97-AF65-F5344CB8AC3E}">
        <p14:creationId xmlns:p14="http://schemas.microsoft.com/office/powerpoint/2010/main" val="1121069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86673"/>
            <a:ext cx="8244584" cy="1165909"/>
          </a:xfrm>
        </p:spPr>
        <p:txBody>
          <a:bodyPr anchor="t"/>
          <a:lstStyle/>
          <a:p>
            <a:pPr>
              <a:lnSpc>
                <a:spcPct val="90000"/>
              </a:lnSpc>
            </a:pPr>
            <a:r>
              <a:rPr lang="fr-CA" sz="2400" b="0">
                <a:solidFill>
                  <a:schemeClr val="tx1"/>
                </a:solidFill>
              </a:rPr>
              <a:t>Énoncé de qualité 12 :</a:t>
            </a:r>
            <a:br>
              <a:rPr lang="fr-CA" sz="2400">
                <a:solidFill>
                  <a:schemeClr val="tx1"/>
                </a:solidFill>
              </a:rPr>
            </a:br>
            <a:r>
              <a:rPr lang="fr-CA" sz="2400">
                <a:solidFill>
                  <a:schemeClr val="tx1"/>
                </a:solidFill>
                <a:latin typeface="Arial" panose="020B0604020202020204" pitchFamily="34" charset="0"/>
                <a:ea typeface="Times New Roman" panose="02020603050405020304" pitchFamily="18" charset="0"/>
                <a:cs typeface="Times New Roman" panose="02020603050405020304" pitchFamily="18" charset="0"/>
              </a:rPr>
              <a:t>Transitions dans les soins</a:t>
            </a:r>
            <a:br>
              <a:rPr lang="fr-CA" sz="2400">
                <a:solidFill>
                  <a:schemeClr val="tx1"/>
                </a:solidFill>
              </a:rPr>
            </a:br>
            <a:br>
              <a:rPr lang="fr-CA" sz="2400">
                <a:solidFill>
                  <a:schemeClr val="tx1"/>
                </a:solidFill>
              </a:rPr>
            </a:br>
            <a:br>
              <a:rPr lang="fr-CA" sz="2400">
                <a:solidFill>
                  <a:schemeClr val="tx1"/>
                </a:solidFill>
              </a:rPr>
            </a:br>
            <a:br>
              <a:rPr lang="fr-CA" sz="2400">
                <a:solidFill>
                  <a:schemeClr val="tx1"/>
                </a:solidFill>
              </a:rPr>
            </a:br>
            <a:br>
              <a:rPr lang="fr-CA" sz="2625">
                <a:solidFill>
                  <a:schemeClr val="tx1"/>
                </a:solidFill>
              </a:rPr>
            </a:br>
            <a:endParaRPr lang="fr-CA" sz="2625">
              <a:solidFill>
                <a:schemeClr val="tx1"/>
              </a:solidFill>
            </a:endParaRPr>
          </a:p>
        </p:txBody>
      </p:sp>
      <p:sp>
        <p:nvSpPr>
          <p:cNvPr id="4" name="Rectangle 3"/>
          <p:cNvSpPr/>
          <p:nvPr>
            <p:custDataLst>
              <p:tags r:id="rId3"/>
            </p:custDataLst>
          </p:nvPr>
        </p:nvSpPr>
        <p:spPr>
          <a:xfrm>
            <a:off x="1579747" y="2544228"/>
            <a:ext cx="5805027" cy="369332"/>
          </a:xfrm>
          <a:prstGeom prst="rect">
            <a:avLst/>
          </a:prstGeom>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5" name="Rectangle 4">
            <a:extLst>
              <a:ext uri="{FF2B5EF4-FFF2-40B4-BE49-F238E27FC236}">
                <a16:creationId xmlns:a16="http://schemas.microsoft.com/office/drawing/2014/main" id="{6EBCC321-3E5D-4B51-86F6-358C6EE93E3B}"/>
              </a:ext>
            </a:extLst>
          </p:cNvPr>
          <p:cNvSpPr/>
          <p:nvPr>
            <p:custDataLst>
              <p:tags r:id="rId4"/>
            </p:custDataLst>
          </p:nvPr>
        </p:nvSpPr>
        <p:spPr>
          <a:xfrm>
            <a:off x="1485901" y="2434840"/>
            <a:ext cx="6078352" cy="214071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C85D7BFC-1773-45F8-B3A9-B2B84FB37835}"/>
              </a:ext>
            </a:extLst>
          </p:cNvPr>
          <p:cNvSpPr/>
          <p:nvPr>
            <p:custDataLst>
              <p:tags r:id="rId5"/>
            </p:custDataLst>
          </p:nvPr>
        </p:nvSpPr>
        <p:spPr>
          <a:xfrm>
            <a:off x="1579747" y="2544227"/>
            <a:ext cx="5805027" cy="2031325"/>
          </a:xfrm>
          <a:prstGeom prst="rect">
            <a:avLst/>
          </a:prstGeom>
        </p:spPr>
        <p:txBody>
          <a:bodyPr wrap="square">
            <a:spAutoFit/>
          </a:bodyPr>
          <a:lstStyle/>
          <a:p>
            <a:r>
              <a:rPr lang="fr-CA" sz="1800" u="none"/>
              <a:t>Les personnes atteintes de TOC reçoivent des soins appropriés pendant toute leur vie et vivent des transitions harmonieuses entre les différents services et professionnels de la santé, y compris entre les divers milieux de soins et lorsqu’elles doivent passer des services pour enfants et adolescents à ceux pour adultes.</a:t>
            </a:r>
            <a:endParaRPr lang="en-CA" sz="1800" u="none"/>
          </a:p>
        </p:txBody>
      </p:sp>
    </p:spTree>
    <p:custDataLst>
      <p:tags r:id="rId1"/>
    </p:custDataLst>
    <p:extLst>
      <p:ext uri="{BB962C8B-B14F-4D97-AF65-F5344CB8AC3E}">
        <p14:creationId xmlns:p14="http://schemas.microsoft.com/office/powerpoint/2010/main" val="3362843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088755-1A47-004C-BEB4-F0F653728833}"/>
              </a:ext>
            </a:extLst>
          </p:cNvPr>
          <p:cNvSpPr txBox="1">
            <a:spLocks/>
          </p:cNvSpPr>
          <p:nvPr>
            <p:custDataLst>
              <p:tags r:id="rId2"/>
            </p:custDataLst>
          </p:nvPr>
        </p:nvSpPr>
        <p:spPr>
          <a:xfrm>
            <a:off x="722313" y="1214392"/>
            <a:ext cx="6081935" cy="1969761"/>
          </a:xfrm>
          <a:prstGeom prst="rect">
            <a:avLst/>
          </a:prstGeom>
        </p:spPr>
        <p:txBody>
          <a:bodyPr/>
          <a:lst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br>
              <a:rPr lang="en-CA" sz="4800" u="none" kern="0">
                <a:solidFill>
                  <a:schemeClr val="tx1"/>
                </a:solidFill>
              </a:rPr>
            </a:br>
            <a:r>
              <a:rPr lang="fr-CA" sz="4800" u="none" kern="0">
                <a:solidFill>
                  <a:schemeClr val="tx1"/>
                </a:solidFill>
              </a:rPr>
              <a:t>Manière de mesurer le succès</a:t>
            </a:r>
            <a:br>
              <a:rPr lang="en-US" u="none" kern="0">
                <a:solidFill>
                  <a:schemeClr val="tx1"/>
                </a:solidFill>
                <a:latin typeface="MS PGothic"/>
              </a:rPr>
            </a:br>
            <a:endParaRPr lang="en-US" u="none" kern="0">
              <a:solidFill>
                <a:schemeClr val="tx1"/>
              </a:solidFill>
            </a:endParaRPr>
          </a:p>
        </p:txBody>
      </p:sp>
      <p:cxnSp>
        <p:nvCxnSpPr>
          <p:cNvPr id="4" name="Straight Connector 3">
            <a:extLst>
              <a:ext uri="{FF2B5EF4-FFF2-40B4-BE49-F238E27FC236}">
                <a16:creationId xmlns:a16="http://schemas.microsoft.com/office/drawing/2014/main" id="{8B37FB3F-5F47-784B-8789-15A235DB9882}"/>
              </a:ext>
            </a:extLst>
          </p:cNvPr>
          <p:cNvCxnSpPr>
            <a:cxnSpLocks/>
          </p:cNvCxnSpPr>
          <p:nvPr/>
        </p:nvCxnSpPr>
        <p:spPr bwMode="auto">
          <a:xfrm>
            <a:off x="793077" y="3663771"/>
            <a:ext cx="58128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a:xfrm>
            <a:off x="343868" y="304800"/>
            <a:ext cx="8244584" cy="1165909"/>
          </a:xfrm>
        </p:spPr>
        <p:txBody>
          <a:bodyPr/>
          <a:lstStyle/>
          <a:p>
            <a:r>
              <a:rPr lang="fr-CA" sz="2800">
                <a:solidFill>
                  <a:schemeClr val="tx1"/>
                </a:solidFill>
              </a:rPr>
              <a:t>Indicateurs pouvant être mesurés à l’aide de données provinciales</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343868" y="1963868"/>
            <a:ext cx="8013266" cy="2683342"/>
          </a:xfrm>
        </p:spPr>
        <p:txBody>
          <a:bodyPr/>
          <a:lstStyle/>
          <a:p>
            <a:pPr lvl="0">
              <a:buClr>
                <a:srgbClr val="00B2E3"/>
              </a:buClr>
            </a:pPr>
            <a:r>
              <a:rPr lang="fr-CA" sz="1800"/>
              <a:t>Pourcentage de personnes ayant dû se rendre à l’urgence de façon imprévue en raison d’un TOC et pour qui l’urgence a été le premier point de contact pour les soins en santé mentale et pour le traitement des dépendances.</a:t>
            </a:r>
            <a:endParaRPr lang="en-CA" sz="1800"/>
          </a:p>
          <a:p>
            <a:pPr lvl="0">
              <a:buClr>
                <a:srgbClr val="00B2E3"/>
              </a:buClr>
            </a:pPr>
            <a:r>
              <a:rPr lang="fr-CA" sz="1800"/>
              <a:t>Pourcentage de consultations imprévues et répétées à l’urgence en raison de problèmes de santé mentale et de dépendance dans les 30 jours suivant une consultation non planifiée à l’urgence en raison d’un TOC</a:t>
            </a:r>
            <a:endParaRPr lang="en-CA" sz="1800"/>
          </a:p>
          <a:p>
            <a:pPr lvl="0">
              <a:buClr>
                <a:srgbClr val="00B2E3"/>
              </a:buClr>
            </a:pPr>
            <a:r>
              <a:rPr lang="fr-CA" sz="1800"/>
              <a:t>Pourcentage de réadmissions de patients en raison de problèmes de santé mentale et de dépendance dans les 30 jours suivant leur congé de l’hôpital pour TOC</a:t>
            </a:r>
            <a:endParaRPr lang="en-CA" sz="1800"/>
          </a:p>
          <a:p>
            <a:pPr marL="0" indent="0">
              <a:buClr>
                <a:schemeClr val="tx1"/>
              </a:buClr>
              <a:buNone/>
            </a:pPr>
            <a:endParaRPr lang="en-US" sz="1800" b="1"/>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a:xfrm>
            <a:off x="449708" y="306593"/>
            <a:ext cx="8244584" cy="1165909"/>
          </a:xfrm>
        </p:spPr>
        <p:txBody>
          <a:bodyPr/>
          <a:lstStyle/>
          <a:p>
            <a:r>
              <a:rPr lang="fr-CA" sz="2800">
                <a:solidFill>
                  <a:schemeClr val="tx1"/>
                </a:solidFill>
                <a:ea typeface="MS PGothic"/>
              </a:rPr>
              <a:t>Indicateurs </a:t>
            </a:r>
            <a:r>
              <a:rPr lang="fr-CA" sz="2800">
                <a:solidFill>
                  <a:schemeClr val="tx1"/>
                </a:solidFill>
              </a:rPr>
              <a:t>ne pouvant être mesurés qu’à l’aide de données locales</a:t>
            </a:r>
            <a:endParaRPr lang="fr-CA" sz="2800">
              <a:solidFill>
                <a:schemeClr val="tx1"/>
              </a:solidFill>
              <a:ea typeface="MS PGothic"/>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114104" y="1366143"/>
            <a:ext cx="8915791" cy="5185264"/>
          </a:xfrm>
        </p:spPr>
        <p:txBody>
          <a:bodyPr/>
          <a:lstStyle/>
          <a:p>
            <a:pPr lvl="0">
              <a:buClr>
                <a:srgbClr val="00B2E3"/>
              </a:buClr>
            </a:pPr>
            <a:r>
              <a:rPr lang="fr-CA" sz="1400"/>
              <a:t>Pourcentage de personnes soupçonnées d’être atteintes de TOC ou ayant reçu un diagnostic positif de TOC et qui font l’objet d’une évaluation globale en temps opportun afin de déterminer si elles sont atteintes ou non de TOC, d’établir la gravité de leurs symptômes, si elles présentent des comorbidités et si elles ont une déficience fonctionnelle associée.</a:t>
            </a:r>
            <a:endParaRPr lang="en-CA" sz="1400"/>
          </a:p>
          <a:p>
            <a:pPr lvl="0">
              <a:buClr>
                <a:srgbClr val="00B2E3"/>
              </a:buClr>
            </a:pPr>
            <a:r>
              <a:rPr lang="fr-CA" sz="1400"/>
              <a:t>Pourcentage de personnes atteintes de TOC pour lesquelles la thérapie </a:t>
            </a:r>
            <a:r>
              <a:rPr lang="fr-CA" sz="1400" err="1"/>
              <a:t>cognitivo</a:t>
            </a:r>
            <a:r>
              <a:rPr lang="fr-CA" sz="1400"/>
              <a:t>-comportementale (TCC) avec exposition avec prévention de la réponse a été jugée appropriée et qui suivent une TCC avec exposition avec prévention de la réponse donnée par un professionnel de la santé ayant une expertise en TOC</a:t>
            </a:r>
            <a:endParaRPr lang="en-CA" sz="1400"/>
          </a:p>
          <a:p>
            <a:pPr lvl="0">
              <a:buClr>
                <a:srgbClr val="00B2E3"/>
              </a:buClr>
            </a:pPr>
            <a:r>
              <a:rPr lang="fr-CA" sz="1400"/>
              <a:t>Pourcentage de personnes atteintes de TOC qui disent avoir vu une amélioration de leur qualité de vie.</a:t>
            </a:r>
            <a:endParaRPr lang="en-CA" sz="1400"/>
          </a:p>
          <a:p>
            <a:pPr lvl="0">
              <a:buClr>
                <a:srgbClr val="00B2E3"/>
              </a:buClr>
            </a:pPr>
            <a:r>
              <a:rPr lang="fr-CA" sz="1400"/>
              <a:t>Pourcentage de personnes atteintes de TOC qui sont « tout à fait d’accord » avec la question suivante : « Les services que je reçois m’aident à surmonter plus facilement mes difficultés. »</a:t>
            </a:r>
            <a:endParaRPr lang="en-CA" sz="1400"/>
          </a:p>
          <a:p>
            <a:pPr lvl="0">
              <a:buClr>
                <a:srgbClr val="00B2E3"/>
              </a:buClr>
            </a:pPr>
            <a:r>
              <a:rPr lang="fr-CA" sz="1400"/>
              <a:t>Pourcentage de personnes atteintes de TOC qui terminent la TCC avec exposition avec prévention de la réponse et ont un rétablissement stable </a:t>
            </a:r>
            <a:endParaRPr lang="en-CA" sz="1400"/>
          </a:p>
          <a:p>
            <a:pPr lvl="0">
              <a:buClr>
                <a:srgbClr val="00B2E3"/>
              </a:buClr>
            </a:pPr>
            <a:r>
              <a:rPr lang="fr-CA" sz="1400"/>
              <a:t>Pourcentage de personnes atteintes de TOC qui terminent la TCC avec exposition avec prévention de la réponse et ont une amélioration stable </a:t>
            </a:r>
            <a:endParaRPr lang="en-CA" sz="1400"/>
          </a:p>
          <a:p>
            <a:pPr lvl="0">
              <a:buClr>
                <a:srgbClr val="00B2E3"/>
              </a:buClr>
            </a:pPr>
            <a:r>
              <a:rPr lang="fr-CA" sz="1400"/>
              <a:t>Pourcentage de personnes atteintes d’un TOC modéré à grave ou qui ne répondent pas à un traitement psychologique pour lesquelles un traitement pharmacologique a été jugé approprié et qui reçoivent un inhibiteur sélectif du recaptage de la sérotonine (ISRS) avec dose particulière et durée spécifique pour le TOC</a:t>
            </a:r>
            <a:endParaRPr lang="en-CA" sz="1400"/>
          </a:p>
          <a:p>
            <a:pPr marL="0" indent="0">
              <a:buClr>
                <a:srgbClr val="00B2E3"/>
              </a:buClr>
              <a:buNone/>
            </a:pPr>
            <a:endParaRPr lang="en-US" sz="2000" b="1"/>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60872"/>
            <a:ext cx="7139136" cy="706437"/>
          </a:xfrm>
        </p:spPr>
        <p:txBody>
          <a:bodyPr/>
          <a:lstStyle/>
          <a:p>
            <a:r>
              <a:rPr lang="fr-CA">
                <a:solidFill>
                  <a:schemeClr val="tx1"/>
                </a:solidFill>
              </a:rPr>
              <a:t>Normes de qualité</a:t>
            </a:r>
          </a:p>
        </p:txBody>
      </p:sp>
      <p:graphicFrame>
        <p:nvGraphicFramePr>
          <p:cNvPr id="4" name="Diagram 3"/>
          <p:cNvGraphicFramePr/>
          <p:nvPr>
            <p:custDataLst>
              <p:tags r:id="rId3"/>
            </p:custDataLst>
            <p:extLst>
              <p:ext uri="{D42A27DB-BD31-4B8C-83A1-F6EECF244321}">
                <p14:modId xmlns:p14="http://schemas.microsoft.com/office/powerpoint/2010/main" val="911902502"/>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solidFill>
                  <a:schemeClr val="tx1"/>
                </a:solidFill>
              </a:rPr>
              <a:t>Sources de données et remerciements</a:t>
            </a:r>
          </a:p>
        </p:txBody>
      </p:sp>
      <p:sp>
        <p:nvSpPr>
          <p:cNvPr id="3" name="Content Placeholder 2"/>
          <p:cNvSpPr>
            <a:spLocks noGrp="1"/>
          </p:cNvSpPr>
          <p:nvPr>
            <p:ph idx="1"/>
            <p:custDataLst>
              <p:tags r:id="rId2"/>
            </p:custDataLst>
          </p:nvPr>
        </p:nvSpPr>
        <p:spPr/>
        <p:txBody>
          <a:bodyPr/>
          <a:lstStyle/>
          <a:p>
            <a:pPr marL="0" indent="0">
              <a:buNone/>
            </a:pPr>
            <a:r>
              <a:rPr lang="fr-CA" sz="1800">
                <a:ea typeface="MS PGothic"/>
              </a:rPr>
              <a:t>Les données utilisées dans cette présentation ont été fournies par l’Institute for </a:t>
            </a:r>
            <a:r>
              <a:rPr lang="fr-CA" sz="1800" err="1">
                <a:ea typeface="MS PGothic"/>
              </a:rPr>
              <a:t>Clinical</a:t>
            </a:r>
            <a:r>
              <a:rPr lang="fr-CA" sz="1800">
                <a:ea typeface="MS PGothic"/>
              </a:rPr>
              <a:t> </a:t>
            </a:r>
            <a:r>
              <a:rPr lang="fr-CA" sz="1800" err="1">
                <a:ea typeface="MS PGothic"/>
              </a:rPr>
              <a:t>Evaluative</a:t>
            </a:r>
            <a:r>
              <a:rPr lang="fr-CA" sz="1800">
                <a:ea typeface="MS PGothic"/>
              </a:rPr>
              <a:t> Sciences (ICES), qui est financé par une subvention annuelle du ministère de la Santé. Les opinions, les résultats et les conclusions présentés dans ce rapport sont ceux des auteurs et sont indépendants des sources de financement. La présence d’ICES et du ministre de la Santé ne les engage aucunement. Ces ensembles de données ont été reliés à l’aide d’identificateurs codés uniques et analysés à ICES. Certaines parties de ces documents sont fondées sur des données et des renseignements compilés et fournis par l’Institut canadien d’information sur la santé (ICIS). Toutefois, les analyses, conclusions, opinions et déclarations qui y sont exprimées sont celles de l’auteur, et pas nécessairement celles de l’ICIS.</a:t>
            </a:r>
          </a:p>
          <a:p>
            <a:endParaRPr lang="en-CA"/>
          </a:p>
        </p:txBody>
      </p:sp>
    </p:spTree>
    <p:extLst>
      <p:ext uri="{BB962C8B-B14F-4D97-AF65-F5344CB8AC3E}">
        <p14:creationId xmlns:p14="http://schemas.microsoft.com/office/powerpoint/2010/main" val="3401635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784B0-3E99-784B-95D6-4BB81186B3CE}"/>
              </a:ext>
            </a:extLst>
          </p:cNvPr>
          <p:cNvSpPr/>
          <p:nvPr/>
        </p:nvSpPr>
        <p:spPr>
          <a:xfrm>
            <a:off x="5353541" y="5800151"/>
            <a:ext cx="3790459"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err="1">
                <a:solidFill>
                  <a:srgbClr val="FFFFFF"/>
                </a:solidFill>
                <a:latin typeface="Arial"/>
                <a:cs typeface="Arial"/>
              </a:rPr>
              <a:t>Venez</a:t>
            </a:r>
            <a:r>
              <a:rPr lang="en-CA" sz="2400" u="none">
                <a:solidFill>
                  <a:srgbClr val="FFFFFF"/>
                </a:solidFill>
                <a:latin typeface="Arial"/>
                <a:cs typeface="Arial"/>
              </a:rPr>
              <a:t> nous y rejoinder :</a:t>
            </a:r>
            <a:br>
              <a:rPr lang="en-CA" sz="2400" u="none">
                <a:solidFill>
                  <a:srgbClr val="FFFFFF"/>
                </a:solidFill>
                <a:latin typeface="Arial"/>
                <a:cs typeface="Arial"/>
              </a:rPr>
            </a:b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custDataLst>
              <p:tags r:id="rId2"/>
            </p:custDataLst>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custDataLst>
              <p:tags r:id="rId3"/>
            </p:custDataLst>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custDataLst>
              <p:tags r:id="rId4"/>
            </p:custDataLst>
          </p:nvPr>
        </p:nvSpPr>
        <p:spPr>
          <a:xfrm>
            <a:off x="544566" y="6304002"/>
            <a:ext cx="7642461" cy="553998"/>
          </a:xfrm>
          <a:prstGeom prst="rect">
            <a:avLst/>
          </a:prstGeom>
        </p:spPr>
        <p:txBody>
          <a:bodyPr wrap="square" anchor="t">
            <a:spAutoFit/>
          </a:bodyPr>
          <a:lstStyle/>
          <a:p>
            <a:r>
              <a:rPr lang="fr-CA" sz="1000" b="1" u="none" dirty="0"/>
              <a:t>Vous trouverez ces ressources ici :</a:t>
            </a:r>
            <a:br>
              <a:rPr lang="fr-CA" sz="1000" u="none" dirty="0">
                <a:highlight>
                  <a:srgbClr val="FFFF00"/>
                </a:highlight>
                <a:cs typeface="Arial"/>
              </a:rPr>
            </a:br>
            <a:r>
              <a:rPr lang="en-US" sz="1000" dirty="0">
                <a:hlinkClick r:id="rId16"/>
              </a:rPr>
              <a:t>https://hqontario.ca/Am%C3%A9liorer-les-soins-gr%C3%A2ce-aux-donn%C3%A9es-probantes/Normes-de-qualit%C3%A9/Voir-toutes-les-normes-de-qualit%C3%A9/Lombalgie</a:t>
            </a:r>
            <a:endParaRPr lang="fr-CA" sz="1000" u="none" dirty="0">
              <a:cs typeface="Arial"/>
            </a:endParaRPr>
          </a:p>
        </p:txBody>
      </p:sp>
      <p:sp>
        <p:nvSpPr>
          <p:cNvPr id="20" name="TextBox 19">
            <a:extLst>
              <a:ext uri="{FF2B5EF4-FFF2-40B4-BE49-F238E27FC236}">
                <a16:creationId xmlns:a16="http://schemas.microsoft.com/office/drawing/2014/main" id="{932F9474-44BB-48D5-8696-942CBEC16F43}"/>
              </a:ext>
            </a:extLst>
          </p:cNvPr>
          <p:cNvSpPr txBox="1"/>
          <p:nvPr>
            <p:custDataLst>
              <p:tags r:id="rId5"/>
            </p:custDataLst>
          </p:nvPr>
        </p:nvSpPr>
        <p:spPr>
          <a:xfrm>
            <a:off x="677716" y="5932609"/>
            <a:ext cx="2135401" cy="484005"/>
          </a:xfrm>
          <a:prstGeom prst="rect">
            <a:avLst/>
          </a:prstGeom>
          <a:noFill/>
        </p:spPr>
        <p:txBody>
          <a:bodyPr wrap="none" rtlCol="0">
            <a:spAutoFit/>
          </a:bodyPr>
          <a:lstStyle/>
          <a:p>
            <a:r>
              <a:rPr lang="fr-CA" b="1" u="none">
                <a:solidFill>
                  <a:srgbClr val="000000"/>
                </a:solidFill>
              </a:rPr>
              <a:t>Guide de démarrage</a:t>
            </a:r>
          </a:p>
        </p:txBody>
      </p:sp>
      <p:sp>
        <p:nvSpPr>
          <p:cNvPr id="7" name="Title 6"/>
          <p:cNvSpPr>
            <a:spLocks noGrp="1"/>
          </p:cNvSpPr>
          <p:nvPr>
            <p:ph type="title"/>
            <p:custDataLst>
              <p:tags r:id="rId6"/>
            </p:custDataLst>
          </p:nvPr>
        </p:nvSpPr>
        <p:spPr>
          <a:xfrm>
            <a:off x="436829" y="118737"/>
            <a:ext cx="8244584" cy="1165909"/>
          </a:xfrm>
        </p:spPr>
        <p:txBody>
          <a:bodyPr/>
          <a:lstStyle/>
          <a:p>
            <a:r>
              <a:rPr lang="fr-CA" sz="2800">
                <a:solidFill>
                  <a:schemeClr val="tx1"/>
                </a:solidFill>
              </a:rPr>
              <a:t>Ressources des normes de qualité</a:t>
            </a:r>
          </a:p>
        </p:txBody>
      </p:sp>
      <p:sp>
        <p:nvSpPr>
          <p:cNvPr id="23" name="TextBox 22"/>
          <p:cNvSpPr txBox="1"/>
          <p:nvPr>
            <p:custDataLst>
              <p:tags r:id="rId7"/>
            </p:custDataLst>
          </p:nvPr>
        </p:nvSpPr>
        <p:spPr>
          <a:xfrm>
            <a:off x="3849075" y="5854055"/>
            <a:ext cx="1174809" cy="307777"/>
          </a:xfrm>
          <a:prstGeom prst="rect">
            <a:avLst/>
          </a:prstGeom>
          <a:noFill/>
        </p:spPr>
        <p:txBody>
          <a:bodyPr wrap="none" rtlCol="0" anchor="t">
            <a:spAutoFit/>
          </a:bodyPr>
          <a:lstStyle/>
          <a:p>
            <a:r>
              <a:rPr lang="fr-CA" b="1" u="none">
                <a:solidFill>
                  <a:srgbClr val="000000"/>
                </a:solidFill>
                <a:cs typeface="Arial"/>
              </a:rPr>
              <a:t>Tableaux de</a:t>
            </a:r>
            <a:r>
              <a:rPr lang="fr-CA" b="1" u="none">
                <a:solidFill>
                  <a:srgbClr val="000000"/>
                </a:solidFill>
              </a:rPr>
              <a:t> données</a:t>
            </a:r>
          </a:p>
        </p:txBody>
      </p:sp>
      <p:sp>
        <p:nvSpPr>
          <p:cNvPr id="24" name="TextBox 23">
            <a:extLst>
              <a:ext uri="{FF2B5EF4-FFF2-40B4-BE49-F238E27FC236}">
                <a16:creationId xmlns:a16="http://schemas.microsoft.com/office/drawing/2014/main" id="{4853A873-C959-4D38-8278-FD7FE247F985}"/>
              </a:ext>
            </a:extLst>
          </p:cNvPr>
          <p:cNvSpPr txBox="1"/>
          <p:nvPr>
            <p:custDataLst>
              <p:tags r:id="rId8"/>
            </p:custDataLst>
          </p:nvPr>
        </p:nvSpPr>
        <p:spPr>
          <a:xfrm>
            <a:off x="5231060" y="3498266"/>
            <a:ext cx="1337226" cy="307777"/>
          </a:xfrm>
          <a:prstGeom prst="rect">
            <a:avLst/>
          </a:prstGeom>
          <a:noFill/>
        </p:spPr>
        <p:txBody>
          <a:bodyPr wrap="none" rtlCol="0">
            <a:spAutoFit/>
          </a:bodyPr>
          <a:lstStyle/>
          <a:p>
            <a:r>
              <a:rPr lang="fr-CA" b="1" u="none">
                <a:solidFill>
                  <a:srgbClr val="000000"/>
                </a:solidFill>
              </a:rPr>
              <a:t>Guide du patient</a:t>
            </a:r>
          </a:p>
        </p:txBody>
      </p:sp>
      <p:sp>
        <p:nvSpPr>
          <p:cNvPr id="25" name="TextBox 24">
            <a:extLst>
              <a:ext uri="{FF2B5EF4-FFF2-40B4-BE49-F238E27FC236}">
                <a16:creationId xmlns:a16="http://schemas.microsoft.com/office/drawing/2014/main" id="{03E716EF-89B3-412B-9FC8-3C5BA1689C25}"/>
              </a:ext>
            </a:extLst>
          </p:cNvPr>
          <p:cNvSpPr txBox="1"/>
          <p:nvPr>
            <p:custDataLst>
              <p:tags r:id="rId9"/>
            </p:custDataLst>
          </p:nvPr>
        </p:nvSpPr>
        <p:spPr>
          <a:xfrm>
            <a:off x="2245369" y="3504441"/>
            <a:ext cx="1616148" cy="307777"/>
          </a:xfrm>
          <a:prstGeom prst="rect">
            <a:avLst/>
          </a:prstGeom>
          <a:noFill/>
        </p:spPr>
        <p:txBody>
          <a:bodyPr wrap="none" rtlCol="0">
            <a:spAutoFit/>
          </a:bodyPr>
          <a:lstStyle/>
          <a:p>
            <a:r>
              <a:rPr lang="fr-CA" b="1" u="none">
                <a:solidFill>
                  <a:srgbClr val="000000"/>
                </a:solidFill>
              </a:rPr>
              <a:t>Norme de qualité</a:t>
            </a:r>
          </a:p>
        </p:txBody>
      </p:sp>
      <p:sp>
        <p:nvSpPr>
          <p:cNvPr id="12" name="TextBox 11">
            <a:extLst>
              <a:ext uri="{FF2B5EF4-FFF2-40B4-BE49-F238E27FC236}">
                <a16:creationId xmlns:a16="http://schemas.microsoft.com/office/drawing/2014/main" id="{F0F35BBD-54CB-4390-9756-E2365E67CCA5}"/>
              </a:ext>
            </a:extLst>
          </p:cNvPr>
          <p:cNvSpPr txBox="1"/>
          <p:nvPr>
            <p:custDataLst>
              <p:tags r:id="rId10"/>
            </p:custDataLst>
          </p:nvPr>
        </p:nvSpPr>
        <p:spPr>
          <a:xfrm>
            <a:off x="6537273" y="6161832"/>
            <a:ext cx="1895071" cy="307777"/>
          </a:xfrm>
          <a:prstGeom prst="rect">
            <a:avLst/>
          </a:prstGeom>
          <a:noFill/>
        </p:spPr>
        <p:txBody>
          <a:bodyPr wrap="none" rtlCol="0" anchor="t">
            <a:spAutoFit/>
          </a:bodyPr>
          <a:lstStyle/>
          <a:p>
            <a:r>
              <a:rPr lang="fr-CA" b="1" u="none">
                <a:solidFill>
                  <a:srgbClr val="000000"/>
                </a:solidFill>
              </a:rPr>
              <a:t>Guide de mesure</a:t>
            </a:r>
          </a:p>
        </p:txBody>
      </p:sp>
      <p:pic>
        <p:nvPicPr>
          <p:cNvPr id="3" name="Picture 2">
            <a:extLst>
              <a:ext uri="{FF2B5EF4-FFF2-40B4-BE49-F238E27FC236}">
                <a16:creationId xmlns:a16="http://schemas.microsoft.com/office/drawing/2014/main" id="{CC528C0D-019E-4C79-B4AA-6776E0B9C515}"/>
              </a:ext>
            </a:extLst>
          </p:cNvPr>
          <p:cNvPicPr>
            <a:picLocks noChangeAspect="1"/>
          </p:cNvPicPr>
          <p:nvPr>
            <p:custDataLst>
              <p:tags r:id="rId11"/>
            </p:custDataLst>
          </p:nvPr>
        </p:nvPicPr>
        <p:blipFill>
          <a:blip r:embed="rId17"/>
          <a:srcRect/>
          <a:stretch/>
        </p:blipFill>
        <p:spPr>
          <a:xfrm>
            <a:off x="5147596" y="1154142"/>
            <a:ext cx="1688319" cy="2185329"/>
          </a:xfrm>
          <a:prstGeom prst="rect">
            <a:avLst/>
          </a:prstGeom>
          <a:effectLst>
            <a:outerShdw blurRad="76200" algn="ctr" rotWithShape="0">
              <a:prstClr val="black">
                <a:alpha val="40000"/>
              </a:prstClr>
            </a:outerShdw>
          </a:effectLst>
        </p:spPr>
      </p:pic>
      <p:pic>
        <p:nvPicPr>
          <p:cNvPr id="21" name="Picture 20">
            <a:extLst>
              <a:ext uri="{FF2B5EF4-FFF2-40B4-BE49-F238E27FC236}">
                <a16:creationId xmlns:a16="http://schemas.microsoft.com/office/drawing/2014/main" id="{63294270-48DF-45A9-8955-F23CC7EAD28D}"/>
              </a:ext>
            </a:extLst>
          </p:cNvPr>
          <p:cNvPicPr>
            <a:picLocks noChangeAspect="1"/>
          </p:cNvPicPr>
          <p:nvPr>
            <p:custDataLst>
              <p:tags r:id="rId12"/>
            </p:custDataLst>
          </p:nvPr>
        </p:nvPicPr>
        <p:blipFill>
          <a:blip r:embed="rId18"/>
          <a:srcRect/>
          <a:stretch/>
        </p:blipFill>
        <p:spPr>
          <a:xfrm>
            <a:off x="6619008" y="3939388"/>
            <a:ext cx="1625765" cy="2110434"/>
          </a:xfrm>
          <a:prstGeom prst="rect">
            <a:avLst/>
          </a:prstGeom>
          <a:effectLst>
            <a:outerShdw blurRad="76200" algn="ctr" rotWithShape="0">
              <a:prstClr val="black">
                <a:alpha val="40000"/>
              </a:prstClr>
            </a:outerShdw>
          </a:effectLst>
        </p:spPr>
      </p:pic>
      <p:pic>
        <p:nvPicPr>
          <p:cNvPr id="16" name="Picture 15">
            <a:extLst>
              <a:ext uri="{FF2B5EF4-FFF2-40B4-BE49-F238E27FC236}">
                <a16:creationId xmlns:a16="http://schemas.microsoft.com/office/drawing/2014/main" id="{262F58AE-1F84-EF41-B927-DDBC06F3DAC8}"/>
              </a:ext>
            </a:extLst>
          </p:cNvPr>
          <p:cNvPicPr>
            <a:picLocks noChangeAspect="1"/>
          </p:cNvPicPr>
          <p:nvPr/>
        </p:nvPicPr>
        <p:blipFill>
          <a:blip r:embed="rId19"/>
          <a:srcRect/>
          <a:stretch/>
        </p:blipFill>
        <p:spPr>
          <a:xfrm>
            <a:off x="3439849" y="4020535"/>
            <a:ext cx="2579600" cy="1772936"/>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9FC84712-6EDB-FD45-96FA-1197F31566EB}"/>
              </a:ext>
            </a:extLst>
          </p:cNvPr>
          <p:cNvPicPr>
            <a:picLocks noChangeAspect="1"/>
          </p:cNvPicPr>
          <p:nvPr>
            <p:custDataLst>
              <p:tags r:id="rId13"/>
            </p:custDataLst>
          </p:nvPr>
        </p:nvPicPr>
        <p:blipFill>
          <a:blip r:embed="rId20"/>
          <a:srcRect/>
          <a:stretch/>
        </p:blipFill>
        <p:spPr>
          <a:xfrm>
            <a:off x="2179230" y="1152121"/>
            <a:ext cx="1688076" cy="2189371"/>
          </a:xfrm>
          <a:prstGeom prst="rect">
            <a:avLst/>
          </a:prstGeom>
          <a:effectLst>
            <a:outerShdw blurRad="76200" algn="ctr" rotWithShape="0">
              <a:prstClr val="black">
                <a:alpha val="40000"/>
              </a:prstClr>
            </a:outerShdw>
          </a:effectLst>
        </p:spPr>
      </p:pic>
      <p:pic>
        <p:nvPicPr>
          <p:cNvPr id="18" name="Picture 17">
            <a:extLst>
              <a:ext uri="{FF2B5EF4-FFF2-40B4-BE49-F238E27FC236}">
                <a16:creationId xmlns:a16="http://schemas.microsoft.com/office/drawing/2014/main" id="{60AE6853-ED1D-6448-935A-BC4F05716F30}"/>
              </a:ext>
            </a:extLst>
          </p:cNvPr>
          <p:cNvPicPr>
            <a:picLocks noChangeAspect="1"/>
          </p:cNvPicPr>
          <p:nvPr/>
        </p:nvPicPr>
        <p:blipFill>
          <a:blip r:embed="rId21"/>
          <a:srcRect/>
          <a:stretch/>
        </p:blipFill>
        <p:spPr>
          <a:xfrm>
            <a:off x="696723" y="4072680"/>
            <a:ext cx="2164710" cy="1627908"/>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5610B1C9-A2CB-2E4D-9553-89033F87F25E}"/>
              </a:ext>
            </a:extLst>
          </p:cNvPr>
          <p:cNvSpPr txBox="1"/>
          <p:nvPr/>
        </p:nvSpPr>
        <p:spPr>
          <a:xfrm>
            <a:off x="202059" y="6511934"/>
            <a:ext cx="4966283" cy="215444"/>
          </a:xfrm>
          <a:prstGeom prst="rect">
            <a:avLst/>
          </a:prstGeom>
          <a:noFill/>
        </p:spPr>
        <p:txBody>
          <a:bodyPr wrap="square" rtlCol="0">
            <a:spAutoFit/>
          </a:bodyPr>
          <a:lstStyle/>
          <a:p>
            <a:r>
              <a:rPr lang="en-CA" sz="800" u="none">
                <a:solidFill>
                  <a:srgbClr val="000000"/>
                </a:solidFill>
                <a:latin typeface="Calibri" panose="020F0502020204030204" pitchFamily="34" charset="0"/>
              </a:rPr>
              <a:t>*Les </a:t>
            </a:r>
            <a:r>
              <a:rPr lang="en-CA" sz="800" u="none" err="1">
                <a:solidFill>
                  <a:srgbClr val="000000"/>
                </a:solidFill>
                <a:latin typeface="Calibri" panose="020F0502020204030204" pitchFamily="34" charset="0"/>
              </a:rPr>
              <a:t>extraits</a:t>
            </a:r>
            <a:r>
              <a:rPr lang="en-CA" sz="800" u="none">
                <a:solidFill>
                  <a:srgbClr val="000000"/>
                </a:solidFill>
                <a:latin typeface="Calibri" panose="020F0502020204030204" pitchFamily="34" charset="0"/>
              </a:rPr>
              <a:t> </a:t>
            </a:r>
            <a:r>
              <a:rPr lang="en-CA" sz="800" u="none" err="1">
                <a:solidFill>
                  <a:srgbClr val="000000"/>
                </a:solidFill>
                <a:latin typeface="Calibri" panose="020F0502020204030204" pitchFamily="34" charset="0"/>
              </a:rPr>
              <a:t>sont</a:t>
            </a:r>
            <a:r>
              <a:rPr lang="en-CA" sz="800" u="none">
                <a:solidFill>
                  <a:srgbClr val="000000"/>
                </a:solidFill>
                <a:latin typeface="Calibri" panose="020F0502020204030204" pitchFamily="34" charset="0"/>
              </a:rPr>
              <a:t> </a:t>
            </a:r>
            <a:r>
              <a:rPr lang="en-CA" sz="800" u="none" err="1">
                <a:solidFill>
                  <a:srgbClr val="000000"/>
                </a:solidFill>
                <a:latin typeface="Calibri" panose="020F0502020204030204" pitchFamily="34" charset="0"/>
              </a:rPr>
              <a:t>tirés</a:t>
            </a:r>
            <a:r>
              <a:rPr lang="en-CA" sz="800" u="none">
                <a:solidFill>
                  <a:srgbClr val="000000"/>
                </a:solidFill>
                <a:latin typeface="Calibri" panose="020F0502020204030204" pitchFamily="34" charset="0"/>
              </a:rPr>
              <a:t> de la </a:t>
            </a:r>
            <a:r>
              <a:rPr lang="en-CA" sz="800" u="none" err="1">
                <a:solidFill>
                  <a:srgbClr val="000000"/>
                </a:solidFill>
                <a:latin typeface="Calibri" panose="020F0502020204030204" pitchFamily="34" charset="0"/>
              </a:rPr>
              <a:t>norme</a:t>
            </a:r>
            <a:r>
              <a:rPr lang="en-CA" sz="800" u="none">
                <a:solidFill>
                  <a:srgbClr val="000000"/>
                </a:solidFill>
                <a:latin typeface="Calibri" panose="020F0502020204030204" pitchFamily="34" charset="0"/>
              </a:rPr>
              <a:t> de </a:t>
            </a:r>
            <a:r>
              <a:rPr lang="en-CA" sz="800" u="none" err="1">
                <a:solidFill>
                  <a:srgbClr val="000000"/>
                </a:solidFill>
                <a:latin typeface="Calibri" panose="020F0502020204030204" pitchFamily="34" charset="0"/>
              </a:rPr>
              <a:t>qualité</a:t>
            </a:r>
            <a:r>
              <a:rPr lang="en-CA" sz="800" u="none">
                <a:solidFill>
                  <a:srgbClr val="000000"/>
                </a:solidFill>
                <a:latin typeface="Calibri" panose="020F0502020204030204" pitchFamily="34" charset="0"/>
              </a:rPr>
              <a:t> Transitions entre </a:t>
            </a:r>
            <a:r>
              <a:rPr lang="en-CA" sz="800" u="none" err="1">
                <a:solidFill>
                  <a:srgbClr val="000000"/>
                </a:solidFill>
                <a:latin typeface="Calibri" panose="020F0502020204030204" pitchFamily="34" charset="0"/>
              </a:rPr>
              <a:t>l'hôpital</a:t>
            </a:r>
            <a:r>
              <a:rPr lang="en-CA" sz="800" u="none">
                <a:solidFill>
                  <a:srgbClr val="000000"/>
                </a:solidFill>
                <a:latin typeface="Calibri" panose="020F0502020204030204" pitchFamily="34" charset="0"/>
              </a:rPr>
              <a:t> et la </a:t>
            </a:r>
            <a:r>
              <a:rPr lang="en-CA" sz="800" u="none" err="1">
                <a:solidFill>
                  <a:srgbClr val="000000"/>
                </a:solidFill>
                <a:latin typeface="Calibri" panose="020F0502020204030204" pitchFamily="34" charset="0"/>
              </a:rPr>
              <a:t>maison</a:t>
            </a:r>
            <a:r>
              <a:rPr lang="en-CA" sz="800" u="none">
                <a:solidFill>
                  <a:srgbClr val="000000"/>
                </a:solidFill>
                <a:latin typeface="Calibri" panose="020F0502020204030204" pitchFamily="34" charset="0"/>
              </a:rPr>
              <a:t>.</a:t>
            </a:r>
            <a:endParaRPr lang="en-US" sz="800" u="none"/>
          </a:p>
        </p:txBody>
      </p:sp>
      <p:sp>
        <p:nvSpPr>
          <p:cNvPr id="46" name="Title 3">
            <a:extLst>
              <a:ext uri="{FF2B5EF4-FFF2-40B4-BE49-F238E27FC236}">
                <a16:creationId xmlns:a16="http://schemas.microsoft.com/office/drawing/2014/main" id="{C2F1A19C-5C36-924D-B9C3-03035A56A9D5}"/>
              </a:ext>
            </a:extLst>
          </p:cNvPr>
          <p:cNvSpPr txBox="1">
            <a:spLocks/>
          </p:cNvSpPr>
          <p:nvPr>
            <p:custDataLst>
              <p:tags r:id="rId2"/>
            </p:custDataLst>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200" b="0" u="none">
                <a:solidFill>
                  <a:schemeClr val="tx1"/>
                </a:solidFill>
              </a:rPr>
              <a:t>Aperçu de la </a:t>
            </a:r>
            <a:r>
              <a:rPr lang="fr-CA" sz="3200" u="none">
                <a:solidFill>
                  <a:schemeClr val="tx1"/>
                </a:solidFill>
              </a:rPr>
              <a:t>norme de qualité</a:t>
            </a:r>
          </a:p>
        </p:txBody>
      </p:sp>
      <p:sp>
        <p:nvSpPr>
          <p:cNvPr id="47" name="TextBox 46">
            <a:extLst>
              <a:ext uri="{FF2B5EF4-FFF2-40B4-BE49-F238E27FC236}">
                <a16:creationId xmlns:a16="http://schemas.microsoft.com/office/drawing/2014/main" id="{0077D90B-8B2B-0842-BE89-43F2185C2330}"/>
              </a:ext>
            </a:extLst>
          </p:cNvPr>
          <p:cNvSpPr txBox="1"/>
          <p:nvPr>
            <p:custDataLst>
              <p:tags r:id="rId3"/>
            </p:custDataLst>
          </p:nvPr>
        </p:nvSpPr>
        <p:spPr>
          <a:xfrm>
            <a:off x="1707187" y="1193483"/>
            <a:ext cx="1095043" cy="338554"/>
          </a:xfrm>
          <a:prstGeom prst="rect">
            <a:avLst/>
          </a:prstGeom>
          <a:solidFill>
            <a:srgbClr val="047BC1"/>
          </a:solidFill>
          <a:ln>
            <a:noFill/>
          </a:ln>
        </p:spPr>
        <p:txBody>
          <a:bodyPr wrap="none" rtlCol="0">
            <a:spAutoFit/>
          </a:bodyPr>
          <a:lstStyle/>
          <a:p>
            <a:pPr algn="ctr"/>
            <a:r>
              <a:rPr lang="fr-CA" sz="1600" b="1" u="none">
                <a:solidFill>
                  <a:schemeClr val="bg1"/>
                </a:solidFill>
              </a:rPr>
              <a:t>L’Énoncé</a:t>
            </a:r>
          </a:p>
        </p:txBody>
      </p:sp>
      <p:sp>
        <p:nvSpPr>
          <p:cNvPr id="48" name="TextBox 47">
            <a:extLst>
              <a:ext uri="{FF2B5EF4-FFF2-40B4-BE49-F238E27FC236}">
                <a16:creationId xmlns:a16="http://schemas.microsoft.com/office/drawing/2014/main" id="{22CDA89F-C87E-0644-9457-238F4867E9BF}"/>
              </a:ext>
            </a:extLst>
          </p:cNvPr>
          <p:cNvSpPr txBox="1"/>
          <p:nvPr>
            <p:custDataLst>
              <p:tags r:id="rId4"/>
            </p:custDataLst>
          </p:nvPr>
        </p:nvSpPr>
        <p:spPr>
          <a:xfrm>
            <a:off x="6133432" y="1187343"/>
            <a:ext cx="1085554" cy="338554"/>
          </a:xfrm>
          <a:prstGeom prst="rect">
            <a:avLst/>
          </a:prstGeom>
          <a:solidFill>
            <a:srgbClr val="047BC1"/>
          </a:solidFill>
          <a:ln>
            <a:noFill/>
          </a:ln>
        </p:spPr>
        <p:txBody>
          <a:bodyPr wrap="none" rtlCol="0">
            <a:spAutoFit/>
          </a:bodyPr>
          <a:lstStyle/>
          <a:p>
            <a:pPr algn="ctr"/>
            <a:r>
              <a:rPr lang="fr-CA" sz="1600" b="1" u="none">
                <a:solidFill>
                  <a:schemeClr val="bg1"/>
                </a:solidFill>
              </a:rPr>
              <a:t>Le public</a:t>
            </a:r>
          </a:p>
        </p:txBody>
      </p:sp>
      <p:sp>
        <p:nvSpPr>
          <p:cNvPr id="49" name="TextBox 48">
            <a:extLst>
              <a:ext uri="{FF2B5EF4-FFF2-40B4-BE49-F238E27FC236}">
                <a16:creationId xmlns:a16="http://schemas.microsoft.com/office/drawing/2014/main" id="{6F015993-E157-A04C-8A8E-19938A00F516}"/>
              </a:ext>
            </a:extLst>
          </p:cNvPr>
          <p:cNvSpPr txBox="1"/>
          <p:nvPr>
            <p:custDataLst>
              <p:tags r:id="rId5"/>
            </p:custDataLst>
          </p:nvPr>
        </p:nvSpPr>
        <p:spPr>
          <a:xfrm>
            <a:off x="4443546" y="4729398"/>
            <a:ext cx="1689886" cy="338554"/>
          </a:xfrm>
          <a:prstGeom prst="rect">
            <a:avLst/>
          </a:prstGeom>
          <a:solidFill>
            <a:srgbClr val="047BC1"/>
          </a:solidFill>
          <a:ln>
            <a:noFill/>
          </a:ln>
        </p:spPr>
        <p:txBody>
          <a:bodyPr wrap="square" rtlCol="0">
            <a:spAutoFit/>
          </a:bodyPr>
          <a:lstStyle/>
          <a:p>
            <a:pPr algn="ctr"/>
            <a:r>
              <a:rPr lang="fr-CA" sz="1600" b="1" u="none">
                <a:solidFill>
                  <a:schemeClr val="bg1"/>
                </a:solidFill>
              </a:rPr>
              <a:t>Les indicateurs</a:t>
            </a:r>
          </a:p>
        </p:txBody>
      </p:sp>
      <p:sp>
        <p:nvSpPr>
          <p:cNvPr id="50" name="TextBox 49">
            <a:extLst>
              <a:ext uri="{FF2B5EF4-FFF2-40B4-BE49-F238E27FC236}">
                <a16:creationId xmlns:a16="http://schemas.microsoft.com/office/drawing/2014/main" id="{3A7D0977-6375-FE43-A255-DEABAC408777}"/>
              </a:ext>
            </a:extLst>
          </p:cNvPr>
          <p:cNvSpPr txBox="1"/>
          <p:nvPr>
            <p:custDataLst>
              <p:tags r:id="rId6"/>
            </p:custDataLst>
          </p:nvPr>
        </p:nvSpPr>
        <p:spPr>
          <a:xfrm>
            <a:off x="1745394" y="4144623"/>
            <a:ext cx="1596149" cy="584775"/>
          </a:xfrm>
          <a:prstGeom prst="rect">
            <a:avLst/>
          </a:prstGeom>
          <a:solidFill>
            <a:srgbClr val="047BC1"/>
          </a:solidFill>
          <a:ln>
            <a:solidFill>
              <a:srgbClr val="FFFFFF"/>
            </a:solidFill>
          </a:ln>
        </p:spPr>
        <p:txBody>
          <a:bodyPr wrap="square" rtlCol="0">
            <a:spAutoFit/>
          </a:bodyPr>
          <a:lstStyle/>
          <a:p>
            <a:pPr algn="ctr"/>
            <a:r>
              <a:rPr lang="fr-CA" sz="1600" b="1" u="none">
                <a:solidFill>
                  <a:schemeClr val="bg1"/>
                </a:solidFill>
              </a:rPr>
              <a:t>Les définitions</a:t>
            </a:r>
          </a:p>
        </p:txBody>
      </p:sp>
      <p:cxnSp>
        <p:nvCxnSpPr>
          <p:cNvPr id="51" name="Straight Arrow Connector 50">
            <a:extLst>
              <a:ext uri="{FF2B5EF4-FFF2-40B4-BE49-F238E27FC236}">
                <a16:creationId xmlns:a16="http://schemas.microsoft.com/office/drawing/2014/main" id="{B84E32C8-709D-1D41-B2ED-3433F2452146}"/>
              </a:ext>
            </a:extLst>
          </p:cNvPr>
          <p:cNvCxnSpPr>
            <a:cxnSpLocks/>
          </p:cNvCxnSpPr>
          <p:nvPr>
            <p:custDataLst>
              <p:tags r:id="rId7"/>
            </p:custDataLst>
          </p:nvPr>
        </p:nvCxnSpPr>
        <p:spPr bwMode="auto">
          <a:xfrm>
            <a:off x="2257329" y="1531838"/>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52" name="Straight Arrow Connector 51">
            <a:extLst>
              <a:ext uri="{FF2B5EF4-FFF2-40B4-BE49-F238E27FC236}">
                <a16:creationId xmlns:a16="http://schemas.microsoft.com/office/drawing/2014/main" id="{601C53A2-30B8-DB4A-AA98-94A475FB0FE0}"/>
              </a:ext>
            </a:extLst>
          </p:cNvPr>
          <p:cNvCxnSpPr>
            <a:cxnSpLocks/>
          </p:cNvCxnSpPr>
          <p:nvPr>
            <p:custDataLst>
              <p:tags r:id="rId8"/>
            </p:custDataLst>
          </p:nvPr>
        </p:nvCxnSpPr>
        <p:spPr bwMode="auto">
          <a:xfrm>
            <a:off x="6697819" y="1505575"/>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53" name="Straight Arrow Connector 52">
            <a:extLst>
              <a:ext uri="{FF2B5EF4-FFF2-40B4-BE49-F238E27FC236}">
                <a16:creationId xmlns:a16="http://schemas.microsoft.com/office/drawing/2014/main" id="{37E78D1D-7116-2D4E-8601-05901EA7990F}"/>
              </a:ext>
            </a:extLst>
          </p:cNvPr>
          <p:cNvCxnSpPr>
            <a:cxnSpLocks/>
            <a:stCxn id="50" idx="2"/>
          </p:cNvCxnSpPr>
          <p:nvPr>
            <p:custDataLst>
              <p:tags r:id="rId9"/>
            </p:custDataLst>
          </p:nvPr>
        </p:nvCxnSpPr>
        <p:spPr bwMode="auto">
          <a:xfrm>
            <a:off x="2543469" y="4729398"/>
            <a:ext cx="0" cy="281528"/>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54" name="Straight Arrow Connector 53">
            <a:extLst>
              <a:ext uri="{FF2B5EF4-FFF2-40B4-BE49-F238E27FC236}">
                <a16:creationId xmlns:a16="http://schemas.microsoft.com/office/drawing/2014/main" id="{EF147BE0-EAED-C74F-9374-9520756CDAD7}"/>
              </a:ext>
            </a:extLst>
          </p:cNvPr>
          <p:cNvCxnSpPr>
            <a:cxnSpLocks/>
          </p:cNvCxnSpPr>
          <p:nvPr>
            <p:custDataLst>
              <p:tags r:id="rId10"/>
            </p:custDataLst>
          </p:nvPr>
        </p:nvCxnSpPr>
        <p:spPr bwMode="auto">
          <a:xfrm>
            <a:off x="6082614" y="4900504"/>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55" name="Picture 54">
            <a:extLst>
              <a:ext uri="{FF2B5EF4-FFF2-40B4-BE49-F238E27FC236}">
                <a16:creationId xmlns:a16="http://schemas.microsoft.com/office/drawing/2014/main" id="{C96FFA5F-0091-A84A-9A79-8987BFC743F4}"/>
              </a:ext>
            </a:extLst>
          </p:cNvPr>
          <p:cNvPicPr>
            <a:picLocks noChangeAspect="1"/>
          </p:cNvPicPr>
          <p:nvPr/>
        </p:nvPicPr>
        <p:blipFill>
          <a:blip r:embed="rId13"/>
          <a:srcRect/>
          <a:stretch/>
        </p:blipFill>
        <p:spPr>
          <a:xfrm>
            <a:off x="575388" y="2022809"/>
            <a:ext cx="3363881" cy="1954075"/>
          </a:xfrm>
          <a:prstGeom prst="rect">
            <a:avLst/>
          </a:prstGeom>
          <a:ln>
            <a:noFill/>
          </a:ln>
          <a:effectLst>
            <a:outerShdw blurRad="292100" dist="139700" dir="2700000" algn="tl" rotWithShape="0">
              <a:srgbClr val="333333">
                <a:alpha val="65000"/>
              </a:srgbClr>
            </a:outerShdw>
          </a:effectLst>
        </p:spPr>
      </p:pic>
      <p:pic>
        <p:nvPicPr>
          <p:cNvPr id="56" name="Picture 55">
            <a:extLst>
              <a:ext uri="{FF2B5EF4-FFF2-40B4-BE49-F238E27FC236}">
                <a16:creationId xmlns:a16="http://schemas.microsoft.com/office/drawing/2014/main" id="{D817ED39-E62C-4E40-8679-B14B755C9F33}"/>
              </a:ext>
            </a:extLst>
          </p:cNvPr>
          <p:cNvPicPr>
            <a:picLocks noChangeAspect="1"/>
          </p:cNvPicPr>
          <p:nvPr/>
        </p:nvPicPr>
        <p:blipFill>
          <a:blip r:embed="rId14"/>
          <a:srcRect/>
          <a:stretch/>
        </p:blipFill>
        <p:spPr>
          <a:xfrm>
            <a:off x="5712149" y="2022809"/>
            <a:ext cx="1971339" cy="2038572"/>
          </a:xfrm>
          <a:prstGeom prst="rect">
            <a:avLst/>
          </a:prstGeom>
          <a:ln>
            <a:noFill/>
          </a:ln>
          <a:effectLst>
            <a:outerShdw blurRad="292100" dist="139700" dir="2700000" algn="tl" rotWithShape="0">
              <a:srgbClr val="333333">
                <a:alpha val="65000"/>
              </a:srgbClr>
            </a:outerShdw>
          </a:effectLst>
        </p:spPr>
      </p:pic>
      <p:pic>
        <p:nvPicPr>
          <p:cNvPr id="57" name="Picture 56">
            <a:extLst>
              <a:ext uri="{FF2B5EF4-FFF2-40B4-BE49-F238E27FC236}">
                <a16:creationId xmlns:a16="http://schemas.microsoft.com/office/drawing/2014/main" id="{F9665492-4180-8E45-AFEF-86780EB0FE57}"/>
              </a:ext>
            </a:extLst>
          </p:cNvPr>
          <p:cNvPicPr>
            <a:picLocks noChangeAspect="1"/>
          </p:cNvPicPr>
          <p:nvPr/>
        </p:nvPicPr>
        <p:blipFill>
          <a:blip r:embed="rId15"/>
          <a:srcRect/>
          <a:stretch/>
        </p:blipFill>
        <p:spPr>
          <a:xfrm>
            <a:off x="6561194" y="4479176"/>
            <a:ext cx="1472314" cy="1733470"/>
          </a:xfrm>
          <a:prstGeom prst="rect">
            <a:avLst/>
          </a:prstGeom>
          <a:ln>
            <a:noFill/>
          </a:ln>
          <a:effectLst>
            <a:outerShdw blurRad="292100" dist="139700" dir="2700000" algn="tl" rotWithShape="0">
              <a:srgbClr val="333333">
                <a:alpha val="65000"/>
              </a:srgbClr>
            </a:outerShdw>
          </a:effectLst>
        </p:spPr>
      </p:pic>
      <p:pic>
        <p:nvPicPr>
          <p:cNvPr id="58" name="Picture 57">
            <a:extLst>
              <a:ext uri="{FF2B5EF4-FFF2-40B4-BE49-F238E27FC236}">
                <a16:creationId xmlns:a16="http://schemas.microsoft.com/office/drawing/2014/main" id="{59C38122-E02B-644F-A48A-A67056D6ECA2}"/>
              </a:ext>
            </a:extLst>
          </p:cNvPr>
          <p:cNvPicPr>
            <a:picLocks noChangeAspect="1"/>
          </p:cNvPicPr>
          <p:nvPr/>
        </p:nvPicPr>
        <p:blipFill>
          <a:blip r:embed="rId16"/>
          <a:srcRect/>
          <a:stretch/>
        </p:blipFill>
        <p:spPr>
          <a:xfrm>
            <a:off x="1493567" y="5067952"/>
            <a:ext cx="2099801" cy="122939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solidFill>
                  <a:schemeClr val="tx1"/>
                </a:solidFill>
              </a:rPr>
              <a:t>Normes de qualité : </a:t>
            </a:r>
            <a:br>
              <a:rPr lang="fr-CA" sz="2800" b="0">
                <a:solidFill>
                  <a:schemeClr val="tx1"/>
                </a:solidFill>
              </a:rPr>
            </a:br>
            <a:r>
              <a:rPr lang="fr-CA">
                <a:solidFill>
                  <a:schemeClr val="tx1"/>
                </a:solidFill>
              </a:rPr>
              <a:t>Guide du patient</a:t>
            </a:r>
          </a:p>
        </p:txBody>
      </p:sp>
      <p:sp>
        <p:nvSpPr>
          <p:cNvPr id="5" name="Content Placeholder 4"/>
          <p:cNvSpPr>
            <a:spLocks noGrp="1"/>
          </p:cNvSpPr>
          <p:nvPr>
            <p:ph idx="4294967295"/>
            <p:custDataLst>
              <p:tags r:id="rId3"/>
            </p:custDataLst>
          </p:nvPr>
        </p:nvSpPr>
        <p:spPr>
          <a:xfrm>
            <a:off x="473272" y="2549525"/>
            <a:ext cx="3273462" cy="2492375"/>
          </a:xfrm>
        </p:spPr>
        <p:txBody>
          <a:bodyPr/>
          <a:lstStyle/>
          <a:p>
            <a:pPr marL="0" indent="0">
              <a:buNone/>
            </a:pPr>
            <a:r>
              <a:rPr lang="fr-CA" sz="1800"/>
              <a:t>Le </a:t>
            </a:r>
            <a:r>
              <a:rPr lang="fr-CA" sz="1800" b="1"/>
              <a:t>guide du patient </a:t>
            </a:r>
            <a:r>
              <a:rPr lang="fr-CA" sz="1800"/>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3" name="Picture 2">
            <a:extLst>
              <a:ext uri="{FF2B5EF4-FFF2-40B4-BE49-F238E27FC236}">
                <a16:creationId xmlns:a16="http://schemas.microsoft.com/office/drawing/2014/main" id="{1D4091AC-9155-44EC-9D10-43D1204ED034}"/>
              </a:ext>
            </a:extLst>
          </p:cNvPr>
          <p:cNvPicPr>
            <a:picLocks noChangeAspect="1"/>
          </p:cNvPicPr>
          <p:nvPr>
            <p:custDataLst>
              <p:tags r:id="rId4"/>
            </p:custDataLst>
          </p:nvPr>
        </p:nvPicPr>
        <p:blipFill>
          <a:blip r:embed="rId7"/>
          <a:srcRect/>
          <a:stretch/>
        </p:blipFill>
        <p:spPr>
          <a:xfrm>
            <a:off x="4579492" y="1136040"/>
            <a:ext cx="3867150" cy="5005569"/>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lstStyle/>
          <a:p>
            <a:r>
              <a:rPr lang="fr-CA" sz="2800" b="0">
                <a:solidFill>
                  <a:schemeClr val="tx1"/>
                </a:solidFill>
              </a:rPr>
              <a:t>Normes de qualité :</a:t>
            </a:r>
            <a:br>
              <a:rPr lang="fr-CA">
                <a:solidFill>
                  <a:schemeClr val="tx1"/>
                </a:solidFill>
              </a:rPr>
            </a:br>
            <a:r>
              <a:rPr lang="fr-CA">
                <a:solidFill>
                  <a:schemeClr val="tx1"/>
                </a:solidFill>
              </a:rPr>
              <a:t>Recommandations relatives à l’adoption</a:t>
            </a:r>
          </a:p>
        </p:txBody>
      </p:sp>
      <p:sp>
        <p:nvSpPr>
          <p:cNvPr id="5" name="Content Placeholder 4"/>
          <p:cNvSpPr>
            <a:spLocks noGrp="1"/>
          </p:cNvSpPr>
          <p:nvPr>
            <p:ph idx="4294967295"/>
            <p:custDataLst>
              <p:tags r:id="rId3"/>
            </p:custDataLst>
          </p:nvPr>
        </p:nvSpPr>
        <p:spPr>
          <a:xfrm>
            <a:off x="1151709" y="2510958"/>
            <a:ext cx="6303340" cy="1050925"/>
          </a:xfrm>
        </p:spPr>
        <p:txBody>
          <a:bodyPr/>
          <a:lstStyle/>
          <a:p>
            <a:pPr marL="0" indent="0">
              <a:buNone/>
            </a:pPr>
            <a:r>
              <a:rPr lang="fr-CA" sz="1800" b="1"/>
              <a:t>Recommandations</a:t>
            </a:r>
            <a:r>
              <a:rPr lang="fr-CA" sz="1800"/>
              <a:t> pour les décideurs, les administrateurs, les organismes de soins de santé et les professionnels qui visent à combler les lacunes entre les soins actuels et les soins présentés dans les énoncés de qualité pour favoriser l’adoption de la norme de qualité dans l’ensemble de l’Ontario.</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solidFill>
                  <a:schemeClr val="tx1"/>
                </a:solidFill>
              </a:rPr>
              <a:t>Normes de qualité :</a:t>
            </a:r>
            <a:br>
              <a:rPr lang="fr-CA">
                <a:solidFill>
                  <a:schemeClr val="tx1"/>
                </a:solidFill>
              </a:rPr>
            </a:br>
            <a:r>
              <a:rPr lang="fr-CA">
                <a:solidFill>
                  <a:schemeClr val="tx1"/>
                </a:solidFill>
              </a:rPr>
              <a:t>Outils de mise en œuvre</a:t>
            </a:r>
          </a:p>
        </p:txBody>
      </p:sp>
      <p:sp>
        <p:nvSpPr>
          <p:cNvPr id="5" name="Content Placeholder 4"/>
          <p:cNvSpPr>
            <a:spLocks noGrp="1"/>
          </p:cNvSpPr>
          <p:nvPr>
            <p:ph idx="4294967295"/>
            <p:custDataLst>
              <p:tags r:id="rId3"/>
            </p:custDataLst>
          </p:nvPr>
        </p:nvSpPr>
        <p:spPr>
          <a:xfrm>
            <a:off x="496935" y="2173288"/>
            <a:ext cx="3354340" cy="4248150"/>
          </a:xfrm>
        </p:spPr>
        <p:txBody>
          <a:bodyPr/>
          <a:lstStyle/>
          <a:p>
            <a:pPr marL="0" indent="0">
              <a:buNone/>
            </a:pPr>
            <a:r>
              <a:rPr lang="fr-CA" sz="1800"/>
              <a:t>Le </a:t>
            </a:r>
            <a:r>
              <a:rPr lang="fr-CA" sz="1800" b="1" i="1"/>
              <a:t>Guide de démarrage</a:t>
            </a:r>
            <a:r>
              <a:rPr lang="fr-CA" sz="1800" b="1"/>
              <a:t> :</a:t>
            </a:r>
          </a:p>
          <a:p>
            <a:pPr>
              <a:buClr>
                <a:srgbClr val="00B2E3"/>
              </a:buClr>
            </a:pPr>
            <a:r>
              <a:rPr lang="fr-CA" sz="1800"/>
              <a:t>Décrit le processus d’utilisation de la norme de qualité à titre de ressource pour offrir des soins de qualité supérieure</a:t>
            </a:r>
          </a:p>
          <a:p>
            <a:pPr>
              <a:buClr>
                <a:srgbClr val="00B2E3"/>
              </a:buClr>
            </a:pPr>
            <a:r>
              <a:rPr lang="fr-CA" sz="1800"/>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238F4268-6CFC-0948-B9F2-8D1CBA4AB2A6}"/>
              </a:ext>
            </a:extLst>
          </p:cNvPr>
          <p:cNvPicPr>
            <a:picLocks noChangeAspect="1"/>
          </p:cNvPicPr>
          <p:nvPr/>
        </p:nvPicPr>
        <p:blipFill>
          <a:blip r:embed="rId6"/>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NUM" val="15"/>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6.xml><?xml version="1.0" encoding="utf-8"?>
<p:tagLst xmlns:a="http://schemas.openxmlformats.org/drawingml/2006/main" xmlns:r="http://schemas.openxmlformats.org/officeDocument/2006/relationships" xmlns:p="http://schemas.openxmlformats.org/presentationml/2006/main">
  <p:tag name="NUM" val="15"/>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077211F7-2DF1-4B68-8B60-CC913EB92E33}">
  <ds:schemaRefs>
    <ds:schemaRef ds:uri="209d81ef-0277-42ba-a0f1-16cbb8b85662"/>
    <ds:schemaRef ds:uri="fb09dc78-496d-4cee-aa06-cd448ccde1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A1F8775-BAD1-47A1-AC78-0F6C91654A0E}">
  <ds:schemaRefs>
    <ds:schemaRef ds:uri="209d81ef-0277-42ba-a0f1-16cbb8b85662"/>
    <ds:schemaRef ds:uri="fb09dc78-496d-4cee-aa06-cd448ccde1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TotalTime>
  <Words>5038</Words>
  <Application>Microsoft Office PowerPoint</Application>
  <PresentationFormat>On-screen Show (4:3)</PresentationFormat>
  <Paragraphs>233</Paragraphs>
  <Slides>41</Slides>
  <Notes>36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Objectifs</vt:lpstr>
      <vt:lpstr>Normes de qualité</vt:lpstr>
      <vt:lpstr>Normes de qualité</vt:lpstr>
      <vt:lpstr>Ressources des normes de qualité</vt:lpstr>
      <vt:lpstr>PowerPoint Presentation</vt:lpstr>
      <vt:lpstr>Normes de qualité :  Guide du patient</vt:lpstr>
      <vt:lpstr>Normes de qualité : Recommandations relatives à l’adoption</vt:lpstr>
      <vt:lpstr>Normes de qualité : Outils de mise en œuvre</vt:lpstr>
      <vt:lpstr>Normes de qualité : Quorum</vt:lpstr>
      <vt:lpstr>Normes de qualité : Guide de mesure</vt:lpstr>
      <vt:lpstr>Normes de qualité : Tableaux de données</vt:lpstr>
      <vt:lpstr>Pourquoi avons-nous besoin d’une norme de qualité pour le trouble obsessionnel-compulsif?  </vt:lpstr>
      <vt:lpstr>PowerPoint Presentation</vt:lpstr>
      <vt:lpstr>PowerPoint Presentation</vt:lpstr>
      <vt:lpstr>PowerPoint Presentation</vt:lpstr>
      <vt:lpstr>PowerPoint Presentation</vt:lpstr>
      <vt:lpstr>PowerPoint Presentation</vt:lpstr>
      <vt:lpstr>PowerPoint Presentation</vt:lpstr>
      <vt:lpstr>« Je vis dans le nord de l’Ontario et lorsque j’ai dû chercher pour un traitement, je me suis rendu compte qu’il n’y avait rien de précis pour le TOC. J’ai dû faire de nombreux essais avec différents fournisseurs de soins avant d’obtenir un traitement qui me convenait.  Il y a beaucoup d’idées fausses et de renseignements erronés sur le TOC. Cette norme de qualité pourrait aider à normaliser les connaissances et les compétences des fournisseurs de soins. C’est agréable de penser que l’Ontario aidera à améliorer la compréhension et offrira plus de services pour aider les gens. La norme de qualité pourra aussi donner aux personnes atteintes d’un TOC le courage de défendre leurs droits. »  - Mélanie Lefebvre, conseillère en expérience vécue, Comité consultatif sur les normes de qualité pour les troubles anxieux et le trouble obsessionnel-compulsif</vt:lpstr>
      <vt:lpstr>« L’identification du TOC [énoncé de qualité 1] devrait être la base de la prestation des soins aux patients, car elle nous permet d’intervenir avant que le trouble devienne chronique, lorsque les personnes sont plus jeunes et peuvent réagir rapidement au traitement. Cela signifie aussi qu’il y aura moins d’années de souffrance.    Les jeunes atteints de TOC peuvent se sentir dépassés, incompris et parfois honteux de ce qu’ils vivent. Ils se sentent souvent très soulagés dès qu’ils comprennent ce qui se passe, que ce n’est pas rare et qu’il existe un traitement efficace. Cette norme de qualité aidera à mettre en contexte les soins disponibles, et les services accessibles aux personnes atteintes d’un TOC en Ontario. »  - Dr Noam Soreni, membre du Comité consultatif sur les normes de qualité pour les troubles anxieux et le trouble obsessionnel-compulsif</vt:lpstr>
      <vt:lpstr>PowerPoint Presentation</vt:lpstr>
      <vt:lpstr>Portée de la norme de qualité pour le trouble obsessionnel-compulsif</vt:lpstr>
      <vt:lpstr>Sujets de l’énoncé de qualité</vt:lpstr>
      <vt:lpstr>Énoncé de qualité 1 : Détermination</vt:lpstr>
      <vt:lpstr>Énoncé de qualité 2 : Évaluation globale  </vt:lpstr>
      <vt:lpstr>Énoncé de qualité 3 : Soutien à la famille </vt:lpstr>
      <vt:lpstr>Énoncé de qualité 4 : Approche par paliers en matière de soins pour le TOC    </vt:lpstr>
      <vt:lpstr>Énoncé de qualité 5 : Auto-assistance     </vt:lpstr>
      <vt:lpstr>Énoncé de qualité 6 : Thérapie cognitivo-comportementale pour le TOC      </vt:lpstr>
      <vt:lpstr>Énoncé de qualité 7 : Traitement pharmacologique spécifique au TOC     </vt:lpstr>
      <vt:lpstr>Énoncé de qualité 8 : Surveillance      </vt:lpstr>
      <vt:lpstr>Énoncé de qualité 9 : Soutien pendant la réponse au traitement initial      </vt:lpstr>
      <vt:lpstr>Énoncé de qualité 10 : Traitement intensif     </vt:lpstr>
      <vt:lpstr>Énoncé de qualité 11 : Prévention des rechutes     </vt:lpstr>
      <vt:lpstr>Énoncé de qualité 12 : Transitions dans les soins     </vt:lpstr>
      <vt:lpstr>PowerPoint Presentation</vt:lpstr>
      <vt:lpstr>Indicateurs pouvant être mesurés à l’aide de données provinciales</vt:lpstr>
      <vt:lpstr>Indicateurs ne pouvant être mesurés qu’à l’aide de données locales</vt:lpstr>
      <vt:lpstr>Sources de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Singh, Hasmita</cp:lastModifiedBy>
  <cp:revision>3</cp:revision>
  <dcterms:modified xsi:type="dcterms:W3CDTF">2020-06-23T18:23:45Z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