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tags/tag24.xml" ContentType="application/vnd.openxmlformats-officedocument.presentationml.tags+xml"/>
  <Override PartName="/ppt/notesSlides/notesSlide36.xml" ContentType="application/vnd.openxmlformats-officedocument.presentationml.notesSlide+xml"/>
  <Override PartName="/ppt/tags/tag25.xml" ContentType="application/vnd.openxmlformats-officedocument.presentationml.tags+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tags/tag37.xml" ContentType="application/vnd.openxmlformats-officedocument.presentationml.tags+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tags/tag42.xml" ContentType="application/vnd.openxmlformats-officedocument.presentationml.tags+xml"/>
  <Override PartName="/ppt/notesSlides/notesSlide54.xml" ContentType="application/vnd.openxmlformats-officedocument.presentationml.notesSlide+xml"/>
  <Override PartName="/ppt/tags/tag4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ppt/tags/tag45.xml" ContentType="application/vnd.openxmlformats-officedocument.presentationml.tags+xml"/>
  <Override PartName="/ppt/notesSlides/notesSlide58.xml" ContentType="application/vnd.openxmlformats-officedocument.presentationml.notesSlide+xml"/>
  <Override PartName="/ppt/tags/tag46.xml" ContentType="application/vnd.openxmlformats-officedocument.presentationml.tags+xml"/>
  <Override PartName="/ppt/notesSlides/notesSlide59.xml" ContentType="application/vnd.openxmlformats-officedocument.presentationml.notesSlide+xml"/>
  <Override PartName="/ppt/tags/tag47.xml" ContentType="application/vnd.openxmlformats-officedocument.presentationml.tags+xml"/>
  <Override PartName="/ppt/notesSlides/notesSlide60.xml" ContentType="application/vnd.openxmlformats-officedocument.presentationml.notesSlide+xml"/>
  <Override PartName="/ppt/tags/tag48.xml" ContentType="application/vnd.openxmlformats-officedocument.presentationml.tags+xml"/>
  <Override PartName="/ppt/notesSlides/notesSlide61.xml" ContentType="application/vnd.openxmlformats-officedocument.presentationml.notesSlide+xml"/>
  <Override PartName="/ppt/tags/tag49.xml" ContentType="application/vnd.openxmlformats-officedocument.presentationml.tags+xml"/>
  <Override PartName="/ppt/notesSlides/notesSlide62.xml" ContentType="application/vnd.openxmlformats-officedocument.presentationml.notesSlide+xml"/>
  <Override PartName="/ppt/tags/tag50.xml" ContentType="application/vnd.openxmlformats-officedocument.presentationml.tags+xml"/>
  <Override PartName="/ppt/notesSlides/notesSlide63.xml" ContentType="application/vnd.openxmlformats-officedocument.presentationml.notesSlide+xml"/>
  <Override PartName="/ppt/tags/tag5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74"/>
  </p:notesMasterIdLst>
  <p:handoutMasterIdLst>
    <p:handoutMasterId r:id="rId75"/>
  </p:handoutMasterIdLst>
  <p:sldIdLst>
    <p:sldId id="1974" r:id="rId5"/>
    <p:sldId id="1975" r:id="rId6"/>
    <p:sldId id="1976" r:id="rId7"/>
    <p:sldId id="1977" r:id="rId8"/>
    <p:sldId id="1978" r:id="rId9"/>
    <p:sldId id="1979" r:id="rId10"/>
    <p:sldId id="1980" r:id="rId11"/>
    <p:sldId id="1984" r:id="rId12"/>
    <p:sldId id="1985" r:id="rId13"/>
    <p:sldId id="1981" r:id="rId14"/>
    <p:sldId id="1982" r:id="rId15"/>
    <p:sldId id="1983" r:id="rId16"/>
    <p:sldId id="1986" r:id="rId17"/>
    <p:sldId id="2009" r:id="rId18"/>
    <p:sldId id="2010" r:id="rId19"/>
    <p:sldId id="2011" r:id="rId20"/>
    <p:sldId id="2012" r:id="rId21"/>
    <p:sldId id="2013" r:id="rId22"/>
    <p:sldId id="2050" r:id="rId23"/>
    <p:sldId id="2022" r:id="rId24"/>
    <p:sldId id="2051" r:id="rId25"/>
    <p:sldId id="2021" r:id="rId26"/>
    <p:sldId id="2019" r:id="rId27"/>
    <p:sldId id="1989" r:id="rId28"/>
    <p:sldId id="2023" r:id="rId29"/>
    <p:sldId id="1990" r:id="rId30"/>
    <p:sldId id="2024" r:id="rId31"/>
    <p:sldId id="2040" r:id="rId32"/>
    <p:sldId id="2042" r:id="rId33"/>
    <p:sldId id="2025" r:id="rId34"/>
    <p:sldId id="2026" r:id="rId35"/>
    <p:sldId id="2027" r:id="rId36"/>
    <p:sldId id="2028" r:id="rId37"/>
    <p:sldId id="2029" r:id="rId38"/>
    <p:sldId id="2030" r:id="rId39"/>
    <p:sldId id="2032" r:id="rId40"/>
    <p:sldId id="2033" r:id="rId41"/>
    <p:sldId id="2034" r:id="rId42"/>
    <p:sldId id="2035" r:id="rId43"/>
    <p:sldId id="2036" r:id="rId44"/>
    <p:sldId id="2052" r:id="rId45"/>
    <p:sldId id="2041" r:id="rId46"/>
    <p:sldId id="2044" r:id="rId47"/>
    <p:sldId id="666" r:id="rId48"/>
    <p:sldId id="667" r:id="rId49"/>
    <p:sldId id="668" r:id="rId50"/>
    <p:sldId id="669" r:id="rId51"/>
    <p:sldId id="670" r:id="rId52"/>
    <p:sldId id="671" r:id="rId53"/>
    <p:sldId id="1196" r:id="rId54"/>
    <p:sldId id="1197" r:id="rId55"/>
    <p:sldId id="1198" r:id="rId56"/>
    <p:sldId id="1199" r:id="rId57"/>
    <p:sldId id="1200" r:id="rId58"/>
    <p:sldId id="1201" r:id="rId59"/>
    <p:sldId id="1202" r:id="rId60"/>
    <p:sldId id="1203" r:id="rId61"/>
    <p:sldId id="1204" r:id="rId62"/>
    <p:sldId id="1213" r:id="rId63"/>
    <p:sldId id="1993" r:id="rId64"/>
    <p:sldId id="1994" r:id="rId65"/>
    <p:sldId id="2046" r:id="rId66"/>
    <p:sldId id="2047" r:id="rId67"/>
    <p:sldId id="1995" r:id="rId68"/>
    <p:sldId id="2048" r:id="rId69"/>
    <p:sldId id="2045" r:id="rId70"/>
    <p:sldId id="2049" r:id="rId71"/>
    <p:sldId id="1996" r:id="rId72"/>
    <p:sldId id="1997" r:id="rId73"/>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25"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1"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Johnson, Stacey" initials="JS" lastIdx="15" clrIdx="6">
    <p:extLst>
      <p:ext uri="{19B8F6BF-5375-455C-9EA6-DF929625EA0E}">
        <p15:presenceInfo xmlns:p15="http://schemas.microsoft.com/office/powerpoint/2012/main" userId="S::stacey.johnson@ontariohealth.ca::726ed288-f929-495e-b865-eb2518c5f93c" providerId="AD"/>
      </p:ext>
    </p:extLst>
  </p:cmAuthor>
  <p:cmAuthor id="7" name="Wong, Ansely" initials="WA" lastIdx="1" clrIdx="7">
    <p:extLst>
      <p:ext uri="{19B8F6BF-5375-455C-9EA6-DF929625EA0E}">
        <p15:presenceInfo xmlns:p15="http://schemas.microsoft.com/office/powerpoint/2012/main" userId="S::ansely.wong@ontariohealth.ca::36550705-16d1-4a14-9a36-a1123b1cd993" providerId="AD"/>
      </p:ext>
    </p:extLst>
  </p:cmAuthor>
  <p:cmAuthor id="8" name="Costante, Alicia" initials="CA" lastIdx="39" clrIdx="8">
    <p:extLst>
      <p:ext uri="{19B8F6BF-5375-455C-9EA6-DF929625EA0E}">
        <p15:presenceInfo xmlns:p15="http://schemas.microsoft.com/office/powerpoint/2012/main" userId="S::alicia.costante@ontariohealth.ca::088730f9-fd58-499f-8459-bd7b32429f13" providerId="AD"/>
      </p:ext>
    </p:extLst>
  </p:cmAuthor>
  <p:cmAuthor id="9" name="Wang, Jerry" initials="WJ" lastIdx="6" clrIdx="9">
    <p:extLst>
      <p:ext uri="{19B8F6BF-5375-455C-9EA6-DF929625EA0E}">
        <p15:presenceInfo xmlns:p15="http://schemas.microsoft.com/office/powerpoint/2012/main" userId="S::jerryyixuan.wang@ontariohealth.ca::c9aadfd3-e47f-4a31-9ac0-e6a1ca77629d" providerId="AD"/>
      </p:ext>
    </p:extLst>
  </p:cmAuthor>
  <p:cmAuthor id="10" name="Adatia, Tasleen" initials="AT" lastIdx="27" clrIdx="10">
    <p:extLst>
      <p:ext uri="{19B8F6BF-5375-455C-9EA6-DF929625EA0E}">
        <p15:presenceInfo xmlns:p15="http://schemas.microsoft.com/office/powerpoint/2012/main" userId="S::tasleen.adatia@ontariohealth.ca::7b1afc35-c4bd-4820-b74c-1f08f8679e33" providerId="AD"/>
      </p:ext>
    </p:extLst>
  </p:cmAuthor>
  <p:cmAuthor id="11" name="Phillips, Lacey" initials="PL" lastIdx="8" clrIdx="11">
    <p:extLst>
      <p:ext uri="{19B8F6BF-5375-455C-9EA6-DF929625EA0E}">
        <p15:presenceInfo xmlns:p15="http://schemas.microsoft.com/office/powerpoint/2012/main" userId="S::lacey.phillips@ontariohealth.ca::97da2b8f-d8f9-4cf6-afc9-ae8f940ca630" providerId="AD"/>
      </p:ext>
    </p:extLst>
  </p:cmAuthor>
  <p:cmAuthor id="12" name="Ye, Lisa" initials="YL" lastIdx="5" clrIdx="12">
    <p:extLst>
      <p:ext uri="{19B8F6BF-5375-455C-9EA6-DF929625EA0E}">
        <p15:presenceInfo xmlns:p15="http://schemas.microsoft.com/office/powerpoint/2012/main" userId="S::lisa.ye@ontariohealth.ca::f6d50af7-5318-4721-a890-a4676a754f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95959"/>
    <a:srgbClr val="047BC1"/>
    <a:srgbClr val="005E92"/>
    <a:srgbClr val="48A7A2"/>
    <a:srgbClr val="FCAF17"/>
    <a:srgbClr val="00B2E3"/>
    <a:srgbClr val="118ED3"/>
    <a:srgbClr val="EDFDFF"/>
    <a:srgbClr val="00A0AF"/>
    <a:srgbClr val="007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4660"/>
  </p:normalViewPr>
  <p:slideViewPr>
    <p:cSldViewPr snapToGrid="0">
      <p:cViewPr varScale="1">
        <p:scale>
          <a:sx n="83" d="100"/>
          <a:sy n="83" d="100"/>
        </p:scale>
        <p:origin x="996" y="52"/>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t>Incidence and prevalence of schizophrenia in Ontario by</a:t>
            </a:r>
            <a:r>
              <a:rPr lang="en-US" sz="1200" baseline="0"/>
              <a:t> fiscal year</a:t>
            </a:r>
            <a:endParaRPr lang="en-US" sz="12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7360726186314959"/>
          <c:y val="0.15938903470399537"/>
          <c:w val="0.71961042105976625"/>
          <c:h val="0.47916954192439426"/>
        </c:manualLayout>
      </c:layout>
      <c:barChart>
        <c:barDir val="col"/>
        <c:grouping val="stacked"/>
        <c:varyColors val="0"/>
        <c:ser>
          <c:idx val="0"/>
          <c:order val="0"/>
          <c:tx>
            <c:strRef>
              <c:f>Sheet1!$A$5</c:f>
              <c:strCache>
                <c:ptCount val="1"/>
                <c:pt idx="0">
                  <c:v>Incidence (per 100,000)</c:v>
                </c:pt>
              </c:strCache>
            </c:strRef>
          </c:tx>
          <c:spPr>
            <a:solidFill>
              <a:schemeClr val="accent5">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Sheet1!$B$5:$I$5</c:f>
              <c:numCache>
                <c:formatCode>General</c:formatCode>
                <c:ptCount val="8"/>
                <c:pt idx="0">
                  <c:v>51</c:v>
                </c:pt>
                <c:pt idx="1">
                  <c:v>55</c:v>
                </c:pt>
                <c:pt idx="2">
                  <c:v>50</c:v>
                </c:pt>
                <c:pt idx="3">
                  <c:v>49</c:v>
                </c:pt>
                <c:pt idx="4">
                  <c:v>50</c:v>
                </c:pt>
                <c:pt idx="5">
                  <c:v>51</c:v>
                </c:pt>
                <c:pt idx="6">
                  <c:v>51</c:v>
                </c:pt>
                <c:pt idx="7">
                  <c:v>44</c:v>
                </c:pt>
              </c:numCache>
            </c:numRef>
          </c:val>
          <c:extLst>
            <c:ext xmlns:c16="http://schemas.microsoft.com/office/drawing/2014/chart" uri="{C3380CC4-5D6E-409C-BE32-E72D297353CC}">
              <c16:uniqueId val="{00000000-7648-4D45-B38E-C85017427D6C}"/>
            </c:ext>
          </c:extLst>
        </c:ser>
        <c:ser>
          <c:idx val="1"/>
          <c:order val="1"/>
          <c:tx>
            <c:strRef>
              <c:f>Sheet1!$A$6</c:f>
              <c:strCache>
                <c:ptCount val="1"/>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Sheet1!$E$6:$I$6</c:f>
              <c:numCache>
                <c:formatCode>General</c:formatCode>
                <c:ptCount val="5"/>
              </c:numCache>
            </c:numRef>
          </c:val>
          <c:extLst>
            <c:ext xmlns:c16="http://schemas.microsoft.com/office/drawing/2014/chart" uri="{C3380CC4-5D6E-409C-BE32-E72D297353CC}">
              <c16:uniqueId val="{00000001-7648-4D45-B38E-C85017427D6C}"/>
            </c:ext>
          </c:extLst>
        </c:ser>
        <c:dLbls>
          <c:showLegendKey val="0"/>
          <c:showVal val="0"/>
          <c:showCatName val="0"/>
          <c:showSerName val="0"/>
          <c:showPercent val="0"/>
          <c:showBubbleSize val="0"/>
        </c:dLbls>
        <c:gapWidth val="160"/>
        <c:overlap val="100"/>
        <c:axId val="1219229880"/>
        <c:axId val="1219226272"/>
      </c:barChart>
      <c:lineChart>
        <c:grouping val="standard"/>
        <c:varyColors val="0"/>
        <c:ser>
          <c:idx val="2"/>
          <c:order val="2"/>
          <c:tx>
            <c:strRef>
              <c:f>Sheet1!$A$2</c:f>
              <c:strCache>
                <c:ptCount val="1"/>
                <c:pt idx="0">
                  <c:v>Prevalence (%)</c:v>
                </c:pt>
              </c:strCache>
            </c:strRef>
          </c:tx>
          <c:spPr>
            <a:ln w="19050" cap="rnd">
              <a:solidFill>
                <a:schemeClr val="accent3"/>
              </a:solidFill>
              <a:prstDash val="sysDash"/>
              <a:round/>
            </a:ln>
            <a:effectLst/>
          </c:spPr>
          <c:marker>
            <c:symbol val="circle"/>
            <c:size val="5"/>
            <c:spPr>
              <a:solidFill>
                <a:schemeClr val="accent3"/>
              </a:solidFill>
              <a:ln w="9525">
                <a:solidFill>
                  <a:schemeClr val="accent3"/>
                </a:solidFill>
              </a:ln>
              <a:effectLst/>
            </c:spPr>
          </c:marker>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Sheet1!$B$2:$I$2</c:f>
              <c:numCache>
                <c:formatCode>General</c:formatCode>
                <c:ptCount val="8"/>
                <c:pt idx="0">
                  <c:v>0.91</c:v>
                </c:pt>
                <c:pt idx="1">
                  <c:v>0.93</c:v>
                </c:pt>
                <c:pt idx="2">
                  <c:v>0.95</c:v>
                </c:pt>
                <c:pt idx="3">
                  <c:v>0.97</c:v>
                </c:pt>
                <c:pt idx="4">
                  <c:v>0.99</c:v>
                </c:pt>
                <c:pt idx="5">
                  <c:v>1</c:v>
                </c:pt>
                <c:pt idx="6">
                  <c:v>1.01</c:v>
                </c:pt>
                <c:pt idx="7">
                  <c:v>1.01</c:v>
                </c:pt>
              </c:numCache>
            </c:numRef>
          </c:val>
          <c:smooth val="0"/>
          <c:extLst>
            <c:ext xmlns:c16="http://schemas.microsoft.com/office/drawing/2014/chart" uri="{C3380CC4-5D6E-409C-BE32-E72D297353CC}">
              <c16:uniqueId val="{00000002-7648-4D45-B38E-C85017427D6C}"/>
            </c:ext>
          </c:extLst>
        </c:ser>
        <c:dLbls>
          <c:showLegendKey val="0"/>
          <c:showVal val="0"/>
          <c:showCatName val="0"/>
          <c:showSerName val="0"/>
          <c:showPercent val="0"/>
          <c:showBubbleSize val="0"/>
        </c:dLbls>
        <c:marker val="1"/>
        <c:smooth val="0"/>
        <c:axId val="1728786207"/>
        <c:axId val="1728770399"/>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t>Fiscal Year</a:t>
                </a:r>
              </a:p>
            </c:rich>
          </c:tx>
          <c:layout>
            <c:manualLayout>
              <c:xMode val="edge"/>
              <c:yMode val="edge"/>
              <c:x val="0.44946921207770479"/>
              <c:y val="0.743974628171478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6272"/>
        <c:crosses val="autoZero"/>
        <c:auto val="1"/>
        <c:lblAlgn val="ctr"/>
        <c:lblOffset val="100"/>
        <c:noMultiLvlLbl val="0"/>
      </c:catAx>
      <c:valAx>
        <c:axId val="1219226272"/>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solidFill>
                      <a:schemeClr val="tx1"/>
                    </a:solidFill>
                  </a:rPr>
                  <a:t>Incidence of Schizophrenia   </a:t>
                </a:r>
              </a:p>
              <a:p>
                <a:pPr>
                  <a:defRPr sz="1200"/>
                </a:pPr>
                <a:r>
                  <a:rPr lang="en-US" sz="1200">
                    <a:solidFill>
                      <a:schemeClr val="tx1"/>
                    </a:solidFill>
                  </a:rPr>
                  <a:t>(per</a:t>
                </a:r>
                <a:r>
                  <a:rPr lang="en-US" sz="1200" baseline="0">
                    <a:solidFill>
                      <a:schemeClr val="tx1"/>
                    </a:solidFill>
                  </a:rPr>
                  <a:t> 100,000 population)</a:t>
                </a:r>
                <a:endParaRPr lang="en-US" sz="1200">
                  <a:solidFill>
                    <a:schemeClr val="tx1"/>
                  </a:solidFill>
                </a:endParaRPr>
              </a:p>
            </c:rich>
          </c:tx>
          <c:layout>
            <c:manualLayout>
              <c:xMode val="edge"/>
              <c:yMode val="edge"/>
              <c:x val="1.3606679551613855E-2"/>
              <c:y val="0.138465150189559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9880"/>
        <c:crosses val="autoZero"/>
        <c:crossBetween val="between"/>
        <c:majorUnit val="30"/>
      </c:valAx>
      <c:valAx>
        <c:axId val="1728770399"/>
        <c:scaling>
          <c:orientation val="minMax"/>
          <c:max val="1.5"/>
          <c:min val="0"/>
        </c:scaling>
        <c:delete val="0"/>
        <c:axPos val="r"/>
        <c:title>
          <c:tx>
            <c:rich>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r>
                  <a:rPr lang="en-CA" sz="1200">
                    <a:solidFill>
                      <a:srgbClr val="00A0AF"/>
                    </a:solidFill>
                  </a:rPr>
                  <a:t>Prevalence</a:t>
                </a:r>
                <a:r>
                  <a:rPr lang="en-CA" sz="1200" baseline="0">
                    <a:solidFill>
                      <a:srgbClr val="00A0AF"/>
                    </a:solidFill>
                  </a:rPr>
                  <a:t> of schizophrenia (%)</a:t>
                </a:r>
                <a:endParaRPr lang="en-CA" sz="1200">
                  <a:solidFill>
                    <a:srgbClr val="00A0AF"/>
                  </a:solidFill>
                </a:endParaRPr>
              </a:p>
            </c:rich>
          </c:tx>
          <c:layout>
            <c:manualLayout>
              <c:xMode val="edge"/>
              <c:yMode val="edge"/>
              <c:x val="0.94895945468090037"/>
              <c:y val="6.6203165615985687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crossAx val="1728786207"/>
        <c:crosses val="max"/>
        <c:crossBetween val="between"/>
        <c:majorUnit val="0.30000000000000004"/>
      </c:valAx>
      <c:catAx>
        <c:axId val="1728786207"/>
        <c:scaling>
          <c:orientation val="minMax"/>
        </c:scaling>
        <c:delete val="1"/>
        <c:axPos val="b"/>
        <c:majorTickMark val="out"/>
        <c:minorTickMark val="none"/>
        <c:tickLblPos val="nextTo"/>
        <c:crossAx val="1728770399"/>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2866489287198535"/>
          <c:y val="0.85394638102595988"/>
          <c:w val="0.53857210873100092"/>
          <c:h val="0.125083466352554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t>All-cause mortality</a:t>
            </a:r>
            <a:r>
              <a:rPr lang="en-US" sz="1200" baseline="0"/>
              <a:t> in</a:t>
            </a:r>
            <a:r>
              <a:rPr lang="en-US" sz="1200"/>
              <a:t> Ontario with and without schizophrenia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18592815997538"/>
          <c:y val="0.15938903470399537"/>
          <c:w val="0.76135834747253084"/>
          <c:h val="0.47916954192439426"/>
        </c:manualLayout>
      </c:layout>
      <c:barChart>
        <c:barDir val="col"/>
        <c:grouping val="clustered"/>
        <c:varyColors val="0"/>
        <c:ser>
          <c:idx val="0"/>
          <c:order val="0"/>
          <c:tx>
            <c:strRef>
              <c:f>Sheet1!$A$5</c:f>
              <c:strCache>
                <c:ptCount val="1"/>
                <c:pt idx="0">
                  <c:v>Mortality Rate with Schizophrenia </c:v>
                </c:pt>
              </c:strCache>
            </c:strRef>
          </c:tx>
          <c:spPr>
            <a:solidFill>
              <a:schemeClr val="accent5">
                <a:lumMod val="60000"/>
                <a:lumOff val="40000"/>
              </a:schemeClr>
            </a:solidFill>
            <a:ln>
              <a:noFill/>
            </a:ln>
            <a:effectLst/>
          </c:spPr>
          <c:invertIfNegative val="0"/>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Sheet1!$B$5:$I$5</c:f>
              <c:numCache>
                <c:formatCode>#,##0</c:formatCode>
                <c:ptCount val="8"/>
                <c:pt idx="0" formatCode="General">
                  <c:v>1742</c:v>
                </c:pt>
                <c:pt idx="1">
                  <c:v>1625</c:v>
                </c:pt>
                <c:pt idx="2">
                  <c:v>1665</c:v>
                </c:pt>
                <c:pt idx="3">
                  <c:v>1707</c:v>
                </c:pt>
                <c:pt idx="4">
                  <c:v>1750</c:v>
                </c:pt>
                <c:pt idx="5">
                  <c:v>1768</c:v>
                </c:pt>
                <c:pt idx="6">
                  <c:v>1783</c:v>
                </c:pt>
                <c:pt idx="7">
                  <c:v>1866</c:v>
                </c:pt>
              </c:numCache>
            </c:numRef>
          </c:val>
          <c:extLst>
            <c:ext xmlns:c16="http://schemas.microsoft.com/office/drawing/2014/chart" uri="{C3380CC4-5D6E-409C-BE32-E72D297353CC}">
              <c16:uniqueId val="{00000000-F6D6-40AE-A4A0-442C4C60DE90}"/>
            </c:ext>
          </c:extLst>
        </c:ser>
        <c:ser>
          <c:idx val="1"/>
          <c:order val="1"/>
          <c:tx>
            <c:strRef>
              <c:f>Sheet1!$A$6</c:f>
              <c:strCache>
                <c:ptCount val="1"/>
                <c:pt idx="0">
                  <c:v>Mortality Rate without Schizophrenia </c:v>
                </c:pt>
              </c:strCache>
            </c:strRef>
          </c:tx>
          <c:spPr>
            <a:solidFill>
              <a:schemeClr val="accent5">
                <a:lumMod val="75000"/>
              </a:schemeClr>
            </a:solidFill>
            <a:ln>
              <a:noFill/>
            </a:ln>
            <a:effectLst/>
          </c:spPr>
          <c:invertIfNegative val="0"/>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Sheet1!$B$6:$I$6</c:f>
              <c:numCache>
                <c:formatCode>General</c:formatCode>
                <c:ptCount val="8"/>
                <c:pt idx="0">
                  <c:v>630</c:v>
                </c:pt>
                <c:pt idx="1">
                  <c:v>604</c:v>
                </c:pt>
                <c:pt idx="2">
                  <c:v>618</c:v>
                </c:pt>
                <c:pt idx="3">
                  <c:v>614</c:v>
                </c:pt>
                <c:pt idx="4">
                  <c:v>621</c:v>
                </c:pt>
                <c:pt idx="5">
                  <c:v>624</c:v>
                </c:pt>
                <c:pt idx="6">
                  <c:v>607</c:v>
                </c:pt>
                <c:pt idx="7">
                  <c:v>597</c:v>
                </c:pt>
              </c:numCache>
            </c:numRef>
          </c:val>
          <c:extLst>
            <c:ext xmlns:c16="http://schemas.microsoft.com/office/drawing/2014/chart" uri="{C3380CC4-5D6E-409C-BE32-E72D297353CC}">
              <c16:uniqueId val="{00000001-F6D6-40AE-A4A0-442C4C60DE90}"/>
            </c:ext>
          </c:extLst>
        </c:ser>
        <c:dLbls>
          <c:showLegendKey val="0"/>
          <c:showVal val="0"/>
          <c:showCatName val="0"/>
          <c:showSerName val="0"/>
          <c:showPercent val="0"/>
          <c:showBubbleSize val="0"/>
        </c:dLbls>
        <c:gapWidth val="160"/>
        <c:axId val="1219229880"/>
        <c:axId val="1219226272"/>
      </c:barChart>
      <c:lineChart>
        <c:grouping val="standard"/>
        <c:varyColors val="0"/>
        <c:ser>
          <c:idx val="2"/>
          <c:order val="2"/>
          <c:tx>
            <c:strRef>
              <c:f>Sheet1!$A$2</c:f>
              <c:strCache>
                <c:ptCount val="1"/>
                <c:pt idx="0">
                  <c:v>Rate Ratio</c:v>
                </c:pt>
              </c:strCache>
            </c:strRef>
          </c:tx>
          <c:spPr>
            <a:ln w="19050" cap="rnd">
              <a:solidFill>
                <a:schemeClr val="accent3"/>
              </a:solidFill>
              <a:prstDash val="sysDash"/>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Sheet1!$B$2:$I$2</c:f>
              <c:numCache>
                <c:formatCode>General</c:formatCode>
                <c:ptCount val="8"/>
                <c:pt idx="0">
                  <c:v>2.77</c:v>
                </c:pt>
                <c:pt idx="1">
                  <c:v>2.69</c:v>
                </c:pt>
                <c:pt idx="2">
                  <c:v>2.69</c:v>
                </c:pt>
                <c:pt idx="3">
                  <c:v>2.78</c:v>
                </c:pt>
                <c:pt idx="4">
                  <c:v>2.82</c:v>
                </c:pt>
                <c:pt idx="5">
                  <c:v>2.83</c:v>
                </c:pt>
                <c:pt idx="6">
                  <c:v>2.94</c:v>
                </c:pt>
                <c:pt idx="7">
                  <c:v>3.13</c:v>
                </c:pt>
              </c:numCache>
            </c:numRef>
          </c:val>
          <c:smooth val="0"/>
          <c:extLst>
            <c:ext xmlns:c16="http://schemas.microsoft.com/office/drawing/2014/chart" uri="{C3380CC4-5D6E-409C-BE32-E72D297353CC}">
              <c16:uniqueId val="{00000002-F6D6-40AE-A4A0-442C4C60DE90}"/>
            </c:ext>
          </c:extLst>
        </c:ser>
        <c:dLbls>
          <c:showLegendKey val="0"/>
          <c:showVal val="0"/>
          <c:showCatName val="0"/>
          <c:showSerName val="0"/>
          <c:showPercent val="0"/>
          <c:showBubbleSize val="0"/>
        </c:dLbls>
        <c:marker val="1"/>
        <c:smooth val="0"/>
        <c:axId val="1728786207"/>
        <c:axId val="1728770399"/>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t>Fiscal Year</a:t>
                </a:r>
              </a:p>
            </c:rich>
          </c:tx>
          <c:layout>
            <c:manualLayout>
              <c:xMode val="edge"/>
              <c:yMode val="edge"/>
              <c:x val="0.44946921207770479"/>
              <c:y val="0.743974628171478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6272"/>
        <c:crosses val="autoZero"/>
        <c:auto val="1"/>
        <c:lblAlgn val="ctr"/>
        <c:lblOffset val="100"/>
        <c:noMultiLvlLbl val="0"/>
      </c:catAx>
      <c:valAx>
        <c:axId val="1219226272"/>
        <c:scaling>
          <c:orientation val="minMax"/>
          <c:max val="3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00"/>
                  <a:t>Mortality Rate per 100,000</a:t>
                </a:r>
              </a:p>
            </c:rich>
          </c:tx>
          <c:layout>
            <c:manualLayout>
              <c:xMode val="edge"/>
              <c:yMode val="edge"/>
              <c:x val="1.3606679551613855E-2"/>
              <c:y val="0.138465150189559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9880"/>
        <c:crosses val="autoZero"/>
        <c:crossBetween val="between"/>
        <c:majorUnit val="700"/>
      </c:valAx>
      <c:valAx>
        <c:axId val="1728770399"/>
        <c:scaling>
          <c:orientation val="minMax"/>
          <c:max val="3.5"/>
          <c:min val="0"/>
        </c:scaling>
        <c:delete val="0"/>
        <c:axPos val="r"/>
        <c:title>
          <c:tx>
            <c:rich>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r>
                  <a:rPr lang="en-CA" sz="1200">
                    <a:solidFill>
                      <a:srgbClr val="00A0AF"/>
                    </a:solidFill>
                  </a:rPr>
                  <a:t>Rate Ratio</a:t>
                </a:r>
              </a:p>
            </c:rich>
          </c:tx>
          <c:layout>
            <c:manualLayout>
              <c:xMode val="edge"/>
              <c:yMode val="edge"/>
              <c:x val="0.94895945468090037"/>
              <c:y val="0.305215514727325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crossAx val="1728786207"/>
        <c:crosses val="max"/>
        <c:crossBetween val="between"/>
        <c:majorUnit val="0.70000000000000007"/>
      </c:valAx>
      <c:catAx>
        <c:axId val="1728786207"/>
        <c:scaling>
          <c:orientation val="minMax"/>
        </c:scaling>
        <c:delete val="1"/>
        <c:axPos val="b"/>
        <c:numFmt formatCode="General" sourceLinked="1"/>
        <c:majorTickMark val="out"/>
        <c:minorTickMark val="none"/>
        <c:tickLblPos val="nextTo"/>
        <c:crossAx val="1728770399"/>
        <c:crosses val="autoZero"/>
        <c:auto val="1"/>
        <c:lblAlgn val="ctr"/>
        <c:lblOffset val="100"/>
        <c:noMultiLvlLbl val="0"/>
      </c:catAx>
      <c:spPr>
        <a:noFill/>
        <a:ln>
          <a:noFill/>
        </a:ln>
        <a:effectLst/>
      </c:spPr>
    </c:plotArea>
    <c:legend>
      <c:legendPos val="b"/>
      <c:layout>
        <c:manualLayout>
          <c:xMode val="edge"/>
          <c:yMode val="edge"/>
          <c:x val="1.1868510924524446E-3"/>
          <c:y val="0.83373403324584427"/>
          <c:w val="0.99613105121806356"/>
          <c:h val="0.166265966754155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100" dirty="0">
                <a:effectLst/>
              </a:rPr>
              <a:t>Percentage of people who had a visit with a primary care doctor or a psychiatrist within 7 days of a previous hospital discharge for schizophrenia</a:t>
            </a:r>
            <a:r>
              <a:rPr lang="en-US" sz="1100" baseline="0" dirty="0">
                <a:effectLst/>
              </a:rPr>
              <a:t> </a:t>
            </a:r>
            <a:r>
              <a:rPr lang="en-US" sz="1100" dirty="0">
                <a:effectLst/>
              </a:rPr>
              <a:t>by Ontario Health Region, fiscal year 2021/22</a:t>
            </a:r>
            <a:endParaRPr lang="en-CA" sz="1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endParaRPr lang="en-US" sz="14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Percentage2</c:v>
                </c:pt>
              </c:strCache>
            </c:strRef>
          </c:tx>
          <c:spPr>
            <a:solidFill>
              <a:srgbClr val="00B2E3"/>
            </a:solidFill>
            <a:ln>
              <a:noFill/>
            </a:ln>
            <a:effectLst/>
          </c:spPr>
          <c:invertIfNegative val="0"/>
          <c:dPt>
            <c:idx val="0"/>
            <c:invertIfNegative val="0"/>
            <c:bubble3D val="0"/>
            <c:spPr>
              <a:solidFill>
                <a:srgbClr val="005E92"/>
              </a:solidFill>
              <a:ln>
                <a:noFill/>
              </a:ln>
              <a:effectLst/>
            </c:spPr>
            <c:extLst>
              <c:ext xmlns:c16="http://schemas.microsoft.com/office/drawing/2014/chart" uri="{C3380CC4-5D6E-409C-BE32-E72D297353CC}">
                <c16:uniqueId val="{00000000-5E94-4531-BAA9-9F48317587A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Ontario</c:v>
                </c:pt>
                <c:pt idx="1">
                  <c:v>Toronto</c:v>
                </c:pt>
                <c:pt idx="2">
                  <c:v>Central</c:v>
                </c:pt>
                <c:pt idx="3">
                  <c:v>West</c:v>
                </c:pt>
                <c:pt idx="4">
                  <c:v>East</c:v>
                </c:pt>
                <c:pt idx="5">
                  <c:v>North East</c:v>
                </c:pt>
                <c:pt idx="6">
                  <c:v>North West</c:v>
                </c:pt>
              </c:strCache>
            </c:strRef>
          </c:cat>
          <c:val>
            <c:numRef>
              <c:f>Sheet1!$C$2:$C$8</c:f>
              <c:numCache>
                <c:formatCode>General</c:formatCode>
                <c:ptCount val="7"/>
                <c:pt idx="0">
                  <c:v>26.8</c:v>
                </c:pt>
                <c:pt idx="1">
                  <c:v>38.200000000000003</c:v>
                </c:pt>
                <c:pt idx="2">
                  <c:v>28.2</c:v>
                </c:pt>
                <c:pt idx="3">
                  <c:v>24.8</c:v>
                </c:pt>
                <c:pt idx="4">
                  <c:v>23</c:v>
                </c:pt>
                <c:pt idx="5">
                  <c:v>16.600000000000001</c:v>
                </c:pt>
                <c:pt idx="6">
                  <c:v>12.6</c:v>
                </c:pt>
              </c:numCache>
            </c:numRef>
          </c:val>
          <c:extLst>
            <c:ext xmlns:c16="http://schemas.microsoft.com/office/drawing/2014/chart" uri="{C3380CC4-5D6E-409C-BE32-E72D297353CC}">
              <c16:uniqueId val="{00000002-073F-4407-A371-16CC8FFA089A}"/>
            </c:ext>
          </c:extLst>
        </c:ser>
        <c:dLbls>
          <c:showLegendKey val="0"/>
          <c:showVal val="0"/>
          <c:showCatName val="0"/>
          <c:showSerName val="0"/>
          <c:showPercent val="0"/>
          <c:showBubbleSize val="0"/>
        </c:dLbls>
        <c:gapWidth val="219"/>
        <c:overlap val="-27"/>
        <c:axId val="2136890751"/>
        <c:axId val="2136891167"/>
      </c:barChart>
      <c:catAx>
        <c:axId val="213689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891167"/>
        <c:crosses val="autoZero"/>
        <c:auto val="1"/>
        <c:lblAlgn val="ctr"/>
        <c:lblOffset val="100"/>
        <c:noMultiLvlLbl val="0"/>
      </c:catAx>
      <c:valAx>
        <c:axId val="2136891167"/>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a:t>Urban</a:t>
            </a:r>
          </a:p>
        </c:rich>
      </c:tx>
      <c:layout>
        <c:manualLayout>
          <c:xMode val="edge"/>
          <c:yMode val="edge"/>
          <c:x val="0.36980460030819279"/>
          <c:y val="0.12216949454175317"/>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Urban Ontario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B7-4191-A7A0-CB9CAB4CF51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AFB7-4191-A7A0-CB9CAB4CF515}"/>
              </c:ext>
            </c:extLst>
          </c:dPt>
          <c:cat>
            <c:strRef>
              <c:f>Sheet1!$A$2:$A$3</c:f>
              <c:strCache>
                <c:ptCount val="2"/>
                <c:pt idx="0">
                  <c:v>1st Qtr</c:v>
                </c:pt>
                <c:pt idx="1">
                  <c:v>2nd Qtr</c:v>
                </c:pt>
              </c:strCache>
            </c:strRef>
          </c:cat>
          <c:val>
            <c:numRef>
              <c:f>Sheet1!$B$2:$B$3</c:f>
              <c:numCache>
                <c:formatCode>General</c:formatCode>
                <c:ptCount val="2"/>
                <c:pt idx="0">
                  <c:v>27.3</c:v>
                </c:pt>
                <c:pt idx="1">
                  <c:v>72.7</c:v>
                </c:pt>
              </c:numCache>
            </c:numRef>
          </c:val>
          <c:extLst>
            <c:ext xmlns:c16="http://schemas.microsoft.com/office/drawing/2014/chart" uri="{C3380CC4-5D6E-409C-BE32-E72D297353CC}">
              <c16:uniqueId val="{00000000-AFB7-4191-A7A0-CB9CAB4CF5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a:t>Rural</a:t>
            </a:r>
          </a:p>
        </c:rich>
      </c:tx>
      <c:layout>
        <c:manualLayout>
          <c:xMode val="edge"/>
          <c:yMode val="edge"/>
          <c:x val="0.37899863076360235"/>
          <c:y val="0.1221694210900975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Ontario</c:v>
                </c:pt>
              </c:strCache>
            </c:strRef>
          </c:tx>
          <c:dPt>
            <c:idx val="0"/>
            <c:bubble3D val="0"/>
            <c:spPr>
              <a:solidFill>
                <a:srgbClr val="00A0AF"/>
              </a:solidFill>
              <a:ln w="19050">
                <a:solidFill>
                  <a:schemeClr val="lt1"/>
                </a:solidFill>
              </a:ln>
              <a:effectLst/>
            </c:spPr>
            <c:extLst>
              <c:ext xmlns:c16="http://schemas.microsoft.com/office/drawing/2014/chart" uri="{C3380CC4-5D6E-409C-BE32-E72D297353CC}">
                <c16:uniqueId val="{00000001-AFB7-4191-A7A0-CB9CAB4CF51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AFB7-4191-A7A0-CB9CAB4CF515}"/>
              </c:ext>
            </c:extLst>
          </c:dPt>
          <c:cat>
            <c:strRef>
              <c:f>Sheet1!$A$2:$A$3</c:f>
              <c:strCache>
                <c:ptCount val="2"/>
                <c:pt idx="0">
                  <c:v>1st Qtr</c:v>
                </c:pt>
                <c:pt idx="1">
                  <c:v>2nd Qtr</c:v>
                </c:pt>
              </c:strCache>
            </c:strRef>
          </c:cat>
          <c:val>
            <c:numRef>
              <c:f>Sheet1!$B$2:$B$3</c:f>
              <c:numCache>
                <c:formatCode>General</c:formatCode>
                <c:ptCount val="2"/>
                <c:pt idx="0">
                  <c:v>17.5</c:v>
                </c:pt>
                <c:pt idx="1">
                  <c:v>82.5</c:v>
                </c:pt>
              </c:numCache>
            </c:numRef>
          </c:val>
          <c:extLst>
            <c:ext xmlns:c16="http://schemas.microsoft.com/office/drawing/2014/chart" uri="{C3380CC4-5D6E-409C-BE32-E72D297353CC}">
              <c16:uniqueId val="{00000000-AFB7-4191-A7A0-CB9CAB4CF5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200" dirty="0">
                <a:effectLst/>
              </a:rPr>
              <a:t>Percentage of people who had a readmission for mental health or addictions</a:t>
            </a:r>
            <a:r>
              <a:rPr lang="en-US" sz="1200" baseline="0" dirty="0">
                <a:effectLst/>
              </a:rPr>
              <a:t> within 30 days of </a:t>
            </a:r>
            <a:r>
              <a:rPr lang="en-US" sz="1200" dirty="0">
                <a:effectLst/>
              </a:rPr>
              <a:t>discharge for schizophrenia, in Ontario, by Ontario Health Region, fiscal year 2021/22</a:t>
            </a:r>
            <a:endParaRPr lang="en-CA" sz="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endParaRPr lang="en-US" sz="1400" dirty="0"/>
          </a:p>
        </c:rich>
      </c:tx>
      <c:layout>
        <c:manualLayout>
          <c:xMode val="edge"/>
          <c:yMode val="edge"/>
          <c:x val="0.10500184452749856"/>
          <c:y val="2.9639320476069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8.0134011507692435E-2"/>
          <c:y val="0.24776371493708391"/>
          <c:w val="0.84886771399951821"/>
          <c:h val="0.5840893193758472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5E92"/>
              </a:solidFill>
              <a:ln>
                <a:noFill/>
              </a:ln>
              <a:effectLst/>
            </c:spPr>
            <c:extLst>
              <c:ext xmlns:c16="http://schemas.microsoft.com/office/drawing/2014/chart" uri="{C3380CC4-5D6E-409C-BE32-E72D297353CC}">
                <c16:uniqueId val="{00000000-BAAB-4E4F-A3F7-69C8C51EF19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Ontario</c:v>
                </c:pt>
                <c:pt idx="1">
                  <c:v>North East</c:v>
                </c:pt>
                <c:pt idx="2">
                  <c:v>West</c:v>
                </c:pt>
                <c:pt idx="3">
                  <c:v>Toronto</c:v>
                </c:pt>
                <c:pt idx="4">
                  <c:v>East</c:v>
                </c:pt>
                <c:pt idx="5">
                  <c:v>Central</c:v>
                </c:pt>
                <c:pt idx="6">
                  <c:v>North West</c:v>
                </c:pt>
              </c:strCache>
            </c:strRef>
          </c:cat>
          <c:val>
            <c:numRef>
              <c:f>Sheet1!$B$2:$B$8</c:f>
              <c:numCache>
                <c:formatCode>0.0</c:formatCode>
                <c:ptCount val="7"/>
                <c:pt idx="0">
                  <c:v>16.625590820065909</c:v>
                </c:pt>
                <c:pt idx="1">
                  <c:v>17.5924499952731</c:v>
                </c:pt>
                <c:pt idx="2">
                  <c:v>17.109402101752107</c:v>
                </c:pt>
                <c:pt idx="3">
                  <c:v>16.505910347993392</c:v>
                </c:pt>
                <c:pt idx="4">
                  <c:v>16.408121832118518</c:v>
                </c:pt>
                <c:pt idx="5">
                  <c:v>15.962303583960082</c:v>
                </c:pt>
                <c:pt idx="6">
                  <c:v>13.052449214836475</c:v>
                </c:pt>
              </c:numCache>
            </c:numRef>
          </c:val>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gapWidth val="219"/>
        <c:overlap val="-27"/>
        <c:axId val="2136890751"/>
        <c:axId val="2136891167"/>
      </c:barChart>
      <c:catAx>
        <c:axId val="213689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6891167"/>
        <c:crosses val="autoZero"/>
        <c:auto val="1"/>
        <c:lblAlgn val="ctr"/>
        <c:lblOffset val="100"/>
        <c:noMultiLvlLbl val="0"/>
      </c:catAx>
      <c:valAx>
        <c:axId val="2136891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200" dirty="0">
                <a:solidFill>
                  <a:srgbClr val="595959"/>
                </a:solidFill>
                <a:effectLst/>
                <a:latin typeface="Calibri" panose="020F0502020204030204" pitchFamily="34" charset="0"/>
                <a:cs typeface="Calibri" panose="020F0502020204030204" pitchFamily="34" charset="0"/>
              </a:rPr>
              <a:t>Percentage of people who had a readmission for mental health or addictions within 30 days of a hospitalization</a:t>
            </a:r>
            <a:r>
              <a:rPr lang="en-US" sz="1200" baseline="0" dirty="0">
                <a:solidFill>
                  <a:srgbClr val="595959"/>
                </a:solidFill>
                <a:effectLst/>
                <a:latin typeface="Calibri" panose="020F0502020204030204" pitchFamily="34" charset="0"/>
                <a:cs typeface="Calibri" panose="020F0502020204030204" pitchFamily="34" charset="0"/>
              </a:rPr>
              <a:t> for schizophrenia</a:t>
            </a:r>
            <a:r>
              <a:rPr lang="en-US" sz="1200" dirty="0">
                <a:solidFill>
                  <a:srgbClr val="595959"/>
                </a:solidFill>
                <a:effectLst/>
                <a:latin typeface="Calibri" panose="020F0502020204030204" pitchFamily="34" charset="0"/>
                <a:cs typeface="Calibri" panose="020F0502020204030204" pitchFamily="34" charset="0"/>
              </a:rPr>
              <a:t>, in Ontario, over time</a:t>
            </a:r>
            <a:endParaRPr lang="en-CA" sz="1200" dirty="0">
              <a:solidFill>
                <a:srgbClr val="595959"/>
              </a:solidFill>
              <a:effectLst/>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endParaRPr lang="en-US" sz="14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0.0</c:formatCode>
                <c:ptCount val="10"/>
                <c:pt idx="0">
                  <c:v>18.335908476284814</c:v>
                </c:pt>
                <c:pt idx="1">
                  <c:v>18.23978062890524</c:v>
                </c:pt>
                <c:pt idx="2">
                  <c:v>17.471005298392953</c:v>
                </c:pt>
                <c:pt idx="3">
                  <c:v>16.277626309330515</c:v>
                </c:pt>
                <c:pt idx="4">
                  <c:v>17.335863104647188</c:v>
                </c:pt>
                <c:pt idx="5">
                  <c:v>17.006808151530809</c:v>
                </c:pt>
                <c:pt idx="6">
                  <c:v>16.252394977879913</c:v>
                </c:pt>
                <c:pt idx="7">
                  <c:v>16.098325422745582</c:v>
                </c:pt>
                <c:pt idx="8">
                  <c:v>17.48907212915816</c:v>
                </c:pt>
                <c:pt idx="9">
                  <c:v>16.625590820065909</c:v>
                </c:pt>
              </c:numCache>
            </c:numRef>
          </c:val>
          <c:smooth val="0"/>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smooth val="0"/>
        <c:axId val="2136890751"/>
        <c:axId val="2136891167"/>
      </c:lineChart>
      <c:catAx>
        <c:axId val="2136890751"/>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sz="1100"/>
                  <a:t>Fiscal year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891167"/>
        <c:crosses val="autoZero"/>
        <c:auto val="1"/>
        <c:lblAlgn val="ctr"/>
        <c:lblOffset val="100"/>
        <c:noMultiLvlLbl val="0"/>
      </c:catAx>
      <c:valAx>
        <c:axId val="2136891167"/>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3.8402457757296467E-3"/>
              <c:y val="0.4333362005791836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200" dirty="0">
                <a:effectLst/>
                <a:latin typeface="Calibri" panose="020F0502020204030204" pitchFamily="34" charset="0"/>
                <a:cs typeface="Calibri" panose="020F0502020204030204" pitchFamily="34" charset="0"/>
              </a:rPr>
              <a:t>Percentage of people who had a readmission for mental health or addictions</a:t>
            </a:r>
            <a:r>
              <a:rPr lang="en-US" sz="1200" baseline="0" dirty="0">
                <a:effectLst/>
                <a:latin typeface="Calibri" panose="020F0502020204030204" pitchFamily="34" charset="0"/>
                <a:cs typeface="Calibri" panose="020F0502020204030204" pitchFamily="34" charset="0"/>
              </a:rPr>
              <a:t> within 30 days of </a:t>
            </a:r>
            <a:r>
              <a:rPr lang="en-US" sz="1200" dirty="0">
                <a:effectLst/>
                <a:latin typeface="Calibri" panose="020F0502020204030204" pitchFamily="34" charset="0"/>
                <a:cs typeface="Calibri" panose="020F0502020204030204" pitchFamily="34" charset="0"/>
              </a:rPr>
              <a:t>discharge for schizophrenia, in Ontario, by neighborhood income quintile, fiscal year 2021/22</a:t>
            </a:r>
            <a:endParaRPr lang="en-CA" sz="1200" dirty="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CFEA-40E0-941A-F98838BA5D52}"/>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CFEA-40E0-941A-F98838BA5D52}"/>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2-CFEA-40E0-941A-F98838BA5D52}"/>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CFEA-40E0-941A-F98838BA5D52}"/>
              </c:ext>
            </c:extLst>
          </c:dPt>
          <c:dPt>
            <c:idx val="4"/>
            <c:invertIfNegative val="0"/>
            <c:bubble3D val="0"/>
            <c:spPr>
              <a:solidFill>
                <a:srgbClr val="118ED3"/>
              </a:solidFill>
              <a:ln>
                <a:noFill/>
              </a:ln>
              <a:effectLst/>
            </c:spPr>
            <c:extLst>
              <c:ext xmlns:c16="http://schemas.microsoft.com/office/drawing/2014/chart" uri="{C3380CC4-5D6E-409C-BE32-E72D297353CC}">
                <c16:uniqueId val="{00000004-CFEA-40E0-941A-F98838BA5D52}"/>
              </c:ext>
            </c:extLst>
          </c:dPt>
          <c:dPt>
            <c:idx val="5"/>
            <c:invertIfNegative val="0"/>
            <c:bubble3D val="0"/>
            <c:spPr>
              <a:solidFill>
                <a:srgbClr val="005E92"/>
              </a:solidFill>
              <a:ln>
                <a:noFill/>
              </a:ln>
              <a:effectLst/>
            </c:spPr>
            <c:extLst>
              <c:ext xmlns:c16="http://schemas.microsoft.com/office/drawing/2014/chart" uri="{C3380CC4-5D6E-409C-BE32-E72D297353CC}">
                <c16:uniqueId val="{00000005-CFEA-40E0-941A-F98838BA5D5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Ontario</c:v>
                </c:pt>
                <c:pt idx="1">
                  <c:v>1 - Lowest income </c:v>
                </c:pt>
                <c:pt idx="2">
                  <c:v>2</c:v>
                </c:pt>
                <c:pt idx="3">
                  <c:v>3</c:v>
                </c:pt>
                <c:pt idx="4">
                  <c:v>4</c:v>
                </c:pt>
                <c:pt idx="5">
                  <c:v>5 - Highest income</c:v>
                </c:pt>
              </c:strCache>
            </c:strRef>
          </c:cat>
          <c:val>
            <c:numRef>
              <c:f>Sheet1!$B$2:$B$7</c:f>
              <c:numCache>
                <c:formatCode>0.0</c:formatCode>
                <c:ptCount val="6"/>
                <c:pt idx="0">
                  <c:v>16.625590820065909</c:v>
                </c:pt>
                <c:pt idx="1">
                  <c:v>17.843504233002932</c:v>
                </c:pt>
                <c:pt idx="2">
                  <c:v>15.723403707031208</c:v>
                </c:pt>
                <c:pt idx="3">
                  <c:v>17.211880467656805</c:v>
                </c:pt>
                <c:pt idx="4">
                  <c:v>14.913925594818558</c:v>
                </c:pt>
                <c:pt idx="5">
                  <c:v>14.926608523322768</c:v>
                </c:pt>
              </c:numCache>
            </c:numRef>
          </c:val>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gapWidth val="70"/>
        <c:axId val="2136890751"/>
        <c:axId val="2136891167"/>
      </c:barChart>
      <c:catAx>
        <c:axId val="2136890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36891167"/>
        <c:crosses val="autoZero"/>
        <c:auto val="1"/>
        <c:lblAlgn val="ctr"/>
        <c:lblOffset val="100"/>
        <c:noMultiLvlLbl val="0"/>
      </c:catAx>
      <c:valAx>
        <c:axId val="2136891167"/>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sz="1100"/>
                  <a:t>Readmission rate (%)</a:t>
                </a:r>
              </a:p>
            </c:rich>
          </c:tx>
          <c:layout>
            <c:manualLayout>
              <c:xMode val="edge"/>
              <c:yMode val="edge"/>
              <c:x val="0.40921689224330832"/>
              <c:y val="0.888661843025624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2" dt="2023-04-05T17:20:24.488" idx="4">
    <p:pos x="10" y="10"/>
    <p:text>topic areas?</p:text>
    <p:extLst>
      <p:ext uri="{C676402C-5697-4E1C-873F-D02D1690AC5C}">
        <p15:threadingInfo xmlns:p15="http://schemas.microsoft.com/office/powerpoint/2012/main" timeZoneBias="240"/>
      </p:ext>
    </p:extLst>
  </p:cm>
  <p:cm authorId="10" dt="2023-04-06T08:19:25.144" idx="24">
    <p:pos x="10" y="106"/>
    <p:text>[@Ye, Lisa] To keep the language of "topic areas" I changed the title to "quality standard topic areas" (i.e., another way of saying "quality statements"). Does this work? it won't mirror the other CfID decks because we are changing the headings to reflect two standards. I welcome your thoughts!</p:text>
    <p:extLst>
      <p:ext uri="{C676402C-5697-4E1C-873F-D02D1690AC5C}">
        <p15:threadingInfo xmlns:p15="http://schemas.microsoft.com/office/powerpoint/2012/main" timeZoneBias="240">
          <p15:parentCm authorId="12"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269670" y="932"/>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269670" y="932"/>
        <a:ext cx="2614277" cy="1568566"/>
      </dsp:txXfrm>
    </dsp:sp>
    <dsp:sp modelId="{3CAAF4E5-77DB-4A44-960A-16E8C59147EF}">
      <dsp:nvSpPr>
        <dsp:cNvPr id="0" name=""/>
        <dsp:cNvSpPr/>
      </dsp:nvSpPr>
      <dsp:spPr>
        <a:xfrm>
          <a:off x="3163075" y="26233"/>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kern="1200">
            <a:solidFill>
              <a:schemeClr val="tx1"/>
            </a:solidFill>
            <a:latin typeface="Calibri" panose="020F0502020204030204" pitchFamily="34" charset="0"/>
            <a:cs typeface="Calibri" panose="020F0502020204030204" pitchFamily="34" charset="0"/>
          </a:endParaRPr>
        </a:p>
      </dsp:txBody>
      <dsp:txXfrm>
        <a:off x="3163075" y="26233"/>
        <a:ext cx="2614277" cy="1568566"/>
      </dsp:txXfrm>
    </dsp:sp>
    <dsp:sp modelId="{52569B33-71BD-4ED9-94A4-6B7602EBB6EF}">
      <dsp:nvSpPr>
        <dsp:cNvPr id="0" name=""/>
        <dsp:cNvSpPr/>
      </dsp:nvSpPr>
      <dsp:spPr>
        <a:xfrm>
          <a:off x="269670"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269670" y="1830926"/>
        <a:ext cx="2614277" cy="1568566"/>
      </dsp:txXfrm>
    </dsp:sp>
    <dsp:sp modelId="{1D491102-124B-463F-8464-FEFE997FF070}">
      <dsp:nvSpPr>
        <dsp:cNvPr id="0" name=""/>
        <dsp:cNvSpPr/>
      </dsp:nvSpPr>
      <dsp:spPr>
        <a:xfrm>
          <a:off x="3145376"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3145376" y="1830926"/>
        <a:ext cx="2614277" cy="1568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2023-05-02</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qontario.ca/evidence-to-improve-care/quality-standards/view-all-quality-standards/schizophrenia-care-in-the-commun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qontario.ca/evidence-to-improve-care/quality-standards/view-all-quality-standards/schizophrenia-care-in-hospita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a:solidFill>
                  <a:schemeClr val="tx1"/>
                </a:solidFill>
                <a:effectLst/>
                <a:latin typeface="Calibri" panose="020F0502020204030204" pitchFamily="34" charset="0"/>
                <a:cs typeface="Calibri" panose="020F0502020204030204" pitchFamily="34" charset="0"/>
              </a:rPr>
              <a:t>If you have any questions about the content of this presentation, please contact us at </a:t>
            </a:r>
            <a:r>
              <a:rPr lang="en-US" sz="1400" b="0" i="0" u="sng" strike="noStrike" kern="1200">
                <a:solidFill>
                  <a:schemeClr val="tx1"/>
                </a:solidFill>
                <a:effectLst/>
                <a:latin typeface="Calibri" panose="020F0502020204030204" pitchFamily="34" charset="0"/>
                <a:cs typeface="Calibri" panose="020F0502020204030204" pitchFamily="34" charset="0"/>
                <a:hlinkClick r:id="rId3"/>
              </a:rPr>
              <a:t>QualityStandards@OntarioHealth.ca</a:t>
            </a:r>
            <a:endParaRPr lang="en-US" sz="14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9</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latin typeface="Calibri" panose="020F0502020204030204" pitchFamily="34" charset="0"/>
                <a:cs typeface="Calibri" panose="020F0502020204030204" pitchFamily="34" charset="0"/>
              </a:rPr>
              <a:t>There are things we can do today despite the larger systemic barriers that may take time to resolve.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also includes an Action Plan Template and examples on how Quality Improvement Plans can help to advance quality standards.</a:t>
            </a:r>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As well, we are working on compiling resources and tools, for both clinicians and patients and families.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focus is on implementation/adoption stories and how organizations are using quality standards in practice to inform care.</a:t>
            </a: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We’d love to hear from you if you are interested in contributing to a post or article.</a:t>
            </a:r>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55254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56075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16484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53719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98488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4267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18272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53773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397341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9552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anose="020F0502020204030204" pitchFamily="34" charset="0"/>
                <a:cs typeface="Calibri" panose="020F0502020204030204" pitchFamily="34" charset="0"/>
              </a:rPr>
              <a:t>Scope of This Quality Standard</a:t>
            </a:r>
          </a:p>
          <a:p>
            <a:r>
              <a:rPr lang="en-CA" sz="1200">
                <a:latin typeface="Calibri"/>
                <a:ea typeface="Times New Roman" panose="02020603050405020304" pitchFamily="18" charset="0"/>
                <a:cs typeface="Calibri"/>
              </a:rPr>
              <a:t>This quality standard focuses on care for adults 18 years of age and older with a primary diagnosis of schizophrenia (including related disorders such as schizoaffective disorder) </a:t>
            </a:r>
            <a:r>
              <a:rPr lang="en-CA" sz="1200">
                <a:latin typeface="Calibri"/>
                <a:cs typeface="Calibri"/>
              </a:rPr>
              <a:t>who are seen in an emergency department or admitted to an inpatient setting. </a:t>
            </a:r>
            <a:r>
              <a:rPr lang="en-CA" sz="1200">
                <a:latin typeface="Calibri"/>
                <a:ea typeface="Times New Roman" panose="02020603050405020304" pitchFamily="18" charset="0"/>
                <a:cs typeface="Calibri"/>
              </a:rPr>
              <a:t>It also </a:t>
            </a:r>
            <a:r>
              <a:rPr lang="en-CA" sz="1200">
                <a:latin typeface="Calibri"/>
                <a:cs typeface="Calibri"/>
              </a:rPr>
              <a:t>provides guidance for the care of people who are transitioning from the inpatient setting to the community.</a:t>
            </a:r>
            <a:endParaRPr lang="en-US" sz="1200">
              <a:latin typeface="Calibri"/>
              <a:cs typeface="Calibri"/>
            </a:endParaRPr>
          </a:p>
          <a:p>
            <a:endParaRPr lang="en-CA" sz="1200" b="1" kern="1200">
              <a:solidFill>
                <a:schemeClr val="tx1"/>
              </a:solidFill>
              <a:effectLst/>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anose="020F0502020204030204" pitchFamily="34" charset="0"/>
                <a:cs typeface="Calibri" panose="020F0502020204030204" pitchFamily="34" charset="0"/>
              </a:rPr>
              <a:t>A separate quality standard addresses </a:t>
            </a:r>
            <a:r>
              <a:rPr lang="en-US" b="0" i="0">
                <a:solidFill>
                  <a:srgbClr val="333333"/>
                </a:solidFill>
                <a:effectLst/>
                <a:latin typeface="+mn-lt"/>
              </a:rPr>
              <a:t>care for adults with schizophrenia in the community, please see </a:t>
            </a:r>
            <a:r>
              <a:rPr lang="en-US" b="0" i="1" u="none" strike="noStrike">
                <a:solidFill>
                  <a:srgbClr val="00788A"/>
                </a:solidFill>
                <a:effectLst/>
                <a:latin typeface="+mn-lt"/>
                <a:hlinkClick r:id="rId3"/>
              </a:rPr>
              <a:t>Schizophrenia: Care in the Community for Adults</a:t>
            </a:r>
            <a:r>
              <a:rPr lang="en-US" b="0" i="0">
                <a:solidFill>
                  <a:srgbClr val="333333"/>
                </a:solidFill>
                <a:effectLst/>
                <a:latin typeface="+mn-lt"/>
              </a:rPr>
              <a:t>.</a:t>
            </a:r>
            <a:endParaRPr lang="en-CA" sz="1200" kern="1200">
              <a:solidFill>
                <a:schemeClr val="tx1"/>
              </a:solidFill>
              <a:effectLst/>
              <a:latin typeface="+mn-lt"/>
              <a:cs typeface="Calibri" panose="020F0502020204030204" pitchFamily="34" charset="0"/>
            </a:endParaRPr>
          </a:p>
          <a:p>
            <a:endParaRPr lang="en-CA" sz="1200" kern="120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184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anose="020F0502020204030204" pitchFamily="34" charset="0"/>
                <a:cs typeface="Calibri" panose="020F0502020204030204" pitchFamily="34" charset="0"/>
              </a:rPr>
              <a:t>Scope of This Quality Standard</a:t>
            </a:r>
          </a:p>
          <a:p>
            <a:r>
              <a:rPr lang="en-CA" sz="1200">
                <a:latin typeface="Calibri"/>
                <a:ea typeface="Times New Roman" panose="02020603050405020304" pitchFamily="18" charset="0"/>
                <a:cs typeface="Calibri"/>
              </a:rPr>
              <a:t>This quality standard focuses on care for adults 18 years of age and older with a primary diagnosis of schizophrenia, including related disorders such as schizoaffective disorder.  It also provides guidance on early psychosis intervention for people who experience a first episode of schizophrenia.</a:t>
            </a:r>
            <a:endParaRPr lang="en-US" sz="1200">
              <a:ea typeface="Times New Roman" panose="02020603050405020304" pitchFamily="18" charset="0"/>
            </a:endParaRPr>
          </a:p>
          <a:p>
            <a:r>
              <a:rPr lang="en-CA" sz="1200">
                <a:latin typeface="Calibri"/>
                <a:ea typeface="Times New Roman" panose="02020603050405020304" pitchFamily="18" charset="0"/>
                <a:cs typeface="Calibri"/>
              </a:rPr>
              <a:t>The quality standard focuses on care provided in the community, including primary care, hospital outpatient care, rehabilitation, correctional facilities, and community supports and services.</a:t>
            </a:r>
            <a:br>
              <a:rPr lang="en-CA" sz="1200">
                <a:highlight>
                  <a:srgbClr val="FFFF00"/>
                </a:highlight>
                <a:latin typeface="Calibri"/>
                <a:ea typeface="Times New Roman" panose="02020603050405020304" pitchFamily="18" charset="0"/>
                <a:cs typeface="Calibri"/>
              </a:rPr>
            </a:br>
            <a:endParaRPr lang="en-CA" sz="1200">
              <a:highlight>
                <a:srgbClr val="FFFF00"/>
              </a:highlight>
              <a:latin typeface="+mn-lt"/>
              <a:ea typeface="Times New Roman" panose="02020603050405020304" pitchFamily="18" charset="0"/>
              <a:cs typeface="Calibri"/>
            </a:endParaRPr>
          </a:p>
          <a:p>
            <a:r>
              <a:rPr lang="en-CA" sz="1200" kern="1200">
                <a:solidFill>
                  <a:schemeClr val="tx1"/>
                </a:solidFill>
                <a:effectLst/>
                <a:latin typeface="+mn-lt"/>
                <a:cs typeface="Calibri" panose="020F0502020204030204" pitchFamily="34" charset="0"/>
              </a:rPr>
              <a:t>A separate quality standard addresses </a:t>
            </a:r>
            <a:r>
              <a:rPr lang="en-US" b="0" i="0">
                <a:solidFill>
                  <a:srgbClr val="333333"/>
                </a:solidFill>
                <a:effectLst/>
                <a:latin typeface="+mn-lt"/>
              </a:rPr>
              <a:t>For a quality standard that </a:t>
            </a:r>
            <a:r>
              <a:rPr lang="en-US" b="0" i="0" err="1">
                <a:solidFill>
                  <a:srgbClr val="333333"/>
                </a:solidFill>
                <a:effectLst/>
                <a:latin typeface="+mn-lt"/>
              </a:rPr>
              <a:t>addreses</a:t>
            </a:r>
            <a:r>
              <a:rPr lang="en-US" b="0" i="0">
                <a:solidFill>
                  <a:srgbClr val="333333"/>
                </a:solidFill>
                <a:effectLst/>
                <a:latin typeface="+mn-lt"/>
              </a:rPr>
              <a:t> care for adults with schizophrenia who are seen in an emergency department or admitted to a hospital inpatient setting, please see </a:t>
            </a:r>
            <a:r>
              <a:rPr lang="en-US" b="0" i="1" u="none" strike="noStrike">
                <a:solidFill>
                  <a:srgbClr val="00788A"/>
                </a:solidFill>
                <a:effectLst/>
                <a:latin typeface="+mn-lt"/>
                <a:hlinkClick r:id="rId3"/>
              </a:rPr>
              <a:t>Schizophrenia: Care for Adults in Hospitals</a:t>
            </a:r>
            <a:r>
              <a:rPr lang="en-US" b="0" i="0">
                <a:solidFill>
                  <a:srgbClr val="333333"/>
                </a:solidFill>
                <a:effectLst/>
                <a:latin typeface="+mn-lt"/>
              </a:rPr>
              <a:t>.</a:t>
            </a:r>
            <a:endParaRPr lang="en-CA">
              <a:highlight>
                <a:srgbClr val="FFFF00"/>
              </a:highligh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34444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3984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25094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Quality standards are a small set of high impact statements that describe optimal care where identified quality gaps exist in Ontario.</a:t>
            </a:r>
            <a:endParaRPr lang="en-US" sz="1200" b="0" i="0"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Voluntary and aspirational in nature</a:t>
            </a:r>
            <a:r>
              <a:rPr lang="en-US" sz="1200" b="0" i="0" kern="1200">
                <a:solidFill>
                  <a:schemeClr val="tx1"/>
                </a:solidFill>
                <a:effectLst/>
                <a:latin typeface="Calibri" panose="020F0502020204030204" pitchFamily="34" charset="0"/>
                <a:cs typeface="Calibri" panose="020F0502020204030204" pitchFamily="34" charset="0"/>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Designed to “raise the ceiling” with the goal of having the best possible care available to all Ontarians, regardless of where they live in the province.</a:t>
            </a:r>
          </a:p>
          <a:p>
            <a:pPr marL="0" indent="0" rtl="0" fontAlgn="base">
              <a:buFont typeface="Arial" panose="020B0604020202020204" pitchFamily="34" charset="0"/>
              <a:buNone/>
            </a:pPr>
            <a:endParaRPr lang="en-US" sz="1200" b="0" i="0" u="none" strike="noStrike"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1" kern="1200">
                <a:solidFill>
                  <a:schemeClr val="tx1"/>
                </a:solidFill>
                <a:latin typeface="Calibri" panose="020F0502020204030204" pitchFamily="34" charset="0"/>
                <a:cs typeface="Calibri" panose="020F0502020204030204" pitchFamily="34" charset="0"/>
              </a:rPr>
              <a:t>There are many guidelines, professional standards, and</a:t>
            </a:r>
            <a:r>
              <a:rPr lang="en-US" sz="1200" b="1" kern="1200" baseline="0">
                <a:solidFill>
                  <a:schemeClr val="tx1"/>
                </a:solidFill>
                <a:latin typeface="Calibri" panose="020F0502020204030204" pitchFamily="34" charset="0"/>
                <a:cs typeface="Calibri" panose="020F0502020204030204" pitchFamily="34" charset="0"/>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baseline="0">
                <a:latin typeface="Calibri" panose="020F0502020204030204" pitchFamily="34" charset="0"/>
                <a:cs typeface="Calibri" panose="020F0502020204030204" pitchFamily="34" charset="0"/>
              </a:rPr>
              <a:t>Quality standards outline the what of care that should be delivered but are agnostic on who should be delivering it (unlike other CPGs, BPGs</a:t>
            </a:r>
            <a:r>
              <a:rPr lang="en-US" sz="1200" baseline="0">
                <a:latin typeface="Calibri" panose="020F0502020204030204" pitchFamily="34" charset="0"/>
                <a:cs typeface="Calibri" panose="020F0502020204030204" pitchFamily="34" charset="0"/>
              </a:rPr>
              <a:t>).</a:t>
            </a:r>
            <a:endParaRPr lang="en-US" sz="1200" b="0" kern="1200">
              <a:solidFill>
                <a:schemeClr val="tx1"/>
              </a:solidFill>
              <a:latin typeface="Calibri" panose="020F0502020204030204" pitchFamily="34" charset="0"/>
              <a:cs typeface="Calibri" panose="020F0502020204030204" pitchFamily="34" charset="0"/>
            </a:endParaRPr>
          </a:p>
          <a:p>
            <a:endParaRPr lang="en-CA" sz="1200" b="1">
              <a:latin typeface="Calibri" panose="020F0502020204030204" pitchFamily="34" charset="0"/>
              <a:cs typeface="Calibri" panose="020F0502020204030204" pitchFamily="34" charset="0"/>
            </a:endParaRPr>
          </a:p>
          <a:p>
            <a:r>
              <a:rPr lang="en-CA" sz="1200" b="1">
                <a:latin typeface="Calibri" panose="020F0502020204030204" pitchFamily="34" charset="0"/>
                <a:cs typeface="Calibri" panose="020F0502020204030204" pitchFamily="34" charset="0"/>
              </a:rPr>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anose="020F0502020204030204" pitchFamily="34" charset="0"/>
                <a:cs typeface="Calibri" panose="020F0502020204030204" pitchFamily="34" charset="0"/>
              </a:rPr>
              <a:t>Accessible: help clinicians and provider organizations offer the highest-quality care; and patients to know what to discuss with their care providers (</a:t>
            </a:r>
            <a:r>
              <a:rPr lang="en-US" sz="1200" b="0" baseline="0">
                <a:latin typeface="Calibri" panose="020F0502020204030204" pitchFamily="34" charset="0"/>
                <a:cs typeface="Calibri" panose="020F0502020204030204" pitchFamily="34" charset="0"/>
              </a:rPr>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Implementable</a:t>
            </a:r>
            <a:r>
              <a:rPr lang="en-US" sz="1200" b="0">
                <a:latin typeface="Calibri" panose="020F0502020204030204" pitchFamily="34" charset="0"/>
                <a:cs typeface="Calibri" panose="020F0502020204030204" pitchFamily="34" charset="0"/>
              </a:rPr>
              <a:t>: </a:t>
            </a:r>
            <a:r>
              <a:rPr lang="en-US" sz="1200" kern="1200">
                <a:solidFill>
                  <a:schemeClr val="tx1"/>
                </a:solidFill>
                <a:latin typeface="Calibri" panose="020F0502020204030204" pitchFamily="34" charset="0"/>
                <a:cs typeface="Calibri" panose="020F0502020204030204" pitchFamily="34" charset="0"/>
              </a:rPr>
              <a:t>quality improvement tools and resources support each standard, to fuel adoption.</a:t>
            </a:r>
            <a:endParaRPr lang="en-CA" sz="1200" kern="1200">
              <a:solidFill>
                <a:schemeClr val="tx1"/>
              </a:solidFill>
              <a:latin typeface="Calibri" panose="020F0502020204030204" pitchFamily="34" charset="0"/>
              <a:cs typeface="Calibri" panose="020F0502020204030204" pitchFamily="34" charset="0"/>
            </a:endParaRP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878176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200"/>
              </a:spcAft>
            </a:pPr>
            <a:br>
              <a:rPr lang="en-CA"/>
            </a:br>
            <a:endParaRPr lang="en-US" sz="1200"/>
          </a:p>
          <a:p>
            <a:pPr marL="0" indent="0">
              <a:spcBef>
                <a:spcPts val="200"/>
              </a:spcBef>
              <a:buNone/>
            </a:pPr>
            <a:r>
              <a:rPr lang="en-US" sz="1200"/>
              <a:t>	</a:t>
            </a:r>
            <a:endParaRPr lang="en-CA" sz="1400"/>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114660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200"/>
              </a:spcAft>
            </a:pPr>
            <a:endParaRPr lang="en-US" sz="120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752545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200"/>
              </a:spcAft>
            </a:pPr>
            <a:br>
              <a:rPr lang="en-CA"/>
            </a:br>
            <a:r>
              <a:rPr lang="en-CA" sz="1200"/>
              <a:t>*</a:t>
            </a:r>
            <a:endParaRPr lang="en-US" sz="1200"/>
          </a:p>
          <a:p>
            <a:pPr>
              <a:spcBef>
                <a:spcPts val="600"/>
              </a:spcBef>
              <a:spcAft>
                <a:spcPts val="200"/>
              </a:spcAft>
            </a:pPr>
            <a:br>
              <a:rPr lang="en-CA"/>
            </a:br>
            <a:endParaRPr lang="en-CA"/>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1216941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472840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849981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14400" eaLnBrk="0" hangingPunct="0">
              <a:spcBef>
                <a:spcPts val="600"/>
              </a:spcBef>
              <a:spcAft>
                <a:spcPts val="200"/>
              </a:spcAft>
              <a:buClr>
                <a:srgbClr val="00B2E3"/>
              </a:buClr>
              <a:buFont typeface="Arial" panose="020B0604020202020204" pitchFamily="34" charset="0"/>
              <a:buChar char="•"/>
            </a:pPr>
            <a:br>
              <a:rPr lang="en-CA"/>
            </a:br>
            <a:r>
              <a:rPr lang="en-CA" sz="1200" u="none">
                <a:latin typeface="Calibri" panose="020F0502020204030204" pitchFamily="34" charset="0"/>
                <a:cs typeface="Calibri" panose="020F0502020204030204" pitchFamily="34" charset="0"/>
              </a:rPr>
              <a:t>*</a:t>
            </a:r>
            <a:r>
              <a:rPr lang="en-US" sz="1200" u="none">
                <a:latin typeface="Calibri" panose="020F0502020204030204" pitchFamily="34" charset="0"/>
                <a:cs typeface="Calibri" panose="020F0502020204030204" pitchFamily="34" charset="0"/>
              </a:rPr>
              <a:t>	</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200" u="none">
                <a:latin typeface="Calibri" panose="020F0502020204030204" pitchFamily="34" charset="0"/>
                <a:cs typeface="Calibri" panose="020F0502020204030204" pitchFamily="34" charset="0"/>
              </a:rPr>
              <a:t>*</a:t>
            </a:r>
            <a:r>
              <a:rPr lang="en-US" sz="1200" u="none">
                <a:latin typeface="Calibri" panose="020F0502020204030204" pitchFamily="34" charset="0"/>
                <a:cs typeface="Calibri" panose="020F0502020204030204" pitchFamily="34" charset="0"/>
              </a:rPr>
              <a:t>	</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200" u="none">
                <a:latin typeface="Calibri" panose="020F0502020204030204" pitchFamily="34" charset="0"/>
                <a:cs typeface="Calibri" panose="020F0502020204030204" pitchFamily="34" charset="0"/>
              </a:rPr>
              <a:t>Follow-Up Appointment After Discharge</a:t>
            </a:r>
            <a:r>
              <a:rPr lang="en-US" sz="1200" u="none">
                <a:latin typeface="Calibri" panose="020F0502020204030204" pitchFamily="34" charset="0"/>
                <a:cs typeface="Calibri" panose="020F0502020204030204" pitchFamily="34" charset="0"/>
              </a:rPr>
              <a:t>	</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200" u="none">
                <a:latin typeface="Calibri" panose="020F0502020204030204" pitchFamily="34" charset="0"/>
                <a:cs typeface="Calibri" panose="020F0502020204030204" pitchFamily="34" charset="0"/>
              </a:rPr>
              <a:t>Transitions in Care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1741350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2529628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600"/>
              </a:spcBef>
              <a:spcAft>
                <a:spcPts val="200"/>
              </a:spcAft>
            </a:pPr>
            <a:r>
              <a:rPr lang="en-US" sz="1200" u="none" kern="0"/>
              <a:t>	</a:t>
            </a:r>
            <a:endParaRPr lang="en-US" u="none" kern="0"/>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1831338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213233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Patients, caregivers and the public </a:t>
            </a:r>
            <a:r>
              <a:rPr lang="en-CA" sz="1200">
                <a:latin typeface="Calibri" panose="020F0502020204030204" pitchFamily="34" charset="0"/>
                <a:cs typeface="Calibri" panose="020F0502020204030204" pitchFamily="34" charset="0"/>
              </a:rPr>
              <a:t>can use quality standards to understand what excellent care looks like, what they should expect from their health care providers, and how to discuss the quality of their care.</a:t>
            </a:r>
            <a:endParaRPr lang="en-CA"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Provincial regions and disease agencies </a:t>
            </a:r>
            <a:r>
              <a:rPr lang="en-CA" sz="1200">
                <a:latin typeface="Calibri" panose="020F0502020204030204" pitchFamily="34" charset="0"/>
                <a:cs typeface="Calibri" panose="020F0502020204030204" pitchFamily="34" charset="0"/>
              </a:rPr>
              <a:t>can use quality standards to measure health outcomes, hold health service providers accountable for delivering high-quality care, and inform regional improvement strategies.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Provider organizations </a:t>
            </a:r>
            <a:r>
              <a:rPr lang="en-CA" sz="1200">
                <a:latin typeface="Calibri" panose="020F0502020204030204" pitchFamily="34" charset="0"/>
                <a:cs typeface="Calibri" panose="020F0502020204030204" pitchFamily="34" charset="0"/>
              </a:rPr>
              <a:t>can use quality standards to measure and audit their quality of care, identify gaps, guide organizational improvement strategies, and inform clinical program investments.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Health care professionals </a:t>
            </a:r>
            <a:r>
              <a:rPr lang="en-CA" sz="1200">
                <a:latin typeface="Calibri" panose="020F0502020204030204" pitchFamily="34" charset="0"/>
                <a:cs typeface="Calibri" panose="020F0502020204030204" pitchFamily="34" charset="0"/>
              </a:rPr>
              <a:t>can use quality standards to evaluate their practice and identify areas for personal and organizational quality improvement, and can incorporate the evidence-based statements into professional education.</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Government </a:t>
            </a:r>
            <a:r>
              <a:rPr lang="en-CA" sz="1200">
                <a:latin typeface="Calibri" panose="020F0502020204030204" pitchFamily="34" charset="0"/>
                <a:cs typeface="Calibri" panose="020F0502020204030204" pitchFamily="34" charset="0"/>
              </a:rPr>
              <a:t>can use quality standards to identify provincial priority areas, inform new data collection and reporting initiatives, and design performance indicators and funding incentives.</a:t>
            </a:r>
          </a:p>
          <a:p>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1694836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78885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43</a:t>
            </a:fld>
            <a:endParaRPr lang="en-CA" altLang="en-US"/>
          </a:p>
        </p:txBody>
      </p:sp>
    </p:spTree>
    <p:extLst>
      <p:ext uri="{BB962C8B-B14F-4D97-AF65-F5344CB8AC3E}">
        <p14:creationId xmlns:p14="http://schemas.microsoft.com/office/powerpoint/2010/main" val="3153831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45</a:t>
            </a:fld>
            <a:endParaRPr lang="en-CA" altLang="en-US"/>
          </a:p>
        </p:txBody>
      </p:sp>
    </p:spTree>
    <p:extLst>
      <p:ext uri="{BB962C8B-B14F-4D97-AF65-F5344CB8AC3E}">
        <p14:creationId xmlns:p14="http://schemas.microsoft.com/office/powerpoint/2010/main" val="3644782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46</a:t>
            </a:fld>
            <a:endParaRPr lang="en-CA" altLang="en-US"/>
          </a:p>
        </p:txBody>
      </p:sp>
    </p:spTree>
    <p:extLst>
      <p:ext uri="{BB962C8B-B14F-4D97-AF65-F5344CB8AC3E}">
        <p14:creationId xmlns:p14="http://schemas.microsoft.com/office/powerpoint/2010/main" val="463667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47</a:t>
            </a:fld>
            <a:endParaRPr lang="en-CA" altLang="en-US"/>
          </a:p>
        </p:txBody>
      </p:sp>
    </p:spTree>
    <p:extLst>
      <p:ext uri="{BB962C8B-B14F-4D97-AF65-F5344CB8AC3E}">
        <p14:creationId xmlns:p14="http://schemas.microsoft.com/office/powerpoint/2010/main" val="679889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48</a:t>
            </a:fld>
            <a:endParaRPr lang="en-CA" altLang="en-US"/>
          </a:p>
        </p:txBody>
      </p:sp>
    </p:spTree>
    <p:extLst>
      <p:ext uri="{BB962C8B-B14F-4D97-AF65-F5344CB8AC3E}">
        <p14:creationId xmlns:p14="http://schemas.microsoft.com/office/powerpoint/2010/main" val="3990970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49</a:t>
            </a:fld>
            <a:endParaRPr lang="en-CA" altLang="en-US"/>
          </a:p>
        </p:txBody>
      </p:sp>
    </p:spTree>
    <p:extLst>
      <p:ext uri="{BB962C8B-B14F-4D97-AF65-F5344CB8AC3E}">
        <p14:creationId xmlns:p14="http://schemas.microsoft.com/office/powerpoint/2010/main" val="4219412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50</a:t>
            </a:fld>
            <a:endParaRPr lang="en-CA" altLang="en-US"/>
          </a:p>
        </p:txBody>
      </p:sp>
    </p:spTree>
    <p:extLst>
      <p:ext uri="{BB962C8B-B14F-4D97-AF65-F5344CB8AC3E}">
        <p14:creationId xmlns:p14="http://schemas.microsoft.com/office/powerpoint/2010/main" val="30075730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51</a:t>
            </a:fld>
            <a:endParaRPr lang="en-CA" altLang="en-US"/>
          </a:p>
        </p:txBody>
      </p:sp>
    </p:spTree>
    <p:extLst>
      <p:ext uri="{BB962C8B-B14F-4D97-AF65-F5344CB8AC3E}">
        <p14:creationId xmlns:p14="http://schemas.microsoft.com/office/powerpoint/2010/main" val="240604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200">
                <a:latin typeface="Calibri" panose="020F0502020204030204" pitchFamily="34" charset="0"/>
                <a:ea typeface="MS PGothic"/>
                <a:cs typeface="Calibri" panose="020F0502020204030204" pitchFamily="34" charset="0"/>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latin typeface="Calibri" panose="020F0502020204030204" pitchFamily="34" charset="0"/>
                <a:ea typeface="MS PGothic"/>
                <a:cs typeface="Calibri" panose="020F0502020204030204" pitchFamily="34" charset="0"/>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Each quality standard is accompanied by a: </a:t>
            </a:r>
            <a:endParaRPr lang="en-CA" sz="120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Patient conversation guide </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Getting started guide</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Placemat</a:t>
            </a:r>
            <a:endParaRPr lang="en-CA" sz="1200" i="1">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Measurement guide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Quality standards provide the blueprint to enable the health care system in Ontario to work better, facilitate smooth transitions, and ensure patients receive the same high-quality care, regardless of where they reside.</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52</a:t>
            </a:fld>
            <a:endParaRPr lang="en-CA" altLang="en-US"/>
          </a:p>
        </p:txBody>
      </p:sp>
    </p:spTree>
    <p:extLst>
      <p:ext uri="{BB962C8B-B14F-4D97-AF65-F5344CB8AC3E}">
        <p14:creationId xmlns:p14="http://schemas.microsoft.com/office/powerpoint/2010/main" val="600786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53</a:t>
            </a:fld>
            <a:endParaRPr lang="en-CA" altLang="en-US"/>
          </a:p>
        </p:txBody>
      </p:sp>
    </p:spTree>
    <p:extLst>
      <p:ext uri="{BB962C8B-B14F-4D97-AF65-F5344CB8AC3E}">
        <p14:creationId xmlns:p14="http://schemas.microsoft.com/office/powerpoint/2010/main" val="4080459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a:t>Quality Statement 12:</a:t>
            </a: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54</a:t>
            </a:fld>
            <a:endParaRPr lang="en-CA" altLang="en-US"/>
          </a:p>
        </p:txBody>
      </p:sp>
    </p:spTree>
    <p:extLst>
      <p:ext uri="{BB962C8B-B14F-4D97-AF65-F5344CB8AC3E}">
        <p14:creationId xmlns:p14="http://schemas.microsoft.com/office/powerpoint/2010/main" val="2297589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55</a:t>
            </a:fld>
            <a:endParaRPr lang="en-CA" altLang="en-US"/>
          </a:p>
        </p:txBody>
      </p:sp>
    </p:spTree>
    <p:extLst>
      <p:ext uri="{BB962C8B-B14F-4D97-AF65-F5344CB8AC3E}">
        <p14:creationId xmlns:p14="http://schemas.microsoft.com/office/powerpoint/2010/main" val="837025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56</a:t>
            </a:fld>
            <a:endParaRPr lang="en-CA" altLang="en-US"/>
          </a:p>
        </p:txBody>
      </p:sp>
    </p:spTree>
    <p:extLst>
      <p:ext uri="{BB962C8B-B14F-4D97-AF65-F5344CB8AC3E}">
        <p14:creationId xmlns:p14="http://schemas.microsoft.com/office/powerpoint/2010/main" val="69453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57</a:t>
            </a:fld>
            <a:endParaRPr lang="en-CA" altLang="en-US"/>
          </a:p>
        </p:txBody>
      </p:sp>
    </p:spTree>
    <p:extLst>
      <p:ext uri="{BB962C8B-B14F-4D97-AF65-F5344CB8AC3E}">
        <p14:creationId xmlns:p14="http://schemas.microsoft.com/office/powerpoint/2010/main" val="3703782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58</a:t>
            </a:fld>
            <a:endParaRPr lang="en-CA" altLang="en-US"/>
          </a:p>
        </p:txBody>
      </p:sp>
    </p:spTree>
    <p:extLst>
      <p:ext uri="{BB962C8B-B14F-4D97-AF65-F5344CB8AC3E}">
        <p14:creationId xmlns:p14="http://schemas.microsoft.com/office/powerpoint/2010/main" val="3089699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Schizophrenia Care in the Hospital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59</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60</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61</a:t>
            </a:fld>
            <a:endParaRPr lang="en-CA" altLang="en-US">
              <a:solidFill>
                <a:srgbClr val="000000"/>
              </a:solidFill>
            </a:endParaRPr>
          </a:p>
        </p:txBody>
      </p:sp>
    </p:spTree>
    <p:extLst>
      <p:ext uri="{BB962C8B-B14F-4D97-AF65-F5344CB8AC3E}">
        <p14:creationId xmlns:p14="http://schemas.microsoft.com/office/powerpoint/2010/main" val="88419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62</a:t>
            </a:fld>
            <a:endParaRPr lang="en-CA" altLang="en-US">
              <a:solidFill>
                <a:srgbClr val="000000"/>
              </a:solidFill>
            </a:endParaRPr>
          </a:p>
        </p:txBody>
      </p:sp>
    </p:spTree>
    <p:extLst>
      <p:ext uri="{BB962C8B-B14F-4D97-AF65-F5344CB8AC3E}">
        <p14:creationId xmlns:p14="http://schemas.microsoft.com/office/powerpoint/2010/main" val="1193040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63</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Schizophrenia Care in the Community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64</a:t>
            </a:fld>
            <a:endParaRPr lang="en-CA" altLang="en-US"/>
          </a:p>
        </p:txBody>
      </p:sp>
    </p:spTree>
    <p:extLst>
      <p:ext uri="{BB962C8B-B14F-4D97-AF65-F5344CB8AC3E}">
        <p14:creationId xmlns:p14="http://schemas.microsoft.com/office/powerpoint/2010/main" val="1564310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65</a:t>
            </a:fld>
            <a:endParaRPr lang="en-CA" altLang="en-US">
              <a:solidFill>
                <a:srgbClr val="000000"/>
              </a:solidFill>
            </a:endParaRPr>
          </a:p>
        </p:txBody>
      </p:sp>
    </p:spTree>
    <p:extLst>
      <p:ext uri="{BB962C8B-B14F-4D97-AF65-F5344CB8AC3E}">
        <p14:creationId xmlns:p14="http://schemas.microsoft.com/office/powerpoint/2010/main" val="2759877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66</a:t>
            </a:fld>
            <a:endParaRPr lang="en-CA" altLang="en-US">
              <a:solidFill>
                <a:srgbClr val="000000"/>
              </a:solidFill>
            </a:endParaRPr>
          </a:p>
        </p:txBody>
      </p:sp>
    </p:spTree>
    <p:extLst>
      <p:ext uri="{BB962C8B-B14F-4D97-AF65-F5344CB8AC3E}">
        <p14:creationId xmlns:p14="http://schemas.microsoft.com/office/powerpoint/2010/main" val="35805603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67</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68</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latin typeface="Calibri" panose="020F0502020204030204" pitchFamily="34" charset="0"/>
                <a:ea typeface="MS PGothic"/>
                <a:cs typeface="Calibri" panose="020F0502020204030204" pitchFamily="34" charset="0"/>
              </a:rPr>
              <a:t>Every quality standard includes a plain language summary for patients,</a:t>
            </a:r>
            <a:r>
              <a:rPr lang="en-CA" b="0" baseline="0">
                <a:latin typeface="Calibri" panose="020F0502020204030204" pitchFamily="34" charset="0"/>
                <a:ea typeface="MS PGothic"/>
                <a:cs typeface="Calibri" panose="020F0502020204030204" pitchFamily="34" charset="0"/>
              </a:rPr>
              <a:t> families, </a:t>
            </a:r>
            <a:r>
              <a:rPr lang="en-CA" b="0">
                <a:latin typeface="Calibri" panose="020F0502020204030204" pitchFamily="34" charset="0"/>
                <a:ea typeface="MS PGothic"/>
                <a:cs typeface="Calibri" panose="020F0502020204030204" pitchFamily="34" charset="0"/>
              </a:rPr>
              <a:t>caregivers and the public called the </a:t>
            </a:r>
            <a:r>
              <a:rPr lang="en-CA" b="1">
                <a:latin typeface="Calibri" panose="020F0502020204030204" pitchFamily="34" charset="0"/>
                <a:ea typeface="MS PGothic"/>
                <a:cs typeface="Calibri" panose="020F0502020204030204" pitchFamily="34" charset="0"/>
              </a:rPr>
              <a:t>patient guide.</a:t>
            </a:r>
          </a:p>
          <a:p>
            <a:endParaRPr lang="en-US" baseline="0">
              <a:latin typeface="Calibri" panose="020F0502020204030204" pitchFamily="34" charset="0"/>
              <a:cs typeface="Calibri" panose="020F0502020204030204" pitchFamily="34" charset="0"/>
            </a:endParaRPr>
          </a:p>
          <a:p>
            <a:r>
              <a:rPr lang="en-US" b="1" baseline="0">
                <a:latin typeface="Calibri" panose="020F0502020204030204" pitchFamily="34" charset="0"/>
                <a:ea typeface="MS PGothic"/>
                <a:cs typeface="Calibri" panose="020F0502020204030204" pitchFamily="34" charset="0"/>
              </a:rPr>
              <a:t>Patient engagement in quality standards:</a:t>
            </a:r>
            <a:r>
              <a:rPr lang="en-US" b="1">
                <a:latin typeface="Calibri" panose="020F0502020204030204" pitchFamily="34" charset="0"/>
                <a:ea typeface="MS PGothic"/>
                <a:cs typeface="Calibri" panose="020F0502020204030204" pitchFamily="34" charset="0"/>
              </a:rPr>
              <a:t> </a:t>
            </a:r>
            <a:endParaRPr lang="en-US" b="1" baseline="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Membership on advisory committees</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Focus groups and key informant interviews on topic-specific content (when necessary)</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Public comment period for each quality standard</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Consultations on the patient guide</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pic>
        <p:nvPicPr>
          <p:cNvPr id="2" name="Picture 1" descr="Ontario Health logo">
            <a:extLst>
              <a:ext uri="{FF2B5EF4-FFF2-40B4-BE49-F238E27FC236}">
                <a16:creationId xmlns:a16="http://schemas.microsoft.com/office/drawing/2014/main" id="{A2A2E755-92FA-4ED1-804D-9CCC39812A7A}"/>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1371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pic>
        <p:nvPicPr>
          <p:cNvPr id="5" name="Picture 4" descr="Ontario Health logo">
            <a:extLst>
              <a:ext uri="{FF2B5EF4-FFF2-40B4-BE49-F238E27FC236}">
                <a16:creationId xmlns:a16="http://schemas.microsoft.com/office/drawing/2014/main" id="{D20B0C7D-9BDB-020D-4BAF-5FA973605AD4}"/>
              </a:ext>
            </a:extLst>
          </p:cNvPr>
          <p:cNvPicPr>
            <a:picLocks noChangeAspect="1"/>
          </p:cNvPicPr>
          <p:nvPr userDrawn="1"/>
        </p:nvPicPr>
        <p:blipFill>
          <a:blip r:embed="rId3"/>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50733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5/2/2023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5/2/2023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pic>
        <p:nvPicPr>
          <p:cNvPr id="2" name="Picture 1" descr="Ontario Health logo">
            <a:extLst>
              <a:ext uri="{FF2B5EF4-FFF2-40B4-BE49-F238E27FC236}">
                <a16:creationId xmlns:a16="http://schemas.microsoft.com/office/drawing/2014/main" id="{FAF4CD18-C6C4-79FB-4AC6-CD461D966B93}"/>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81182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90" r:id="rId4"/>
    <p:sldLayoutId id="2147484589" r:id="rId5"/>
    <p:sldLayoutId id="2147484582" r:id="rId6"/>
    <p:sldLayoutId id="2147484572" r:id="rId7"/>
    <p:sldLayoutId id="2147484583" r:id="rId8"/>
    <p:sldLayoutId id="2147484584" r:id="rId9"/>
    <p:sldLayoutId id="2147484585" r:id="rId10"/>
    <p:sldLayoutId id="2147484586" r:id="rId11"/>
    <p:sldLayoutId id="2147484587" r:id="rId12"/>
    <p:sldLayoutId id="2147484588" r:id="rId13"/>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ices.on.ca/Newsroom/News-Releases/2020/Suicide-rate-for-people-with-schizophrenia-spectrum-disorders-170-times-higher-than-the-general"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ices.on.ca/Publications/Atlases-and-Reports/2021/Mental-Health-and-Addictions-System-Performance-in-Ontario-2021-Scorecard"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16.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28.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hyperlink" Target="https://hqontario.ca/evidence-to-improve-care/quality-standards/view-all-quality-standards/schizophrenia-care-in-the-community" TargetMode="External"/><Relationship Id="rId11" Type="http://schemas.openxmlformats.org/officeDocument/2006/relationships/image" Target="../media/image9.png"/><Relationship Id="rId5" Type="http://schemas.openxmlformats.org/officeDocument/2006/relationships/hyperlink" Target="https://hqontario.ca/evidence-to-improve-care/quality-standards/view-all-quality-standards/schizophrenia-care-in-hospital"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tags" Target="../tags/tag49.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6183545" y="4315514"/>
            <a:ext cx="616738" cy="616738"/>
          </a:xfrm>
          <a:prstGeom prst="rect">
            <a:avLst/>
          </a:prstGeom>
        </p:spPr>
      </p:pic>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1" y="465544"/>
            <a:ext cx="8450964" cy="221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en-US" sz="4000" b="1" u="none" dirty="0">
                <a:latin typeface="Calibri" panose="020F0502020204030204" pitchFamily="34" charset="0"/>
                <a:ea typeface="Helvetica Neue Light" panose="02000403000000020004" pitchFamily="2" charset="0"/>
                <a:cs typeface="Calibri" panose="020F0502020204030204" pitchFamily="34" charset="0"/>
              </a:rPr>
              <a:t>Schizophrenia Care for Adults in Hospitals and in the Community</a:t>
            </a:r>
          </a:p>
          <a:p>
            <a:pPr>
              <a:lnSpc>
                <a:spcPts val="4309"/>
              </a:lnSpc>
            </a:pPr>
            <a:endParaRPr lang="en-US" sz="3600" b="1" u="none" dirty="0">
              <a:latin typeface="Calibri" panose="020F0502020204030204" pitchFamily="34" charset="0"/>
              <a:ea typeface="Helvetica Neue Light" panose="02000403000000020004" pitchFamily="2" charset="0"/>
              <a:cs typeface="Calibri" panose="020F0502020204030204" pitchFamily="34" charset="0"/>
            </a:endParaRPr>
          </a:p>
          <a:p>
            <a:pPr>
              <a:lnSpc>
                <a:spcPts val="4309"/>
              </a:lnSpc>
            </a:pPr>
            <a:r>
              <a:rPr lang="en-US" sz="4000" b="1" u="none" dirty="0">
                <a:latin typeface="Calibri" panose="020F0502020204030204" pitchFamily="34" charset="0"/>
                <a:ea typeface="Helvetica Neue Light" panose="02000403000000020004" pitchFamily="2" charset="0"/>
                <a:cs typeface="Calibri" panose="020F0502020204030204" pitchFamily="34" charset="0"/>
              </a:rPr>
              <a:t>Quality Standards</a:t>
            </a:r>
          </a:p>
        </p:txBody>
      </p:sp>
      <p:sp>
        <p:nvSpPr>
          <p:cNvPr id="6" name="Rectangle 2">
            <a:extLst>
              <a:ext uri="{FF2B5EF4-FFF2-40B4-BE49-F238E27FC236}">
                <a16:creationId xmlns:a16="http://schemas.microsoft.com/office/drawing/2014/main" id="{9705D360-706B-5AAA-3A1F-6107C54E3B40}"/>
              </a:ext>
            </a:extLst>
          </p:cNvPr>
          <p:cNvSpPr txBox="1">
            <a:spLocks noChangeArrowheads="1"/>
          </p:cNvSpPr>
          <p:nvPr/>
        </p:nvSpPr>
        <p:spPr bwMode="auto">
          <a:xfrm>
            <a:off x="554491" y="2959735"/>
            <a:ext cx="8035017"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sz="2800" u="none" spc="60" dirty="0">
                <a:latin typeface="Calibri" panose="020F0502020204030204" pitchFamily="34" charset="0"/>
                <a:ea typeface="MS PGothic"/>
                <a:cs typeface="Calibri" panose="020F0502020204030204" pitchFamily="34" charset="0"/>
              </a:rPr>
              <a:t>Guiding evidence-based care for people in Ontario</a:t>
            </a:r>
          </a:p>
          <a:p>
            <a:pPr>
              <a:lnSpc>
                <a:spcPts val="1980"/>
              </a:lnSpc>
              <a:spcAft>
                <a:spcPts val="600"/>
              </a:spcAft>
            </a:pPr>
            <a:r>
              <a:rPr lang="en-US" altLang="en-US" sz="2800" u="none" dirty="0">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dirty="0">
              <a:solidFill>
                <a:srgbClr val="000000"/>
              </a:solidFill>
              <a:latin typeface="Calibri" panose="020F0502020204030204" pitchFamily="34" charset="0"/>
              <a:cs typeface="Calibri" panose="020F0502020204030204" pitchFamily="34" charset="0"/>
            </a:endParaRPr>
          </a:p>
          <a:p>
            <a:pPr>
              <a:lnSpc>
                <a:spcPts val="1980"/>
              </a:lnSpc>
              <a:spcAft>
                <a:spcPts val="600"/>
              </a:spcAft>
            </a:pPr>
            <a:r>
              <a:rPr lang="en-US" altLang="en-US" u="none" cap="all" spc="150" dirty="0">
                <a:latin typeface="Calibri" panose="020F0502020204030204" pitchFamily="34" charset="0"/>
                <a:cs typeface="Calibri" panose="020F0502020204030204" pitchFamily="34" charset="0"/>
              </a:rPr>
              <a:t>Presenter name | Date goes here</a:t>
            </a:r>
            <a:endParaRPr lang="en-CA" altLang="en-US" u="none" cap="all" spc="15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3CAEBA-2101-6C3E-ADAB-54CA82F405B1}"/>
              </a:ext>
              <a:ext uri="{C183D7F6-B498-43B3-948B-1728B52AA6E4}">
                <adec:decorative xmlns:adec="http://schemas.microsoft.com/office/drawing/2017/decorative" val="1"/>
              </a:ext>
            </a:extLst>
          </p:cNvPr>
          <p:cNvCxnSpPr>
            <a:cxnSpLocks/>
          </p:cNvCxnSpPr>
          <p:nvPr/>
        </p:nvCxnSpPr>
        <p:spPr bwMode="auto">
          <a:xfrm>
            <a:off x="658186" y="1768495"/>
            <a:ext cx="3598504"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8" name="Picture 7" descr="Ontario Health logo">
            <a:extLst>
              <a:ext uri="{FF2B5EF4-FFF2-40B4-BE49-F238E27FC236}">
                <a16:creationId xmlns:a16="http://schemas.microsoft.com/office/drawing/2014/main" id="{9767AD0F-C7F6-46CF-5631-51173BF8198D}"/>
              </a:ext>
            </a:extLst>
          </p:cNvPr>
          <p:cNvPicPr>
            <a:picLocks noChangeAspect="1"/>
          </p:cNvPicPr>
          <p:nvPr/>
        </p:nvPicPr>
        <p:blipFill>
          <a:blip r:embed="rId5"/>
          <a:srcRect/>
          <a:stretch/>
        </p:blipFill>
        <p:spPr>
          <a:xfrm>
            <a:off x="7210337" y="4364548"/>
            <a:ext cx="1600583" cy="518670"/>
          </a:xfrm>
          <a:prstGeom prst="rect">
            <a:avLst/>
          </a:prstGeom>
        </p:spPr>
      </p:pic>
      <p:cxnSp>
        <p:nvCxnSpPr>
          <p:cNvPr id="2" name="Straight Connector 1">
            <a:extLst>
              <a:ext uri="{FF2B5EF4-FFF2-40B4-BE49-F238E27FC236}">
                <a16:creationId xmlns:a16="http://schemas.microsoft.com/office/drawing/2014/main" id="{248A6E20-D43E-BE3B-9829-5BC5A164E2C9}"/>
              </a:ext>
              <a:ext uri="{C183D7F6-B498-43B3-948B-1728B52AA6E4}">
                <adec:decorative xmlns:adec="http://schemas.microsoft.com/office/drawing/2017/decorative" val="1"/>
              </a:ext>
            </a:extLst>
          </p:cNvPr>
          <p:cNvCxnSpPr>
            <a:cxnSpLocks/>
          </p:cNvCxnSpPr>
          <p:nvPr/>
        </p:nvCxnSpPr>
        <p:spPr bwMode="auto">
          <a:xfrm>
            <a:off x="658186" y="1957951"/>
            <a:ext cx="3598504"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en-US" sz="1800" b="0"/>
              <a:t>Quality standards</a:t>
            </a:r>
            <a:br>
              <a:rPr lang="en-US" sz="1800"/>
            </a:br>
            <a:r>
              <a:rPr lang="en-CA">
                <a:solidFill>
                  <a:schemeClr val="tx1"/>
                </a:solidFill>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en-US">
                <a:ea typeface="MS PGothic"/>
                <a:cs typeface="Calibri"/>
              </a:rPr>
              <a:t>Implementing quality standards can be challenging owing to system-level barriers or gaps, many of which have been identified throughout the development of this standard</a:t>
            </a:r>
          </a:p>
          <a:p>
            <a:r>
              <a:rPr lang="en-US">
                <a:ea typeface="MS PGothic"/>
                <a:cs typeface="Calibri"/>
              </a:rPr>
              <a:t>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Implementation tools</a:t>
            </a:r>
          </a:p>
        </p:txBody>
      </p:sp>
      <p:sp>
        <p:nvSpPr>
          <p:cNvPr id="5" name="Content Placeholder 4"/>
          <p:cNvSpPr>
            <a:spLocks noGrp="1"/>
          </p:cNvSpPr>
          <p:nvPr>
            <p:ph idx="4294967295"/>
          </p:nvPr>
        </p:nvSpPr>
        <p:spPr>
          <a:xfrm>
            <a:off x="1017143" y="1540461"/>
            <a:ext cx="2993766" cy="3186113"/>
          </a:xfrm>
        </p:spPr>
        <p:txBody>
          <a:bodyPr/>
          <a:lstStyle/>
          <a:p>
            <a:pPr marL="0" indent="0">
              <a:buNone/>
            </a:pPr>
            <a:r>
              <a:rPr lang="en-US" sz="1400"/>
              <a:t>The </a:t>
            </a:r>
            <a:r>
              <a:rPr lang="en-US" sz="1400" b="1" i="1"/>
              <a:t>Getting Started Guide:</a:t>
            </a:r>
          </a:p>
          <a:p>
            <a:pPr marL="252000" indent="-252000"/>
            <a:r>
              <a:rPr lang="en-US" sz="1400"/>
              <a:t>Outlines the process for using the quality standard as a resource to deliver high-quality care</a:t>
            </a:r>
          </a:p>
          <a:p>
            <a:pPr marL="252000" indent="-252000"/>
            <a:r>
              <a:rPr lang="en-US" sz="14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283336" y="1540461"/>
            <a:ext cx="3314828" cy="2487265"/>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180208" y="1036364"/>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1800" b="0">
                <a:ea typeface="MS PGothic"/>
              </a:rPr>
              <a:t>Quality standard adoption tools</a:t>
            </a:r>
            <a:br>
              <a:rPr lang="en-US" sz="1800" b="0">
                <a:ea typeface="MS PGothic"/>
              </a:rPr>
            </a:br>
            <a:r>
              <a:rPr lang="en-US">
                <a:solidFill>
                  <a:schemeClr val="tx1"/>
                </a:solidFill>
                <a:ea typeface="MS PGothic"/>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669661" y="1174529"/>
            <a:ext cx="2796715" cy="3085550"/>
          </a:xfrm>
        </p:spPr>
        <p:txBody>
          <a:bodyPr/>
          <a:lstStyle/>
          <a:p>
            <a:pPr marL="0" indent="0">
              <a:buNone/>
            </a:pPr>
            <a:r>
              <a:rPr lang="en-US" sz="1400" b="1">
                <a:latin typeface="Calibri"/>
                <a:ea typeface="MS PGothic"/>
                <a:cs typeface="Calibri"/>
              </a:rPr>
              <a:t>Quorum </a:t>
            </a:r>
            <a:r>
              <a:rPr lang="en-CA" sz="1400">
                <a:latin typeface="Calibri"/>
                <a:ea typeface="MS PGothic"/>
                <a:cs typeface="Calibri"/>
              </a:rPr>
              <a:t>is an online community dedicated to improving the quality of health care in Ontario. </a:t>
            </a:r>
            <a:br>
              <a:rPr lang="en-CA" sz="1400"/>
            </a:br>
            <a:endParaRPr lang="en-CA" sz="1400"/>
          </a:p>
          <a:p>
            <a:pPr marL="0" indent="0">
              <a:buNone/>
            </a:pPr>
            <a:r>
              <a:rPr lang="en-CA" sz="1400">
                <a:latin typeface="Calibri"/>
                <a:ea typeface="MS PGothic"/>
                <a:cs typeface="Calibri"/>
              </a:rPr>
              <a:t>The </a:t>
            </a:r>
            <a:r>
              <a:rPr lang="en-CA" sz="1400" b="1">
                <a:solidFill>
                  <a:srgbClr val="047BC1"/>
                </a:solidFill>
                <a:latin typeface="Calibri"/>
                <a:ea typeface="MS PGothic"/>
                <a:cs typeface="Calibri"/>
                <a:hlinkClick r:id="rId5">
                  <a:extLst>
                    <a:ext uri="{A12FA001-AC4F-418D-AE19-62706E023703}">
                      <ahyp:hlinkClr xmlns:ahyp="http://schemas.microsoft.com/office/drawing/2018/hyperlinkcolor" val="tx"/>
                    </a:ext>
                  </a:extLst>
                </a:hlinkClick>
              </a:rPr>
              <a:t>Quality Standards Adoption Series</a:t>
            </a:r>
            <a:r>
              <a:rPr lang="en-CA" sz="1400" b="1">
                <a:solidFill>
                  <a:srgbClr val="047BC1"/>
                </a:solidFill>
                <a:latin typeface="Calibri"/>
                <a:ea typeface="MS PGothic"/>
                <a:cs typeface="Calibri"/>
              </a:rPr>
              <a:t> </a:t>
            </a:r>
            <a:r>
              <a:rPr lang="en-CA" sz="1400">
                <a:latin typeface="Calibri"/>
                <a:ea typeface="MS PGothic"/>
                <a:cs typeface="Calibri"/>
              </a:rPr>
              <a:t>highlights efforts in the field to implement changes and close gaps in care related to quality standard topics. </a:t>
            </a:r>
            <a:endParaRPr lang="en-CA" sz="1400"/>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49892" y="4530219"/>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8029741" cy="1477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bg1"/>
                </a:solidFill>
                <a:latin typeface="Calibri"/>
                <a:ea typeface="MS PGothic"/>
                <a:cs typeface="Calibri"/>
              </a:rPr>
              <a:t>Why </a:t>
            </a:r>
            <a:r>
              <a:rPr lang="en-CA" u="none" kern="0">
                <a:solidFill>
                  <a:schemeClr val="bg1"/>
                </a:solidFill>
                <a:latin typeface="Calibri"/>
                <a:ea typeface="MS PGothic"/>
                <a:cs typeface="Calibri"/>
              </a:rPr>
              <a:t>do we need</a:t>
            </a:r>
            <a:br>
              <a:rPr lang="en-CA" u="none" kern="0">
                <a:latin typeface="Calibri" panose="020F0502020204030204" pitchFamily="34" charset="0"/>
                <a:cs typeface="Calibri" panose="020F0502020204030204" pitchFamily="34" charset="0"/>
              </a:rPr>
            </a:br>
            <a:r>
              <a:rPr lang="en-CA" u="none" kern="0">
                <a:solidFill>
                  <a:schemeClr val="bg1"/>
                </a:solidFill>
                <a:latin typeface="Calibri"/>
                <a:ea typeface="MS PGothic"/>
                <a:cs typeface="Calibri"/>
              </a:rPr>
              <a:t>quality standards for schizophrenia? </a:t>
            </a:r>
            <a:br>
              <a:rPr lang="en-US" u="none" kern="0">
                <a:latin typeface="Calibri" panose="020F0502020204030204" pitchFamily="34" charset="0"/>
                <a:cs typeface="Calibri" panose="020F0502020204030204" pitchFamily="34" charset="0"/>
              </a:rPr>
            </a:br>
            <a:endParaRPr lang="en-US" u="none" kern="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1491624" y="2723043"/>
            <a:ext cx="364772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FF1F0-53AE-7B29-3ED7-BB2411BB2219}"/>
              </a:ext>
            </a:extLst>
          </p:cNvPr>
          <p:cNvSpPr txBox="1"/>
          <p:nvPr/>
        </p:nvSpPr>
        <p:spPr>
          <a:xfrm>
            <a:off x="3998844" y="1181845"/>
            <a:ext cx="4645763" cy="1169551"/>
          </a:xfrm>
          <a:prstGeom prst="rect">
            <a:avLst/>
          </a:prstGeom>
          <a:noFill/>
        </p:spPr>
        <p:txBody>
          <a:bodyPr wrap="square" lIns="91440" tIns="45720" rIns="91440" bIns="45720" anchor="t">
            <a:spAutoFit/>
          </a:bodyPr>
          <a:lstStyle/>
          <a:p>
            <a:r>
              <a:rPr lang="en-US" sz="1800" u="none">
                <a:latin typeface="Calibri"/>
                <a:ea typeface="MS PGothic"/>
                <a:cs typeface="Calibri"/>
              </a:rPr>
              <a:t>Approximately </a:t>
            </a:r>
            <a:r>
              <a:rPr lang="en-US" sz="1800" b="1" u="none">
                <a:latin typeface="Calibri"/>
                <a:ea typeface="MS PGothic"/>
                <a:cs typeface="Calibri"/>
              </a:rPr>
              <a:t>1% of people in Ontario have schizophrenia </a:t>
            </a:r>
            <a:r>
              <a:rPr lang="en-US" sz="1800" u="none">
                <a:latin typeface="Calibri"/>
                <a:ea typeface="MS PGothic"/>
                <a:cs typeface="Calibri"/>
              </a:rPr>
              <a:t>and rates are higher among men (1.2%) than women (0.9%).</a:t>
            </a:r>
            <a:r>
              <a:rPr lang="en-US" sz="1800" u="none" baseline="30000">
                <a:latin typeface="Calibri"/>
                <a:ea typeface="MS PGothic"/>
                <a:cs typeface="Calibri"/>
              </a:rPr>
              <a:t>1</a:t>
            </a:r>
          </a:p>
          <a:p>
            <a:endParaRPr lang="en-US" sz="1600" u="none">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050D377-49D1-88FB-C7C7-F91BB223BFD5}"/>
              </a:ext>
            </a:extLst>
          </p:cNvPr>
          <p:cNvSpPr txBox="1">
            <a:spLocks/>
          </p:cNvSpPr>
          <p:nvPr/>
        </p:nvSpPr>
        <p:spPr>
          <a:xfrm>
            <a:off x="449708" y="0"/>
            <a:ext cx="8244584" cy="874432"/>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2000" b="0" u="none" kern="0"/>
              <a:t> </a:t>
            </a:r>
            <a:br>
              <a:rPr lang="en-US" sz="2000" u="none" kern="0"/>
            </a:br>
            <a:endParaRPr lang="en-US" sz="2000" u="none" kern="0"/>
          </a:p>
        </p:txBody>
      </p:sp>
      <p:sp>
        <p:nvSpPr>
          <p:cNvPr id="9" name="TextBox 8">
            <a:extLst>
              <a:ext uri="{FF2B5EF4-FFF2-40B4-BE49-F238E27FC236}">
                <a16:creationId xmlns:a16="http://schemas.microsoft.com/office/drawing/2014/main" id="{1653E29F-5FB6-6BFD-F4F3-AEB2997C4989}"/>
              </a:ext>
            </a:extLst>
          </p:cNvPr>
          <p:cNvSpPr txBox="1"/>
          <p:nvPr/>
        </p:nvSpPr>
        <p:spPr>
          <a:xfrm>
            <a:off x="1329205" y="4467483"/>
            <a:ext cx="7175328" cy="584775"/>
          </a:xfrm>
          <a:prstGeom prst="rect">
            <a:avLst/>
          </a:prstGeom>
          <a:noFill/>
        </p:spPr>
        <p:txBody>
          <a:bodyPr wrap="square" lIns="91440" tIns="45720" rIns="91440" bIns="45720" rtlCol="0" anchor="t">
            <a:spAutoFit/>
          </a:bodyPr>
          <a:lstStyle/>
          <a:p>
            <a:r>
              <a:rPr lang="en-US" sz="800" i="1" u="none">
                <a:solidFill>
                  <a:schemeClr val="tx1">
                    <a:lumMod val="50000"/>
                    <a:lumOff val="50000"/>
                  </a:schemeClr>
                </a:solidFill>
                <a:latin typeface="Calibri"/>
                <a:ea typeface="MS PGothic"/>
                <a:cs typeface="Calibri"/>
              </a:rPr>
              <a:t>Sources: </a:t>
            </a:r>
            <a:endParaRPr lang="en-US" sz="800" u="none">
              <a:solidFill>
                <a:schemeClr val="tx1">
                  <a:lumMod val="50000"/>
                  <a:lumOff val="50000"/>
                </a:schemeClr>
              </a:solidFill>
              <a:latin typeface="Calibri" panose="020F0502020204030204" pitchFamily="34" charset="0"/>
              <a:cs typeface="Calibri" panose="020F0502020204030204" pitchFamily="34" charset="0"/>
            </a:endParaRPr>
          </a:p>
          <a:p>
            <a:pPr marL="171450" indent="-171450">
              <a:buAutoNum type="arabicPeriod"/>
            </a:pPr>
            <a:r>
              <a:rPr lang="en-US" sz="800" u="none">
                <a:solidFill>
                  <a:schemeClr val="tx1">
                    <a:lumMod val="50000"/>
                    <a:lumOff val="50000"/>
                  </a:schemeClr>
                </a:solidFill>
                <a:latin typeface="Calibri"/>
                <a:ea typeface="MS PGothic"/>
                <a:cs typeface="Calibri"/>
              </a:rPr>
              <a:t>Public Health Agency of Canada. Public Health Infobase. Canadian Chronic Disease Surveillance System (CCDSS). Accessed March 2023.</a:t>
            </a:r>
          </a:p>
          <a:p>
            <a:pPr marL="171450" indent="-171450">
              <a:buAutoNum type="arabicPeriod"/>
            </a:pPr>
            <a:r>
              <a:rPr lang="en-US" sz="800" u="none">
                <a:solidFill>
                  <a:schemeClr val="tx1">
                    <a:lumMod val="50000"/>
                    <a:lumOff val="50000"/>
                  </a:schemeClr>
                </a:solidFill>
                <a:latin typeface="Calibri"/>
                <a:ea typeface="MS PGothic"/>
                <a:cs typeface="Calibri"/>
              </a:rPr>
              <a:t>Millier A,  Schmidt U, </a:t>
            </a:r>
            <a:r>
              <a:rPr lang="en-US" sz="800" u="none" err="1">
                <a:solidFill>
                  <a:schemeClr val="tx1">
                    <a:lumMod val="50000"/>
                    <a:lumOff val="50000"/>
                  </a:schemeClr>
                </a:solidFill>
                <a:latin typeface="Calibri"/>
                <a:ea typeface="MS PGothic"/>
                <a:cs typeface="Calibri"/>
              </a:rPr>
              <a:t>Angermeyer</a:t>
            </a:r>
            <a:r>
              <a:rPr lang="en-US" sz="800" u="none">
                <a:solidFill>
                  <a:schemeClr val="tx1">
                    <a:lumMod val="50000"/>
                    <a:lumOff val="50000"/>
                  </a:schemeClr>
                </a:solidFill>
                <a:latin typeface="Calibri"/>
                <a:ea typeface="MS PGothic"/>
                <a:cs typeface="Calibri"/>
              </a:rPr>
              <a:t> MC., Chauhan D, Murthy V,  Toumi M, Cadi-Soussi, N. Humanistic burden in schizophrenia: A literature review. Journal of Psychiatric Research. 2014;54:85-93. </a:t>
            </a:r>
            <a:endParaRPr lang="en-US" sz="800" u="none">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571AAAF-17A3-B3BD-8771-44D73743B6B2}"/>
              </a:ext>
            </a:extLst>
          </p:cNvPr>
          <p:cNvSpPr txBox="1"/>
          <p:nvPr/>
        </p:nvSpPr>
        <p:spPr>
          <a:xfrm>
            <a:off x="3998844" y="2395476"/>
            <a:ext cx="4645763" cy="1477328"/>
          </a:xfrm>
          <a:prstGeom prst="rect">
            <a:avLst/>
          </a:prstGeom>
          <a:noFill/>
        </p:spPr>
        <p:txBody>
          <a:bodyPr wrap="square" lIns="91440" tIns="45720" rIns="91440" bIns="45720" anchor="t">
            <a:spAutoFit/>
          </a:bodyPr>
          <a:lstStyle/>
          <a:p>
            <a:r>
              <a:rPr lang="en-US" sz="1800" u="none">
                <a:latin typeface="Calibri"/>
                <a:ea typeface="MS PGothic"/>
                <a:cs typeface="Calibri"/>
              </a:rPr>
              <a:t>People with schizophrenia often experience increased physical health risks related to their condition and are disproportionately affected by homelessness and precarious housing.</a:t>
            </a:r>
            <a:r>
              <a:rPr lang="en-US" sz="1800" u="none" baseline="30000">
                <a:latin typeface="Calibri"/>
                <a:ea typeface="MS PGothic"/>
                <a:cs typeface="Calibri"/>
              </a:rPr>
              <a:t>2</a:t>
            </a:r>
          </a:p>
          <a:p>
            <a:endParaRPr lang="en-US" sz="1800" u="none">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698B2D8E-3B6C-8A64-F981-64EB5F7D0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298356"/>
            <a:ext cx="19240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6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7935-7F2C-B476-84FB-BA63D9C12EA3}"/>
              </a:ext>
            </a:extLst>
          </p:cNvPr>
          <p:cNvSpPr txBox="1">
            <a:spLocks/>
          </p:cNvSpPr>
          <p:nvPr/>
        </p:nvSpPr>
        <p:spPr>
          <a:xfrm>
            <a:off x="422497" y="194480"/>
            <a:ext cx="8299005" cy="510370"/>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u="none" kern="0"/>
              <a:t>The proportion of the population with schizophrenia has increased from 2012 to 2019</a:t>
            </a:r>
          </a:p>
        </p:txBody>
      </p:sp>
      <p:sp>
        <p:nvSpPr>
          <p:cNvPr id="3" name="TextBox 2">
            <a:extLst>
              <a:ext uri="{FF2B5EF4-FFF2-40B4-BE49-F238E27FC236}">
                <a16:creationId xmlns:a16="http://schemas.microsoft.com/office/drawing/2014/main" id="{5B30C06A-E7D1-ECDE-99E0-78851DA060A7}"/>
              </a:ext>
            </a:extLst>
          </p:cNvPr>
          <p:cNvSpPr txBox="1"/>
          <p:nvPr/>
        </p:nvSpPr>
        <p:spPr>
          <a:xfrm>
            <a:off x="1609315" y="4591911"/>
            <a:ext cx="6432457"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 </a:t>
            </a:r>
            <a:r>
              <a:rPr lang="en-US" sz="800" u="none">
                <a:solidFill>
                  <a:schemeClr val="tx1">
                    <a:lumMod val="50000"/>
                    <a:lumOff val="50000"/>
                  </a:schemeClr>
                </a:solidFill>
                <a:latin typeface="Calibri" panose="020F0502020204030204" pitchFamily="34" charset="0"/>
                <a:cs typeface="Calibri" panose="020F0502020204030204" pitchFamily="34" charset="0"/>
              </a:rPr>
              <a:t>Public Health Agency of Canada. Public Health Infobase. Canadian Chronic Disease Surveillance System (CCDSS). Accessed March 2023.</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 </a:t>
            </a:r>
            <a:r>
              <a:rPr lang="en-US" sz="800" u="none">
                <a:solidFill>
                  <a:schemeClr val="tx1">
                    <a:lumMod val="50000"/>
                    <a:lumOff val="50000"/>
                  </a:schemeClr>
                </a:solidFill>
                <a:latin typeface="Calibri" panose="020F0502020204030204" pitchFamily="34" charset="0"/>
                <a:cs typeface="Calibri" panose="020F0502020204030204" pitchFamily="34" charset="0"/>
              </a:rPr>
              <a:t>Incidence and prevalence rates are crude rates. </a:t>
            </a:r>
          </a:p>
          <a:p>
            <a:endParaRPr lang="en-US" sz="800" u="none">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9C362064-568D-CBFF-9E6A-F2905CC90A3C}"/>
              </a:ext>
            </a:extLst>
          </p:cNvPr>
          <p:cNvGraphicFramePr/>
          <p:nvPr>
            <p:extLst>
              <p:ext uri="{D42A27DB-BD31-4B8C-83A1-F6EECF244321}">
                <p14:modId xmlns:p14="http://schemas.microsoft.com/office/powerpoint/2010/main" val="4015264959"/>
              </p:ext>
            </p:extLst>
          </p:nvPr>
        </p:nvGraphicFramePr>
        <p:xfrm>
          <a:off x="1102225" y="837893"/>
          <a:ext cx="6939548" cy="3700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988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0EA92-D7C3-D36F-A2AF-3562E58464C5}"/>
              </a:ext>
            </a:extLst>
          </p:cNvPr>
          <p:cNvSpPr txBox="1"/>
          <p:nvPr/>
        </p:nvSpPr>
        <p:spPr>
          <a:xfrm>
            <a:off x="1554236" y="4487355"/>
            <a:ext cx="6532489" cy="58477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 </a:t>
            </a:r>
            <a:r>
              <a:rPr lang="en-US" sz="800" u="none">
                <a:solidFill>
                  <a:schemeClr val="tx1">
                    <a:lumMod val="50000"/>
                    <a:lumOff val="50000"/>
                  </a:schemeClr>
                </a:solidFill>
                <a:latin typeface="Calibri" panose="020F0502020204030204" pitchFamily="34" charset="0"/>
                <a:cs typeface="Calibri" panose="020F0502020204030204" pitchFamily="34" charset="0"/>
              </a:rPr>
              <a:t>Public Health Agency of Canada. Public Health Infobase. Canadian Chronic Disease Surveillance System (CCDSS). Accessed March 2023.</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 </a:t>
            </a:r>
            <a:r>
              <a:rPr lang="en-US" sz="800" u="none">
                <a:solidFill>
                  <a:schemeClr val="tx1">
                    <a:lumMod val="50000"/>
                    <a:lumOff val="50000"/>
                  </a:schemeClr>
                </a:solidFill>
                <a:latin typeface="Calibri" panose="020F0502020204030204" pitchFamily="34" charset="0"/>
                <a:cs typeface="Calibri" panose="020F0502020204030204" pitchFamily="34" charset="0"/>
              </a:rPr>
              <a:t>Mortality rates are age standardized. </a:t>
            </a:r>
          </a:p>
          <a:p>
            <a:endParaRPr lang="en-US" sz="800" u="none">
              <a:solidFill>
                <a:schemeClr val="tx1">
                  <a:lumMod val="50000"/>
                  <a:lumOff val="50000"/>
                </a:schemeClr>
              </a:solidFill>
              <a:latin typeface="Calibri" panose="020F0502020204030204" pitchFamily="34" charset="0"/>
              <a:cs typeface="Calibri" panose="020F0502020204030204" pitchFamily="34" charset="0"/>
            </a:endParaRPr>
          </a:p>
          <a:p>
            <a:pPr marL="171450" indent="-171450">
              <a:buAutoNum type="arabicPeriod"/>
            </a:pPr>
            <a:endParaRPr lang="en-US" sz="800" u="none">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163A75D9-5E80-E3C4-4174-37ADDF66A6C0}"/>
              </a:ext>
            </a:extLst>
          </p:cNvPr>
          <p:cNvGraphicFramePr/>
          <p:nvPr>
            <p:extLst>
              <p:ext uri="{D42A27DB-BD31-4B8C-83A1-F6EECF244321}">
                <p14:modId xmlns:p14="http://schemas.microsoft.com/office/powerpoint/2010/main" val="663819166"/>
              </p:ext>
            </p:extLst>
          </p:nvPr>
        </p:nvGraphicFramePr>
        <p:xfrm>
          <a:off x="943494" y="820273"/>
          <a:ext cx="7257010" cy="350693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91B000F-43F6-FBD4-84D8-FE40962E17AF}"/>
              </a:ext>
            </a:extLst>
          </p:cNvPr>
          <p:cNvSpPr txBox="1">
            <a:spLocks/>
          </p:cNvSpPr>
          <p:nvPr/>
        </p:nvSpPr>
        <p:spPr>
          <a:xfrm>
            <a:off x="422497" y="194480"/>
            <a:ext cx="8299005" cy="510370"/>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u="none" kern="0">
                <a:latin typeface="Calibri"/>
                <a:ea typeface="MS PGothic"/>
                <a:cs typeface="Calibri"/>
              </a:rPr>
              <a:t>All-cause mortality is more than 3 times higher for people with schizophrenia and is increasing over time</a:t>
            </a:r>
          </a:p>
        </p:txBody>
      </p:sp>
    </p:spTree>
    <p:extLst>
      <p:ext uri="{BB962C8B-B14F-4D97-AF65-F5344CB8AC3E}">
        <p14:creationId xmlns:p14="http://schemas.microsoft.com/office/powerpoint/2010/main" val="20016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92E70-8E93-2783-27F4-8CD46595DFB4}"/>
              </a:ext>
            </a:extLst>
          </p:cNvPr>
          <p:cNvSpPr txBox="1"/>
          <p:nvPr/>
        </p:nvSpPr>
        <p:spPr>
          <a:xfrm>
            <a:off x="3858770" y="1287845"/>
            <a:ext cx="4835522" cy="2062103"/>
          </a:xfrm>
          <a:prstGeom prst="rect">
            <a:avLst/>
          </a:prstGeom>
          <a:noFill/>
        </p:spPr>
        <p:txBody>
          <a:bodyPr wrap="square" lIns="91440" tIns="45720" rIns="91440" bIns="45720" anchor="t">
            <a:spAutoFit/>
          </a:bodyPr>
          <a:lstStyle/>
          <a:p>
            <a:r>
              <a:rPr lang="en-US" sz="1600" u="none">
                <a:latin typeface="Calibri"/>
                <a:ea typeface="MS PGothic"/>
                <a:cs typeface="Calibri"/>
              </a:rPr>
              <a:t>Suicide occurs among 1 out of 58 Ontarians with schizophrenia or related disorders; a rate of 171 per 10,000 people compared to approximately 1 in 10,000 people in the general population.</a:t>
            </a:r>
            <a:r>
              <a:rPr lang="en-US" sz="1600" u="none" baseline="30000">
                <a:latin typeface="Calibri"/>
                <a:ea typeface="MS PGothic"/>
                <a:cs typeface="Calibri"/>
              </a:rPr>
              <a:t>1,2</a:t>
            </a:r>
          </a:p>
          <a:p>
            <a:endParaRPr lang="en-US" sz="1600" u="none">
              <a:latin typeface="Calibri" panose="020F0502020204030204" pitchFamily="34" charset="0"/>
              <a:cs typeface="Calibri" panose="020F0502020204030204" pitchFamily="34" charset="0"/>
            </a:endParaRPr>
          </a:p>
          <a:p>
            <a:r>
              <a:rPr lang="en-US" sz="1600" u="none">
                <a:latin typeface="Calibri"/>
                <a:ea typeface="MS PGothic"/>
                <a:cs typeface="Calibri"/>
              </a:rPr>
              <a:t>The risk of death by suicide is higher among men than women and is of greatest risk early in the course of illness, shortly after diagnosis.</a:t>
            </a:r>
            <a:r>
              <a:rPr lang="en-US" sz="1600" u="none" baseline="30000">
                <a:latin typeface="Calibri"/>
                <a:ea typeface="MS PGothic"/>
                <a:cs typeface="Calibri"/>
              </a:rPr>
              <a:t>1</a:t>
            </a:r>
            <a:endParaRPr lang="en-CA" sz="1600" u="none" baseline="30000">
              <a:latin typeface="Calibri"/>
              <a:ea typeface="MS PGothic"/>
              <a:cs typeface="Calibri"/>
            </a:endParaRPr>
          </a:p>
        </p:txBody>
      </p:sp>
      <p:sp>
        <p:nvSpPr>
          <p:cNvPr id="5" name="TextBox 4">
            <a:extLst>
              <a:ext uri="{FF2B5EF4-FFF2-40B4-BE49-F238E27FC236}">
                <a16:creationId xmlns:a16="http://schemas.microsoft.com/office/drawing/2014/main" id="{D473AEE3-93EC-1F60-CF62-D621E074445C}"/>
              </a:ext>
            </a:extLst>
          </p:cNvPr>
          <p:cNvSpPr txBox="1"/>
          <p:nvPr/>
        </p:nvSpPr>
        <p:spPr>
          <a:xfrm>
            <a:off x="1416903" y="4162998"/>
            <a:ext cx="6310191" cy="830997"/>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Zaheer J, </a:t>
            </a:r>
            <a:r>
              <a:rPr lang="en-US" sz="800" u="none" err="1">
                <a:solidFill>
                  <a:schemeClr val="tx1">
                    <a:lumMod val="50000"/>
                    <a:lumOff val="50000"/>
                  </a:schemeClr>
                </a:solidFill>
                <a:latin typeface="Calibri" panose="020F0502020204030204" pitchFamily="34" charset="0"/>
                <a:cs typeface="Calibri" panose="020F0502020204030204" pitchFamily="34" charset="0"/>
              </a:rPr>
              <a:t>Olfson</a:t>
            </a:r>
            <a:r>
              <a:rPr lang="en-US" sz="800" u="none">
                <a:solidFill>
                  <a:schemeClr val="tx1">
                    <a:lumMod val="50000"/>
                    <a:lumOff val="50000"/>
                  </a:schemeClr>
                </a:solidFill>
                <a:latin typeface="Calibri" panose="020F0502020204030204" pitchFamily="34" charset="0"/>
                <a:cs typeface="Calibri" panose="020F0502020204030204" pitchFamily="34" charset="0"/>
              </a:rPr>
              <a:t> M, </a:t>
            </a:r>
            <a:r>
              <a:rPr lang="en-US" sz="800" u="none" err="1">
                <a:solidFill>
                  <a:schemeClr val="tx1">
                    <a:lumMod val="50000"/>
                    <a:lumOff val="50000"/>
                  </a:schemeClr>
                </a:solidFill>
                <a:latin typeface="Calibri" panose="020F0502020204030204" pitchFamily="34" charset="0"/>
                <a:cs typeface="Calibri" panose="020F0502020204030204" pitchFamily="34" charset="0"/>
              </a:rPr>
              <a:t>Mallia</a:t>
            </a:r>
            <a:r>
              <a:rPr lang="en-US" sz="800" u="none">
                <a:solidFill>
                  <a:schemeClr val="tx1">
                    <a:lumMod val="50000"/>
                    <a:lumOff val="50000"/>
                  </a:schemeClr>
                </a:solidFill>
                <a:latin typeface="Calibri" panose="020F0502020204030204" pitchFamily="34" charset="0"/>
                <a:cs typeface="Calibri" panose="020F0502020204030204" pitchFamily="34" charset="0"/>
              </a:rPr>
              <a:t> E, Lam JSH, de Oliveira C, </a:t>
            </a:r>
            <a:r>
              <a:rPr lang="en-US" sz="800" u="none" err="1">
                <a:solidFill>
                  <a:schemeClr val="tx1">
                    <a:lumMod val="50000"/>
                    <a:lumOff val="50000"/>
                  </a:schemeClr>
                </a:solidFill>
                <a:latin typeface="Calibri" panose="020F0502020204030204" pitchFamily="34" charset="0"/>
                <a:cs typeface="Calibri" panose="020F0502020204030204" pitchFamily="34" charset="0"/>
              </a:rPr>
              <a:t>Rudoler</a:t>
            </a:r>
            <a:r>
              <a:rPr lang="en-US" sz="800" u="none">
                <a:solidFill>
                  <a:schemeClr val="tx1">
                    <a:lumMod val="50000"/>
                    <a:lumOff val="50000"/>
                  </a:schemeClr>
                </a:solidFill>
                <a:latin typeface="Calibri" panose="020F0502020204030204" pitchFamily="34" charset="0"/>
                <a:cs typeface="Calibri" panose="020F0502020204030204" pitchFamily="34" charset="0"/>
              </a:rPr>
              <a:t> D, et al. Predictors of suicide at time of diagnosis in schizophrenia spectrum disorder: A 20-year total population study in Ontario, Canada. Schizophrenia Research. 2020;222:382-388. </a:t>
            </a:r>
          </a:p>
          <a:p>
            <a:pPr marL="171450" indent="-171450">
              <a:buFontTx/>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ICES. Suicide rate for people with schizophrenia spectrum disorders 170 times higher than the general population [news release]. June 18, 2020. Toronto. Available from: </a:t>
            </a:r>
            <a:r>
              <a:rPr lang="en-US" sz="800" u="none">
                <a:solidFill>
                  <a:schemeClr val="tx1">
                    <a:lumMod val="50000"/>
                    <a:lumOff val="50000"/>
                  </a:schemeClr>
                </a:solidFill>
                <a:latin typeface="Calibri" panose="020F0502020204030204" pitchFamily="34" charset="0"/>
                <a:cs typeface="Calibri" panose="020F0502020204030204" pitchFamily="34" charset="0"/>
                <a:hlinkClick r:id="rId3"/>
              </a:rPr>
              <a:t>https://www.ices.on.ca/Newsroom/News-Releases/2020/Suicide-rate-for-people-with-schizophrenia-spectrum-disorders-170-times-higher-than-the-general</a:t>
            </a:r>
            <a:r>
              <a:rPr lang="en-US" sz="800" u="none">
                <a:solidFill>
                  <a:schemeClr val="tx1">
                    <a:lumMod val="50000"/>
                    <a:lumOff val="50000"/>
                  </a:schemeClr>
                </a:solidFill>
                <a:latin typeface="Calibri" panose="020F0502020204030204" pitchFamily="34" charset="0"/>
                <a:cs typeface="Calibri" panose="020F0502020204030204" pitchFamily="34" charset="0"/>
              </a:rPr>
              <a:t>.</a:t>
            </a:r>
          </a:p>
        </p:txBody>
      </p:sp>
      <p:pic>
        <p:nvPicPr>
          <p:cNvPr id="9" name="Picture 8" descr="Shape&#10;&#10;Description automatically generated with low confidence">
            <a:extLst>
              <a:ext uri="{FF2B5EF4-FFF2-40B4-BE49-F238E27FC236}">
                <a16:creationId xmlns:a16="http://schemas.microsoft.com/office/drawing/2014/main" id="{ABDF3459-8810-7417-4CDD-0E64356FD351}"/>
              </a:ext>
            </a:extLst>
          </p:cNvPr>
          <p:cNvPicPr>
            <a:picLocks noChangeAspect="1"/>
          </p:cNvPicPr>
          <p:nvPr/>
        </p:nvPicPr>
        <p:blipFill>
          <a:blip r:embed="rId4">
            <a:duotone>
              <a:schemeClr val="accent5">
                <a:shade val="45000"/>
                <a:satMod val="135000"/>
              </a:schemeClr>
              <a:prstClr val="white"/>
            </a:duotone>
          </a:blip>
          <a:stretch>
            <a:fillRect/>
          </a:stretch>
        </p:blipFill>
        <p:spPr>
          <a:xfrm>
            <a:off x="722376" y="924439"/>
            <a:ext cx="2788914" cy="2788914"/>
          </a:xfrm>
          <a:prstGeom prst="rect">
            <a:avLst/>
          </a:prstGeom>
        </p:spPr>
      </p:pic>
      <p:sp>
        <p:nvSpPr>
          <p:cNvPr id="10" name="Title 1">
            <a:extLst>
              <a:ext uri="{FF2B5EF4-FFF2-40B4-BE49-F238E27FC236}">
                <a16:creationId xmlns:a16="http://schemas.microsoft.com/office/drawing/2014/main" id="{3509070E-428A-D408-F05A-9165305FE27F}"/>
              </a:ext>
            </a:extLst>
          </p:cNvPr>
          <p:cNvSpPr txBox="1">
            <a:spLocks/>
          </p:cNvSpPr>
          <p:nvPr/>
        </p:nvSpPr>
        <p:spPr>
          <a:xfrm>
            <a:off x="648639" y="196054"/>
            <a:ext cx="8299005" cy="643720"/>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u="none" kern="0">
                <a:latin typeface="Calibri"/>
                <a:ea typeface="MS PGothic"/>
                <a:cs typeface="Calibri"/>
              </a:rPr>
              <a:t>Suicide is over 170 times more likely for people with schizophrenia </a:t>
            </a:r>
          </a:p>
        </p:txBody>
      </p:sp>
    </p:spTree>
    <p:extLst>
      <p:ext uri="{BB962C8B-B14F-4D97-AF65-F5344CB8AC3E}">
        <p14:creationId xmlns:p14="http://schemas.microsoft.com/office/powerpoint/2010/main" val="270713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00B1EA-802A-6589-FEE1-F7A973225CF1}"/>
              </a:ext>
            </a:extLst>
          </p:cNvPr>
          <p:cNvSpPr txBox="1"/>
          <p:nvPr/>
        </p:nvSpPr>
        <p:spPr>
          <a:xfrm>
            <a:off x="1192976" y="1403572"/>
            <a:ext cx="3379024" cy="1477328"/>
          </a:xfrm>
          <a:prstGeom prst="rect">
            <a:avLst/>
          </a:prstGeom>
          <a:noFill/>
        </p:spPr>
        <p:txBody>
          <a:bodyPr wrap="square">
            <a:spAutoFit/>
          </a:bodyPr>
          <a:lstStyle/>
          <a:p>
            <a:r>
              <a:rPr lang="en-US" sz="1800" u="none">
                <a:latin typeface="Calibri" panose="020F0502020204030204" pitchFamily="34" charset="0"/>
                <a:cs typeface="Calibri" panose="020F0502020204030204" pitchFamily="34" charset="0"/>
              </a:rPr>
              <a:t>Schizophrenia hospitalizations last 14 days on average, compared to an average of 6 days for psychiatric hospitalizations overall.</a:t>
            </a:r>
            <a:endParaRPr lang="en-CA" sz="1800" u="none" baseline="300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BE3E58E-3506-A9E9-5C82-2D4BB216F7E5}"/>
              </a:ext>
            </a:extLst>
          </p:cNvPr>
          <p:cNvSpPr txBox="1"/>
          <p:nvPr/>
        </p:nvSpPr>
        <p:spPr>
          <a:xfrm>
            <a:off x="1483406" y="4459864"/>
            <a:ext cx="6177188" cy="58477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 </a:t>
            </a:r>
            <a:r>
              <a:rPr lang="en-US" sz="800" u="none">
                <a:solidFill>
                  <a:schemeClr val="tx1">
                    <a:lumMod val="50000"/>
                    <a:lumOff val="50000"/>
                  </a:schemeClr>
                </a:solidFill>
                <a:latin typeface="Calibri" panose="020F0502020204030204" pitchFamily="34" charset="0"/>
                <a:cs typeface="Calibri" panose="020F0502020204030204" pitchFamily="34" charset="0"/>
              </a:rPr>
              <a:t>Mental Health and Addictions Program Framework Research Team. Mental health and addictions system performance in Ontario: 2021 Scorecard. Chart Pack. Toronto, ON: ICES; 2021. Available from: </a:t>
            </a:r>
            <a:r>
              <a:rPr lang="en-CA" sz="800" u="none">
                <a:effectLst/>
                <a:latin typeface="Calibri" panose="020F0502020204030204" pitchFamily="34" charset="0"/>
                <a:cs typeface="Calibri" panose="020F0502020204030204" pitchFamily="34" charset="0"/>
                <a:hlinkClick r:id="rId3"/>
              </a:rPr>
              <a:t>https://www.ices.on.ca/Publications/Atlases-and-Reports/2021/Mental-Health-and-Addictions-System-Performance-in-Ontario-2021-Scorecard</a:t>
            </a:r>
            <a:endParaRPr lang="en-CA" sz="800" u="none">
              <a:effectLst/>
              <a:latin typeface="Calibri" panose="020F0502020204030204" pitchFamily="34" charset="0"/>
              <a:cs typeface="Calibri" panose="020F0502020204030204" pitchFamily="34" charset="0"/>
            </a:endParaRPr>
          </a:p>
          <a:p>
            <a:pPr marL="171450" indent="-171450">
              <a:buAutoNum type="arabicPeriod"/>
            </a:pPr>
            <a:endParaRPr lang="en-US" sz="800" u="none">
              <a:solidFill>
                <a:schemeClr val="tx1">
                  <a:lumMod val="50000"/>
                  <a:lumOff val="50000"/>
                </a:schemeClr>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4D9DEF4D-6559-B429-5081-DF3598A2A4DA}"/>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240785" y="1174055"/>
            <a:ext cx="1936304" cy="1936304"/>
          </a:xfrm>
          <a:prstGeom prst="rect">
            <a:avLst/>
          </a:prstGeom>
        </p:spPr>
      </p:pic>
    </p:spTree>
    <p:extLst>
      <p:ext uri="{BB962C8B-B14F-4D97-AF65-F5344CB8AC3E}">
        <p14:creationId xmlns:p14="http://schemas.microsoft.com/office/powerpoint/2010/main" val="131962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633D6-580A-3CA7-3520-66C0321ECE37}"/>
              </a:ext>
            </a:extLst>
          </p:cNvPr>
          <p:cNvSpPr txBox="1"/>
          <p:nvPr/>
        </p:nvSpPr>
        <p:spPr>
          <a:xfrm>
            <a:off x="1601818" y="4364246"/>
            <a:ext cx="5940362"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 </a:t>
            </a:r>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Ontario Health Insurance Plan (OHIP)  database, Ontario Mental Health Reporting System (OMHRS), Registered Persons Database (RPDB), provided by ICES. </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 </a:t>
            </a:r>
            <a:r>
              <a:rPr lang="en-US" sz="800" u="none">
                <a:solidFill>
                  <a:schemeClr val="tx1">
                    <a:lumMod val="50000"/>
                    <a:lumOff val="50000"/>
                  </a:schemeClr>
                </a:solidFill>
                <a:latin typeface="Calibri" panose="020F0502020204030204" pitchFamily="34" charset="0"/>
                <a:cs typeface="Calibri" panose="020F0502020204030204" pitchFamily="34" charset="0"/>
              </a:rPr>
              <a:t>Rates are standardized by age and sex.. </a:t>
            </a:r>
          </a:p>
        </p:txBody>
      </p:sp>
      <p:graphicFrame>
        <p:nvGraphicFramePr>
          <p:cNvPr id="4" name="Chart 3">
            <a:extLst>
              <a:ext uri="{FF2B5EF4-FFF2-40B4-BE49-F238E27FC236}">
                <a16:creationId xmlns:a16="http://schemas.microsoft.com/office/drawing/2014/main" id="{3A3523EF-826E-E87A-AD5B-27DCBA992DD1}"/>
              </a:ext>
            </a:extLst>
          </p:cNvPr>
          <p:cNvGraphicFramePr/>
          <p:nvPr>
            <p:extLst>
              <p:ext uri="{D42A27DB-BD31-4B8C-83A1-F6EECF244321}">
                <p14:modId xmlns:p14="http://schemas.microsoft.com/office/powerpoint/2010/main" val="1349067970"/>
              </p:ext>
            </p:extLst>
          </p:nvPr>
        </p:nvGraphicFramePr>
        <p:xfrm>
          <a:off x="1048407" y="1230113"/>
          <a:ext cx="7551683" cy="2999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F710D28B-0852-1D88-2A00-89ACD4BFC982}"/>
              </a:ext>
            </a:extLst>
          </p:cNvPr>
          <p:cNvSpPr txBox="1">
            <a:spLocks/>
          </p:cNvSpPr>
          <p:nvPr/>
        </p:nvSpPr>
        <p:spPr>
          <a:xfrm>
            <a:off x="422497" y="194479"/>
            <a:ext cx="8299005" cy="900895"/>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050" b="0" u="none" kern="0"/>
              <a:t> </a:t>
            </a:r>
            <a:r>
              <a:rPr lang="en-US" sz="1800" u="none" kern="0"/>
              <a:t>26.8% of people in Ontario hospitalized for schizophrenia visited a primary care doctor or psychiatrist within a week of their discharge, with threefold variation across Ontario Health Regions </a:t>
            </a:r>
          </a:p>
        </p:txBody>
      </p:sp>
    </p:spTree>
    <p:extLst>
      <p:ext uri="{BB962C8B-B14F-4D97-AF65-F5344CB8AC3E}">
        <p14:creationId xmlns:p14="http://schemas.microsoft.com/office/powerpoint/2010/main" val="188277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Objectives</a:t>
            </a:r>
          </a:p>
        </p:txBody>
      </p:sp>
      <p:sp>
        <p:nvSpPr>
          <p:cNvPr id="3" name="Content Placeholder 2"/>
          <p:cNvSpPr>
            <a:spLocks noGrp="1"/>
          </p:cNvSpPr>
          <p:nvPr>
            <p:ph idx="1"/>
          </p:nvPr>
        </p:nvSpPr>
        <p:spPr>
          <a:xfrm>
            <a:off x="457200" y="978572"/>
            <a:ext cx="8265559" cy="3617703"/>
          </a:xfrm>
        </p:spPr>
        <p:txBody>
          <a:bodyPr/>
          <a:lstStyle/>
          <a:p>
            <a:pPr>
              <a:buSzPct val="100000"/>
              <a:buFont typeface="Arial" panose="020B0604020202020204" pitchFamily="34" charset="0"/>
              <a:buChar char="•"/>
            </a:pPr>
            <a:r>
              <a:rPr lang="en-US" sz="2200" b="1" dirty="0"/>
              <a:t>Overview of quality standards: </a:t>
            </a:r>
            <a:r>
              <a:rPr lang="en-US" sz="2200" dirty="0"/>
              <a:t>What are they? How are they used?​</a:t>
            </a:r>
          </a:p>
          <a:p>
            <a:pPr>
              <a:buSzPct val="100000"/>
              <a:buFont typeface="Arial" panose="020B0604020202020204" pitchFamily="34" charset="0"/>
              <a:buChar char="•"/>
            </a:pPr>
            <a:r>
              <a:rPr lang="en-US" sz="2200" b="1" dirty="0">
                <a:latin typeface="Calibri"/>
                <a:ea typeface="MS PGothic"/>
                <a:cs typeface="Calibri"/>
              </a:rPr>
              <a:t>Why these quality standards are needed: </a:t>
            </a:r>
            <a:r>
              <a:rPr lang="en-US" sz="2200" dirty="0">
                <a:latin typeface="Calibri"/>
                <a:ea typeface="MS PGothic"/>
                <a:cs typeface="Calibri"/>
              </a:rPr>
              <a:t>Gaps and variations in quality of care in hospitals and in the community for people with schizophrenia in Ontario</a:t>
            </a:r>
          </a:p>
          <a:p>
            <a:pPr>
              <a:buFont typeface="Arial" panose="020B0604020202020204" pitchFamily="34" charset="0"/>
              <a:buChar char="•"/>
            </a:pPr>
            <a:r>
              <a:rPr lang="en-US" sz="2200" b="1" dirty="0">
                <a:ea typeface="MS PGothic"/>
              </a:rPr>
              <a:t>Quality statements to improve care: </a:t>
            </a:r>
            <a:r>
              <a:rPr lang="en-US" sz="2200" dirty="0">
                <a:ea typeface="MS PGothic"/>
              </a:rPr>
              <a:t>The key statements in the </a:t>
            </a:r>
            <a:r>
              <a:rPr lang="en-US" sz="2200" i="1" dirty="0">
                <a:ea typeface="MS PGothic"/>
              </a:rPr>
              <a:t>Schizophrenia: Care for Adults in Hospitals and </a:t>
            </a:r>
            <a:r>
              <a:rPr lang="en-US" sz="2200" dirty="0">
                <a:ea typeface="MS PGothic"/>
              </a:rPr>
              <a:t>the </a:t>
            </a:r>
            <a:r>
              <a:rPr lang="en-US" sz="2200" i="1" dirty="0">
                <a:ea typeface="MS PGothic"/>
              </a:rPr>
              <a:t>Schizophrenia: Care for Adults in the </a:t>
            </a:r>
            <a:r>
              <a:rPr lang="en-US" sz="2200" dirty="0">
                <a:ea typeface="MS PGothic"/>
              </a:rPr>
              <a:t>Community quality standards </a:t>
            </a:r>
          </a:p>
          <a:p>
            <a:pPr>
              <a:buFont typeface="Arial" panose="020B0604020202020204" pitchFamily="34" charset="0"/>
              <a:buChar char="•"/>
            </a:pPr>
            <a:r>
              <a:rPr lang="en-US" sz="2200" b="1" dirty="0">
                <a:latin typeface="Calibri"/>
                <a:ea typeface="MS PGothic"/>
                <a:cs typeface="Calibri"/>
              </a:rPr>
              <a:t>Measures to support improvement: </a:t>
            </a:r>
            <a:r>
              <a:rPr lang="en-US" sz="2200" dirty="0">
                <a:latin typeface="Calibri"/>
                <a:ea typeface="MS PGothic"/>
                <a:cs typeface="Calibri"/>
              </a:rPr>
              <a:t>Indicators that can help measure your quality improvement efforts</a:t>
            </a:r>
          </a:p>
          <a:p>
            <a:pPr>
              <a:buClr>
                <a:srgbClr val="00B2E3"/>
              </a:buClr>
            </a:pPr>
            <a:endParaRPr lang="en-US" dirty="0"/>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E16379-4BA6-C801-2E2B-6E1D5CA1C45B}"/>
              </a:ext>
            </a:extLst>
          </p:cNvPr>
          <p:cNvSpPr/>
          <p:nvPr/>
        </p:nvSpPr>
        <p:spPr bwMode="auto">
          <a:xfrm>
            <a:off x="4995401" y="333308"/>
            <a:ext cx="3367074" cy="2339680"/>
          </a:xfrm>
          <a:prstGeom prst="rect">
            <a:avLst/>
          </a:prstGeom>
          <a:solidFill>
            <a:srgbClr val="EDFDFF"/>
          </a:solidFill>
          <a:ln w="9525"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a:extLst>
              <a:ext uri="{FF2B5EF4-FFF2-40B4-BE49-F238E27FC236}">
                <a16:creationId xmlns:a16="http://schemas.microsoft.com/office/drawing/2014/main" id="{F710D28B-0852-1D88-2A00-89ACD4BFC982}"/>
              </a:ext>
            </a:extLst>
          </p:cNvPr>
          <p:cNvSpPr txBox="1">
            <a:spLocks/>
          </p:cNvSpPr>
          <p:nvPr/>
        </p:nvSpPr>
        <p:spPr>
          <a:xfrm>
            <a:off x="656715" y="671516"/>
            <a:ext cx="4149502" cy="1663263"/>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b="0" u="none" kern="0" dirty="0">
                <a:latin typeface="Calibri"/>
                <a:ea typeface="MS PGothic"/>
                <a:cs typeface="Calibri"/>
              </a:rPr>
              <a:t>People living in urbans areas across Ontario were 1.5 times more likely than those in rural areas to visit a primary care doctor or psychiatrist within a week of their discharge from hospital for schizophrenia.</a:t>
            </a:r>
          </a:p>
          <a:p>
            <a:pPr defTabSz="914400"/>
            <a:endParaRPr lang="en-US" sz="1800" b="0" u="none" kern="0" dirty="0"/>
          </a:p>
        </p:txBody>
      </p:sp>
      <p:graphicFrame>
        <p:nvGraphicFramePr>
          <p:cNvPr id="8" name="Chart 7">
            <a:extLst>
              <a:ext uri="{FF2B5EF4-FFF2-40B4-BE49-F238E27FC236}">
                <a16:creationId xmlns:a16="http://schemas.microsoft.com/office/drawing/2014/main" id="{760CA9DE-2781-7A0E-C6DA-9E2544799482}"/>
              </a:ext>
            </a:extLst>
          </p:cNvPr>
          <p:cNvGraphicFramePr/>
          <p:nvPr>
            <p:extLst>
              <p:ext uri="{D42A27DB-BD31-4B8C-83A1-F6EECF244321}">
                <p14:modId xmlns:p14="http://schemas.microsoft.com/office/powerpoint/2010/main" val="1056383440"/>
              </p:ext>
            </p:extLst>
          </p:nvPr>
        </p:nvGraphicFramePr>
        <p:xfrm>
          <a:off x="4806217" y="1009725"/>
          <a:ext cx="2054558" cy="1663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60867E4-5E8E-4FF3-A83A-82F584B1F7EB}"/>
              </a:ext>
            </a:extLst>
          </p:cNvPr>
          <p:cNvGraphicFramePr/>
          <p:nvPr>
            <p:extLst>
              <p:ext uri="{D42A27DB-BD31-4B8C-83A1-F6EECF244321}">
                <p14:modId xmlns:p14="http://schemas.microsoft.com/office/powerpoint/2010/main" val="2182220791"/>
              </p:ext>
            </p:extLst>
          </p:nvPr>
        </p:nvGraphicFramePr>
        <p:xfrm>
          <a:off x="6564071" y="1009725"/>
          <a:ext cx="1965329" cy="166326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143127D1-F0A3-040B-4338-791E16F0613C}"/>
              </a:ext>
            </a:extLst>
          </p:cNvPr>
          <p:cNvSpPr txBox="1"/>
          <p:nvPr/>
        </p:nvSpPr>
        <p:spPr>
          <a:xfrm>
            <a:off x="5587745" y="1768733"/>
            <a:ext cx="663451" cy="4364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lgn="r"/>
            <a:r>
              <a:rPr lang="en-US" sz="2000" u="none">
                <a:latin typeface="Calibri" panose="020F0502020204030204" pitchFamily="34" charset="0"/>
                <a:cs typeface="Calibri" panose="020F0502020204030204" pitchFamily="34" charset="0"/>
              </a:rPr>
              <a:t>27.3%</a:t>
            </a:r>
            <a:endParaRPr lang="en-CA" sz="2000" u="none">
              <a:latin typeface="Calibri" panose="020F0502020204030204" pitchFamily="34" charset="0"/>
              <a:cs typeface="Calibri" panose="020F0502020204030204" pitchFamily="34" charset="0"/>
            </a:endParaRPr>
          </a:p>
        </p:txBody>
      </p:sp>
      <p:sp>
        <p:nvSpPr>
          <p:cNvPr id="12" name="TextBox 1">
            <a:extLst>
              <a:ext uri="{FF2B5EF4-FFF2-40B4-BE49-F238E27FC236}">
                <a16:creationId xmlns:a16="http://schemas.microsoft.com/office/drawing/2014/main" id="{610D1125-7637-0E33-4291-B4E9EE76BCFB}"/>
              </a:ext>
            </a:extLst>
          </p:cNvPr>
          <p:cNvSpPr txBox="1"/>
          <p:nvPr/>
        </p:nvSpPr>
        <p:spPr>
          <a:xfrm>
            <a:off x="7319505" y="1768733"/>
            <a:ext cx="663451" cy="4364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lgn="r"/>
            <a:r>
              <a:rPr lang="en-US" sz="2000" u="none">
                <a:latin typeface="Calibri" panose="020F0502020204030204" pitchFamily="34" charset="0"/>
                <a:cs typeface="Calibri" panose="020F0502020204030204" pitchFamily="34" charset="0"/>
              </a:rPr>
              <a:t>17.5%</a:t>
            </a:r>
            <a:endParaRPr lang="en-CA" sz="2000" u="none">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BA895EE-AD99-9E0B-EFA7-FB339261D24F}"/>
              </a:ext>
            </a:extLst>
          </p:cNvPr>
          <p:cNvSpPr txBox="1"/>
          <p:nvPr/>
        </p:nvSpPr>
        <p:spPr>
          <a:xfrm>
            <a:off x="656714" y="3269807"/>
            <a:ext cx="7825133" cy="646331"/>
          </a:xfrm>
          <a:prstGeom prst="rect">
            <a:avLst/>
          </a:prstGeom>
          <a:noFill/>
        </p:spPr>
        <p:txBody>
          <a:bodyPr wrap="square">
            <a:spAutoFit/>
          </a:bodyPr>
          <a:lstStyle/>
          <a:p>
            <a:r>
              <a:rPr lang="en-US" sz="1800" u="none" kern="0">
                <a:latin typeface="Calibri" panose="020F0502020204030204" pitchFamily="34" charset="0"/>
                <a:cs typeface="Calibri" panose="020F0502020204030204" pitchFamily="34" charset="0"/>
              </a:rPr>
              <a:t>Rates of 7-day physician follow-up have remained </a:t>
            </a:r>
            <a:r>
              <a:rPr lang="en-US" sz="1800" b="1" u="none" kern="0">
                <a:latin typeface="Calibri" panose="020F0502020204030204" pitchFamily="34" charset="0"/>
                <a:cs typeface="Calibri" panose="020F0502020204030204" pitchFamily="34" charset="0"/>
              </a:rPr>
              <a:t>relatively consistent over time</a:t>
            </a:r>
            <a:r>
              <a:rPr lang="en-US" sz="1800" u="none" kern="0">
                <a:latin typeface="Calibri" panose="020F0502020204030204" pitchFamily="34" charset="0"/>
                <a:cs typeface="Calibri" panose="020F0502020204030204" pitchFamily="34" charset="0"/>
              </a:rPr>
              <a:t> between fiscal years 2012/13 and 2021/22. </a:t>
            </a:r>
            <a:endParaRPr lang="en-CA" sz="1800" u="none" kern="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5B89162-A584-62B8-4854-225E9361B48F}"/>
              </a:ext>
            </a:extLst>
          </p:cNvPr>
          <p:cNvSpPr txBox="1"/>
          <p:nvPr/>
        </p:nvSpPr>
        <p:spPr>
          <a:xfrm>
            <a:off x="5119092" y="360245"/>
            <a:ext cx="3079772" cy="523220"/>
          </a:xfrm>
          <a:prstGeom prst="rect">
            <a:avLst/>
          </a:prstGeom>
          <a:noFill/>
        </p:spPr>
        <p:txBody>
          <a:bodyPr wrap="square">
            <a:spAutoFit/>
          </a:bodyPr>
          <a:lstStyle/>
          <a:p>
            <a:pPr algn="ctr"/>
            <a:r>
              <a:rPr lang="en-US" u="none" kern="0" dirty="0">
                <a:solidFill>
                  <a:schemeClr val="bg2">
                    <a:lumMod val="50000"/>
                  </a:schemeClr>
                </a:solidFill>
                <a:latin typeface="Calibri" panose="020F0502020204030204" pitchFamily="34" charset="0"/>
                <a:cs typeface="Calibri" panose="020F0502020204030204" pitchFamily="34" charset="0"/>
              </a:rPr>
              <a:t>7-day physician follow-up for schizophrenia, fiscal year 2021/22</a:t>
            </a:r>
            <a:endParaRPr lang="en-CA" u="none" kern="0" dirty="0">
              <a:solidFill>
                <a:schemeClr val="bg2">
                  <a:lumMod val="50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3B635E5-691C-1221-9733-408CB3127741}"/>
              </a:ext>
            </a:extLst>
          </p:cNvPr>
          <p:cNvSpPr txBox="1"/>
          <p:nvPr/>
        </p:nvSpPr>
        <p:spPr>
          <a:xfrm>
            <a:off x="1601818" y="4364246"/>
            <a:ext cx="5940362"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 </a:t>
            </a:r>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Ontario Health Insurance Plan (OHIP)  database, Ontario Mental Health Reporting System (OMHRS), Registered Persons Database (RPDB), provided by ICES. </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a:t>
            </a:r>
            <a:r>
              <a:rPr lang="en-US" sz="800" u="none">
                <a:solidFill>
                  <a:schemeClr val="tx1">
                    <a:lumMod val="50000"/>
                    <a:lumOff val="50000"/>
                  </a:schemeClr>
                </a:solidFill>
                <a:latin typeface="Calibri" panose="020F0502020204030204" pitchFamily="34" charset="0"/>
                <a:cs typeface="Calibri" panose="020F0502020204030204" pitchFamily="34" charset="0"/>
              </a:rPr>
              <a:t>: Rates are  standardized by age and sex. </a:t>
            </a:r>
          </a:p>
        </p:txBody>
      </p:sp>
    </p:spTree>
    <p:extLst>
      <p:ext uri="{BB962C8B-B14F-4D97-AF65-F5344CB8AC3E}">
        <p14:creationId xmlns:p14="http://schemas.microsoft.com/office/powerpoint/2010/main" val="419314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nvSpPr>
        <p:spPr>
          <a:xfrm>
            <a:off x="449707" y="239755"/>
            <a:ext cx="8244584" cy="937460"/>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u="none" kern="0"/>
              <a:t>16.6% of people in Ontario hospitalized for schizophrenia had a readmission for mental health or addictions within 30 days of discharge, ranging from 13.1% in the North West region to 17.6% in the North East region</a:t>
            </a:r>
          </a:p>
        </p:txBody>
      </p:sp>
      <p:graphicFrame>
        <p:nvGraphicFramePr>
          <p:cNvPr id="4" name="Chart 3">
            <a:extLst>
              <a:ext uri="{FF2B5EF4-FFF2-40B4-BE49-F238E27FC236}">
                <a16:creationId xmlns:a16="http://schemas.microsoft.com/office/drawing/2014/main" id="{3A3523EF-826E-E87A-AD5B-27DCBA992DD1}"/>
              </a:ext>
            </a:extLst>
          </p:cNvPr>
          <p:cNvGraphicFramePr/>
          <p:nvPr/>
        </p:nvGraphicFramePr>
        <p:xfrm>
          <a:off x="708025" y="1364852"/>
          <a:ext cx="7886700" cy="2999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6CD798E-9557-EE5D-6D97-C3EA3BA98802}"/>
              </a:ext>
            </a:extLst>
          </p:cNvPr>
          <p:cNvSpPr txBox="1"/>
          <p:nvPr/>
        </p:nvSpPr>
        <p:spPr>
          <a:xfrm>
            <a:off x="1601817" y="4364246"/>
            <a:ext cx="6178465"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 </a:t>
            </a:r>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Ontario Mental Health Reporting System (OMHRS), Registered Persons Database (RPDB), provided by ICES. </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 </a:t>
            </a:r>
            <a:r>
              <a:rPr lang="en-US" sz="800" u="none">
                <a:solidFill>
                  <a:schemeClr val="tx1">
                    <a:lumMod val="50000"/>
                    <a:lumOff val="50000"/>
                  </a:schemeClr>
                </a:solidFill>
                <a:latin typeface="Calibri" panose="020F0502020204030204" pitchFamily="34" charset="0"/>
                <a:cs typeface="Calibri" panose="020F0502020204030204" pitchFamily="34" charset="0"/>
              </a:rPr>
              <a:t>Rates are standardized by age and sex.</a:t>
            </a:r>
          </a:p>
        </p:txBody>
      </p:sp>
    </p:spTree>
    <p:extLst>
      <p:ext uri="{BB962C8B-B14F-4D97-AF65-F5344CB8AC3E}">
        <p14:creationId xmlns:p14="http://schemas.microsoft.com/office/powerpoint/2010/main" val="305511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nvSpPr>
        <p:spPr>
          <a:xfrm>
            <a:off x="449708" y="198612"/>
            <a:ext cx="8244584" cy="675819"/>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800" u="none" kern="0"/>
              <a:t>There has been a modest decline over time for readmissions for mental health or addictions within 30 days of a hospitalization for schizophrenia in Ontario</a:t>
            </a:r>
          </a:p>
        </p:txBody>
      </p:sp>
      <p:graphicFrame>
        <p:nvGraphicFramePr>
          <p:cNvPr id="4" name="Chart 3">
            <a:extLst>
              <a:ext uri="{FF2B5EF4-FFF2-40B4-BE49-F238E27FC236}">
                <a16:creationId xmlns:a16="http://schemas.microsoft.com/office/drawing/2014/main" id="{3A3523EF-826E-E87A-AD5B-27DCBA992DD1}"/>
              </a:ext>
            </a:extLst>
          </p:cNvPr>
          <p:cNvGraphicFramePr/>
          <p:nvPr>
            <p:extLst>
              <p:ext uri="{D42A27DB-BD31-4B8C-83A1-F6EECF244321}">
                <p14:modId xmlns:p14="http://schemas.microsoft.com/office/powerpoint/2010/main" val="3138671559"/>
              </p:ext>
            </p:extLst>
          </p:nvPr>
        </p:nvGraphicFramePr>
        <p:xfrm>
          <a:off x="1383969" y="1356584"/>
          <a:ext cx="6614160" cy="2999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9B034B9-1217-5C77-6352-A3A503D84BD2}"/>
              </a:ext>
            </a:extLst>
          </p:cNvPr>
          <p:cNvSpPr txBox="1"/>
          <p:nvPr/>
        </p:nvSpPr>
        <p:spPr>
          <a:xfrm>
            <a:off x="1601817" y="4364246"/>
            <a:ext cx="6178465"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 </a:t>
            </a:r>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Ontario Mental Health Reporting System (OMHRS), Registered Persons Database (RPDB), provided by ICES. </a:t>
            </a:r>
          </a:p>
          <a:p>
            <a:r>
              <a:rPr lang="en-US" sz="800" i="1" u="none">
                <a:solidFill>
                  <a:schemeClr val="tx1">
                    <a:lumMod val="50000"/>
                    <a:lumOff val="50000"/>
                  </a:schemeClr>
                </a:solidFill>
                <a:latin typeface="Calibri" panose="020F0502020204030204" pitchFamily="34" charset="0"/>
                <a:cs typeface="Calibri" panose="020F0502020204030204" pitchFamily="34" charset="0"/>
              </a:rPr>
              <a:t>Note: </a:t>
            </a:r>
            <a:r>
              <a:rPr lang="en-US" sz="800" u="none">
                <a:solidFill>
                  <a:schemeClr val="tx1">
                    <a:lumMod val="50000"/>
                    <a:lumOff val="50000"/>
                  </a:schemeClr>
                </a:solidFill>
                <a:latin typeface="Calibri" panose="020F0502020204030204" pitchFamily="34" charset="0"/>
                <a:cs typeface="Calibri" panose="020F0502020204030204" pitchFamily="34" charset="0"/>
              </a:rPr>
              <a:t>Rates are standardized by age and sex.</a:t>
            </a:r>
          </a:p>
        </p:txBody>
      </p:sp>
    </p:spTree>
    <p:extLst>
      <p:ext uri="{BB962C8B-B14F-4D97-AF65-F5344CB8AC3E}">
        <p14:creationId xmlns:p14="http://schemas.microsoft.com/office/powerpoint/2010/main" val="352437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nvSpPr>
        <p:spPr>
          <a:xfrm>
            <a:off x="449708" y="198612"/>
            <a:ext cx="8363216" cy="873917"/>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1700" u="none" kern="0">
                <a:latin typeface="Calibri"/>
                <a:ea typeface="MS PGothic"/>
                <a:cs typeface="Calibri"/>
              </a:rPr>
              <a:t>People in the lowest income neighbourhoods had the highest readmission rates for mental health or addictions conditions in the month following a schizophrenia hospitalization</a:t>
            </a:r>
          </a:p>
        </p:txBody>
      </p:sp>
      <p:graphicFrame>
        <p:nvGraphicFramePr>
          <p:cNvPr id="4" name="Chart 3">
            <a:extLst>
              <a:ext uri="{FF2B5EF4-FFF2-40B4-BE49-F238E27FC236}">
                <a16:creationId xmlns:a16="http://schemas.microsoft.com/office/drawing/2014/main" id="{3A3523EF-826E-E87A-AD5B-27DCBA992DD1}"/>
              </a:ext>
            </a:extLst>
          </p:cNvPr>
          <p:cNvGraphicFramePr/>
          <p:nvPr>
            <p:extLst>
              <p:ext uri="{D42A27DB-BD31-4B8C-83A1-F6EECF244321}">
                <p14:modId xmlns:p14="http://schemas.microsoft.com/office/powerpoint/2010/main" val="1469159065"/>
              </p:ext>
            </p:extLst>
          </p:nvPr>
        </p:nvGraphicFramePr>
        <p:xfrm>
          <a:off x="1264920" y="1216623"/>
          <a:ext cx="6614160" cy="2999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2907D0-D634-346E-9FF6-AE4763FB7F23}"/>
              </a:ext>
            </a:extLst>
          </p:cNvPr>
          <p:cNvSpPr txBox="1"/>
          <p:nvPr/>
        </p:nvSpPr>
        <p:spPr>
          <a:xfrm>
            <a:off x="1601818" y="4364246"/>
            <a:ext cx="6083872" cy="461665"/>
          </a:xfrm>
          <a:prstGeom prst="rect">
            <a:avLst/>
          </a:prstGeom>
          <a:noFill/>
        </p:spPr>
        <p:txBody>
          <a:bodyPr wrap="square" rtlCol="0">
            <a:spAutoFit/>
          </a:bodyPr>
          <a:lstStyle/>
          <a:p>
            <a:r>
              <a:rPr lang="en-US" sz="800" i="1" u="none">
                <a:solidFill>
                  <a:schemeClr val="tx1">
                    <a:lumMod val="50000"/>
                    <a:lumOff val="50000"/>
                  </a:schemeClr>
                </a:solidFill>
                <a:latin typeface="Calibri" panose="020F0502020204030204" pitchFamily="34" charset="0"/>
                <a:cs typeface="Calibri" panose="020F0502020204030204" pitchFamily="34" charset="0"/>
              </a:rPr>
              <a:t>Sources: </a:t>
            </a:r>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Ontario Mental Health Reporting System (OMHRS), Registered Persons Database (RPDB), provided by ICES. </a:t>
            </a:r>
          </a:p>
          <a:p>
            <a:r>
              <a:rPr lang="en-US" sz="800" u="none">
                <a:solidFill>
                  <a:schemeClr val="tx1">
                    <a:lumMod val="50000"/>
                    <a:lumOff val="50000"/>
                  </a:schemeClr>
                </a:solidFill>
                <a:latin typeface="Calibri" panose="020F0502020204030204" pitchFamily="34" charset="0"/>
                <a:cs typeface="Calibri" panose="020F0502020204030204" pitchFamily="34" charset="0"/>
              </a:rPr>
              <a:t>Note: Rates are standardized by age and sex.</a:t>
            </a:r>
          </a:p>
        </p:txBody>
      </p:sp>
      <p:sp>
        <p:nvSpPr>
          <p:cNvPr id="3" name="Rectangle 2">
            <a:extLst>
              <a:ext uri="{FF2B5EF4-FFF2-40B4-BE49-F238E27FC236}">
                <a16:creationId xmlns:a16="http://schemas.microsoft.com/office/drawing/2014/main" id="{92B87A9B-5895-F6B5-470C-8F92971F8AEC}"/>
              </a:ext>
            </a:extLst>
          </p:cNvPr>
          <p:cNvSpPr/>
          <p:nvPr/>
        </p:nvSpPr>
        <p:spPr bwMode="auto">
          <a:xfrm>
            <a:off x="7685690" y="1914525"/>
            <a:ext cx="658210" cy="21621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88405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Scope and topic areas</a:t>
            </a:r>
            <a:br>
              <a:rPr lang="en-US">
                <a:solidFill>
                  <a:schemeClr val="bg1"/>
                </a:solidFill>
              </a:rPr>
            </a:br>
            <a:br>
              <a:rPr lang="en-US">
                <a:solidFill>
                  <a:schemeClr val="bg1"/>
                </a:solidFill>
              </a:rPr>
            </a:br>
            <a:endParaRPr lang="en-US">
              <a:solidFill>
                <a:schemeClr val="bg1"/>
              </a:solidFill>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375225"/>
            <a:ext cx="8743307" cy="874432"/>
          </a:xfrm>
        </p:spPr>
        <p:txBody>
          <a:bodyPr/>
          <a:lstStyle/>
          <a:p>
            <a:r>
              <a:rPr lang="en-CA" sz="2800" b="0" i="1" dirty="0">
                <a:solidFill>
                  <a:schemeClr val="tx1"/>
                </a:solidFill>
                <a:cs typeface="Calibri" panose="020F0502020204030204" pitchFamily="34" charset="0"/>
              </a:rPr>
              <a:t>Schizophrenia: Care for Adults in </a:t>
            </a:r>
            <a:r>
              <a:rPr lang="en-CA" sz="2800" b="0" i="1" dirty="0"/>
              <a:t>Hospitals</a:t>
            </a:r>
            <a:br>
              <a:rPr lang="en-CA" dirty="0">
                <a:solidFill>
                  <a:schemeClr val="tx1"/>
                </a:solidFill>
                <a:cs typeface="Calibri" panose="020F0502020204030204" pitchFamily="34" charset="0"/>
              </a:rPr>
            </a:br>
            <a:r>
              <a:rPr lang="en-CA" dirty="0">
                <a:solidFill>
                  <a:schemeClr val="tx1"/>
                </a:solidFill>
                <a:cs typeface="Calibri" panose="020F0502020204030204" pitchFamily="34" charset="0"/>
              </a:rPr>
              <a:t>Scope</a:t>
            </a:r>
            <a:endParaRPr lang="en-CA" strike="sngStrike" dirty="0">
              <a:solidFill>
                <a:schemeClr val="tx1"/>
              </a:solidFill>
              <a:highlight>
                <a:srgbClr val="FFFF00"/>
              </a:highlight>
              <a:cs typeface="Calibri" panose="020F0502020204030204" pitchFamily="34" charset="0"/>
            </a:endParaRPr>
          </a:p>
        </p:txBody>
      </p:sp>
      <p:sp>
        <p:nvSpPr>
          <p:cNvPr id="4" name="Content Placeholder 3"/>
          <p:cNvSpPr>
            <a:spLocks noGrp="1"/>
          </p:cNvSpPr>
          <p:nvPr>
            <p:ph idx="1"/>
          </p:nvPr>
        </p:nvSpPr>
        <p:spPr>
          <a:xfrm>
            <a:off x="400692" y="1581921"/>
            <a:ext cx="8332342" cy="3186354"/>
          </a:xfrm>
        </p:spPr>
        <p:txBody>
          <a:bodyPr/>
          <a:lstStyle/>
          <a:p>
            <a:r>
              <a:rPr lang="en-CA" sz="2000" dirty="0">
                <a:latin typeface="Calibri"/>
                <a:ea typeface="Times New Roman" panose="02020603050405020304" pitchFamily="18" charset="0"/>
                <a:cs typeface="Calibri"/>
              </a:rPr>
              <a:t>This quality standard focuses on care for adults 18 years of age and older with a primary diagnosis of schizophrenia (including related disorders such as schizoaffective disorder) </a:t>
            </a:r>
            <a:r>
              <a:rPr lang="en-CA" sz="2000" dirty="0">
                <a:latin typeface="Calibri"/>
                <a:cs typeface="Calibri"/>
              </a:rPr>
              <a:t>who are seen in an emergency department or admitted to an inpatient setting. </a:t>
            </a:r>
            <a:endParaRPr lang="en-US" sz="2000" dirty="0">
              <a:latin typeface="Calibri"/>
              <a:cs typeface="Calibri"/>
            </a:endParaRPr>
          </a:p>
          <a:p>
            <a:r>
              <a:rPr lang="en-CA" sz="2000" dirty="0">
                <a:latin typeface="Calibri"/>
                <a:ea typeface="Times New Roman" panose="02020603050405020304" pitchFamily="18" charset="0"/>
                <a:cs typeface="Calibri"/>
              </a:rPr>
              <a:t>It also </a:t>
            </a:r>
            <a:r>
              <a:rPr lang="en-CA" sz="2000" dirty="0">
                <a:latin typeface="Calibri"/>
                <a:cs typeface="Calibri"/>
              </a:rPr>
              <a:t>provides guidance for the care of people who are transitioning from the inpatient setting to the community.</a:t>
            </a:r>
            <a:endParaRPr lang="en-US" sz="2000" dirty="0">
              <a:latin typeface="Calibri"/>
              <a:cs typeface="Calibri"/>
            </a:endParaRPr>
          </a:p>
        </p:txBody>
      </p:sp>
      <p:cxnSp>
        <p:nvCxnSpPr>
          <p:cNvPr id="3" name="Straight Connector 2">
            <a:extLst>
              <a:ext uri="{FF2B5EF4-FFF2-40B4-BE49-F238E27FC236}">
                <a16:creationId xmlns:a16="http://schemas.microsoft.com/office/drawing/2014/main" id="{0039D521-FF4C-DDDF-F3EB-89E47688CA3A}"/>
              </a:ext>
              <a:ext uri="{C183D7F6-B498-43B3-948B-1728B52AA6E4}">
                <adec:decorative xmlns:adec="http://schemas.microsoft.com/office/drawing/2017/decorative" val="1"/>
              </a:ext>
            </a:extLst>
          </p:cNvPr>
          <p:cNvCxnSpPr>
            <a:cxnSpLocks/>
          </p:cNvCxnSpPr>
          <p:nvPr/>
        </p:nvCxnSpPr>
        <p:spPr>
          <a:xfrm>
            <a:off x="503381" y="892115"/>
            <a:ext cx="8229653" cy="0"/>
          </a:xfrm>
          <a:prstGeom prst="line">
            <a:avLst/>
          </a:prstGeom>
          <a:ln w="38100">
            <a:solidFill>
              <a:srgbClr val="48A7A2"/>
            </a:solidFill>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52168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en-CA" sz="2800" b="0" i="1">
                <a:solidFill>
                  <a:schemeClr val="tx1"/>
                </a:solidFill>
                <a:cs typeface="Calibri" panose="020F0502020204030204" pitchFamily="34" charset="0"/>
              </a:rPr>
              <a:t>Schizophrenia: Care in Community for Adults</a:t>
            </a:r>
            <a:br>
              <a:rPr lang="en-CA">
                <a:solidFill>
                  <a:schemeClr val="tx1"/>
                </a:solidFill>
                <a:cs typeface="Calibri" panose="020F0502020204030204" pitchFamily="34" charset="0"/>
              </a:rPr>
            </a:br>
            <a:r>
              <a:rPr lang="en-CA">
                <a:solidFill>
                  <a:schemeClr val="tx1"/>
                </a:solidFill>
                <a:cs typeface="Calibri" panose="020F0502020204030204" pitchFamily="34" charset="0"/>
              </a:rPr>
              <a:t>Scope</a:t>
            </a:r>
            <a:endParaRPr lang="en-CA" strike="sngStrike">
              <a:solidFill>
                <a:schemeClr val="tx1"/>
              </a:solidFill>
              <a:highlight>
                <a:srgbClr val="FFFF00"/>
              </a:highlight>
              <a:cs typeface="Calibri" panose="020F0502020204030204" pitchFamily="34" charset="0"/>
            </a:endParaRPr>
          </a:p>
        </p:txBody>
      </p:sp>
      <p:sp>
        <p:nvSpPr>
          <p:cNvPr id="4" name="Content Placeholder 3"/>
          <p:cNvSpPr>
            <a:spLocks noGrp="1"/>
          </p:cNvSpPr>
          <p:nvPr>
            <p:ph idx="1"/>
          </p:nvPr>
        </p:nvSpPr>
        <p:spPr>
          <a:xfrm>
            <a:off x="400692" y="1436355"/>
            <a:ext cx="8332342" cy="3186354"/>
          </a:xfrm>
        </p:spPr>
        <p:txBody>
          <a:bodyPr/>
          <a:lstStyle/>
          <a:p>
            <a:r>
              <a:rPr lang="en-CA" sz="2000">
                <a:latin typeface="Calibri"/>
                <a:ea typeface="Times New Roman" panose="02020603050405020304" pitchFamily="18" charset="0"/>
                <a:cs typeface="Calibri"/>
              </a:rPr>
              <a:t>This quality standard focuses on care for adults 18 years of age and older with a primary diagnosis of schizophrenia, including related disorders such as schizoaffective disorder. </a:t>
            </a:r>
            <a:endParaRPr lang="en-US" sz="2000">
              <a:latin typeface="Calibri"/>
              <a:ea typeface="Times New Roman" panose="02020603050405020304" pitchFamily="18" charset="0"/>
              <a:cs typeface="Calibri"/>
            </a:endParaRPr>
          </a:p>
          <a:p>
            <a:r>
              <a:rPr lang="en-CA" sz="2000">
                <a:latin typeface="Calibri"/>
                <a:ea typeface="Times New Roman" panose="02020603050405020304" pitchFamily="18" charset="0"/>
                <a:cs typeface="Calibri"/>
              </a:rPr>
              <a:t>It also provides guidance on early psychosis intervention for people who experience a first episode of schizophrenia.</a:t>
            </a:r>
            <a:endParaRPr lang="en-US" sz="2000">
              <a:ea typeface="Times New Roman" panose="02020603050405020304" pitchFamily="18" charset="0"/>
            </a:endParaRPr>
          </a:p>
          <a:p>
            <a:r>
              <a:rPr lang="en-CA" sz="2000">
                <a:latin typeface="Calibri"/>
                <a:ea typeface="Times New Roman" panose="02020603050405020304" pitchFamily="18" charset="0"/>
                <a:cs typeface="Calibri"/>
              </a:rPr>
              <a:t>The quality standard focuses on care provided in the community, including primary care, hospital outpatient care, rehabilitation, correctional facilities, and community supports and services.</a:t>
            </a:r>
            <a:br>
              <a:rPr lang="en-CA" sz="2000">
                <a:highlight>
                  <a:srgbClr val="FFFF00"/>
                </a:highlight>
                <a:latin typeface="Calibri"/>
                <a:ea typeface="Times New Roman" panose="02020603050405020304" pitchFamily="18" charset="0"/>
                <a:cs typeface="Calibri"/>
              </a:rPr>
            </a:br>
            <a:endParaRPr lang="en-CA">
              <a:highlight>
                <a:srgbClr val="FFFF00"/>
              </a:highlight>
              <a:ea typeface="Times New Roman" panose="02020603050405020304" pitchFamily="18" charset="0"/>
            </a:endParaRPr>
          </a:p>
        </p:txBody>
      </p:sp>
      <p:cxnSp>
        <p:nvCxnSpPr>
          <p:cNvPr id="3" name="Straight Connector 2">
            <a:extLst>
              <a:ext uri="{FF2B5EF4-FFF2-40B4-BE49-F238E27FC236}">
                <a16:creationId xmlns:a16="http://schemas.microsoft.com/office/drawing/2014/main" id="{26A078EB-F635-B2C2-30A8-E249A42A5E4F}"/>
              </a:ext>
              <a:ext uri="{C183D7F6-B498-43B3-948B-1728B52AA6E4}">
                <adec:decorative xmlns:adec="http://schemas.microsoft.com/office/drawing/2017/decorative" val="1"/>
              </a:ext>
            </a:extLst>
          </p:cNvPr>
          <p:cNvCxnSpPr>
            <a:cxnSpLocks/>
          </p:cNvCxnSpPr>
          <p:nvPr/>
        </p:nvCxnSpPr>
        <p:spPr>
          <a:xfrm>
            <a:off x="503381" y="712006"/>
            <a:ext cx="8229653" cy="0"/>
          </a:xfrm>
          <a:prstGeom prst="line">
            <a:avLst/>
          </a:prstGeom>
          <a:ln w="38100">
            <a:solidFill>
              <a:srgbClr val="047BC1"/>
            </a:solidFill>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5008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837464"/>
            <a:ext cx="4641457" cy="3684095"/>
          </a:xfrm>
          <a:prstGeom prst="rect">
            <a:avLst/>
          </a:prstGeom>
        </p:spPr>
        <p:txBody>
          <a:bodyPr/>
          <a:lstStyle/>
          <a:p>
            <a:pPr marL="0" indent="0">
              <a:spcBef>
                <a:spcPts val="600"/>
              </a:spcBef>
              <a:spcAft>
                <a:spcPts val="200"/>
              </a:spcAft>
              <a:buNone/>
            </a:pPr>
            <a:r>
              <a:rPr lang="en-CA" sz="1600" b="1" dirty="0"/>
              <a:t>Care in Hospital and in the Community</a:t>
            </a:r>
          </a:p>
          <a:p>
            <a:pPr>
              <a:spcBef>
                <a:spcPts val="600"/>
              </a:spcBef>
              <a:spcAft>
                <a:spcPts val="200"/>
              </a:spcAft>
            </a:pPr>
            <a:r>
              <a:rPr lang="en-CA" sz="1600" dirty="0"/>
              <a:t>Comprehensive Interprofessional Assessment*</a:t>
            </a:r>
          </a:p>
          <a:p>
            <a:pPr>
              <a:spcBef>
                <a:spcPts val="600"/>
              </a:spcBef>
              <a:spcAft>
                <a:spcPts val="200"/>
              </a:spcAft>
            </a:pPr>
            <a:r>
              <a:rPr lang="en-CA" sz="1600" dirty="0"/>
              <a:t>Screening for Substance Use*</a:t>
            </a:r>
            <a:endParaRPr lang="en-US" sz="1600" dirty="0"/>
          </a:p>
          <a:p>
            <a:pPr>
              <a:spcBef>
                <a:spcPts val="600"/>
              </a:spcBef>
              <a:spcAft>
                <a:spcPts val="200"/>
              </a:spcAft>
            </a:pPr>
            <a:r>
              <a:rPr lang="en-CA" sz="1600" dirty="0"/>
              <a:t>Physical Health Assessment*</a:t>
            </a:r>
            <a:r>
              <a:rPr lang="en-US" sz="1600" dirty="0"/>
              <a:t>	</a:t>
            </a:r>
          </a:p>
          <a:p>
            <a:pPr>
              <a:spcBef>
                <a:spcPts val="600"/>
              </a:spcBef>
              <a:spcAft>
                <a:spcPts val="200"/>
              </a:spcAft>
            </a:pPr>
            <a:r>
              <a:rPr lang="en-CA" sz="1600" dirty="0"/>
              <a:t>Promoting Physical Activity and Healthy Eating*</a:t>
            </a:r>
            <a:endParaRPr lang="en-US" sz="1600" dirty="0"/>
          </a:p>
          <a:p>
            <a:pPr>
              <a:spcBef>
                <a:spcPts val="600"/>
              </a:spcBef>
              <a:spcAft>
                <a:spcPts val="200"/>
              </a:spcAft>
            </a:pPr>
            <a:r>
              <a:rPr lang="en-CA" sz="1600" dirty="0"/>
              <a:t>Promoting Smoking Cessation*</a:t>
            </a:r>
            <a:endParaRPr lang="en-US" sz="1600" dirty="0"/>
          </a:p>
          <a:p>
            <a:pPr>
              <a:spcBef>
                <a:spcPts val="600"/>
              </a:spcBef>
              <a:spcAft>
                <a:spcPts val="200"/>
              </a:spcAft>
            </a:pPr>
            <a:r>
              <a:rPr lang="en-CA" sz="1600" dirty="0"/>
              <a:t>Treatment With Clozapine*</a:t>
            </a:r>
            <a:r>
              <a:rPr lang="en-US" sz="1600" dirty="0"/>
              <a:t>	</a:t>
            </a:r>
          </a:p>
          <a:p>
            <a:pPr>
              <a:spcBef>
                <a:spcPts val="600"/>
              </a:spcBef>
              <a:spcAft>
                <a:spcPts val="200"/>
              </a:spcAft>
            </a:pPr>
            <a:r>
              <a:rPr lang="en-CA" sz="1600" dirty="0"/>
              <a:t>Treatment With Long-Acting Injectable Antipsychotic Medication*</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600" u="none" dirty="0">
                <a:latin typeface="Calibri" panose="020F0502020204030204" pitchFamily="34" charset="0"/>
                <a:cs typeface="Calibri" panose="020F0502020204030204" pitchFamily="34" charset="0"/>
              </a:rPr>
              <a:t>Cognitive Behavioural Therapy*</a:t>
            </a:r>
            <a:r>
              <a:rPr lang="en-US" sz="1600" u="none" dirty="0">
                <a:latin typeface="Calibri" panose="020F0502020204030204" pitchFamily="34" charset="0"/>
                <a:cs typeface="Calibri" panose="020F0502020204030204" pitchFamily="34" charset="0"/>
              </a:rPr>
              <a:t>	</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600" u="none" dirty="0">
                <a:latin typeface="Calibri" panose="020F0502020204030204" pitchFamily="34" charset="0"/>
                <a:cs typeface="Calibri" panose="020F0502020204030204" pitchFamily="34" charset="0"/>
              </a:rPr>
              <a:t>Family Intervention*</a:t>
            </a:r>
          </a:p>
          <a:p>
            <a:pPr>
              <a:spcBef>
                <a:spcPts val="600"/>
              </a:spcBef>
              <a:spcAft>
                <a:spcPts val="200"/>
              </a:spcAft>
            </a:pPr>
            <a:endParaRPr lang="en-US" sz="1600" dirty="0"/>
          </a:p>
          <a:p>
            <a:pPr marL="0" indent="0">
              <a:spcBef>
                <a:spcPts val="200"/>
              </a:spcBef>
              <a:buNone/>
            </a:pPr>
            <a:r>
              <a:rPr lang="en-US" sz="1600" dirty="0"/>
              <a:t>	</a:t>
            </a:r>
          </a:p>
        </p:txBody>
      </p:sp>
      <p:sp>
        <p:nvSpPr>
          <p:cNvPr id="629" name="Title 2"/>
          <p:cNvSpPr txBox="1">
            <a:spLocks noGrp="1"/>
          </p:cNvSpPr>
          <p:nvPr>
            <p:ph type="title"/>
          </p:nvPr>
        </p:nvSpPr>
        <p:spPr>
          <a:xfrm>
            <a:off x="421240" y="186992"/>
            <a:ext cx="8113160" cy="776570"/>
          </a:xfrm>
          <a:prstGeom prst="rect">
            <a:avLst/>
          </a:prstGeom>
        </p:spPr>
        <p:txBody>
          <a:bodyPr/>
          <a:lstStyle/>
          <a:p>
            <a:r>
              <a:rPr lang="en-US" dirty="0">
                <a:solidFill>
                  <a:schemeClr val="tx1"/>
                </a:solidFill>
                <a:cs typeface="Calibri" panose="020F0502020204030204" pitchFamily="34" charset="0"/>
              </a:rPr>
              <a:t>Quality </a:t>
            </a:r>
            <a:r>
              <a:rPr lang="en-CA" dirty="0"/>
              <a:t>standard</a:t>
            </a:r>
            <a:r>
              <a:rPr lang="en-CA" dirty="0">
                <a:solidFill>
                  <a:schemeClr val="tx1"/>
                </a:solidFill>
                <a:cs typeface="Calibri" panose="020F0502020204030204" pitchFamily="34" charset="0"/>
              </a:rPr>
              <a:t> topic areas</a:t>
            </a:r>
            <a:endParaRPr dirty="0">
              <a:solidFill>
                <a:schemeClr val="tx1"/>
              </a:solidFill>
              <a:cs typeface="Calibri" panose="020F0502020204030204" pitchFamily="34" charset="0"/>
            </a:endParaRPr>
          </a:p>
        </p:txBody>
      </p:sp>
      <p:sp>
        <p:nvSpPr>
          <p:cNvPr id="2" name="Content Placeholder 2">
            <a:extLst>
              <a:ext uri="{FF2B5EF4-FFF2-40B4-BE49-F238E27FC236}">
                <a16:creationId xmlns:a16="http://schemas.microsoft.com/office/drawing/2014/main" id="{4CFE0604-E8EF-506F-9802-EBC9AF420C32}"/>
              </a:ext>
            </a:extLst>
          </p:cNvPr>
          <p:cNvSpPr txBox="1">
            <a:spLocks/>
          </p:cNvSpPr>
          <p:nvPr/>
        </p:nvSpPr>
        <p:spPr bwMode="auto">
          <a:xfrm>
            <a:off x="4974207" y="837464"/>
            <a:ext cx="3953608" cy="355592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defTabSz="914400" eaLnBrk="0" hangingPunct="0">
              <a:spcBef>
                <a:spcPts val="600"/>
              </a:spcBef>
              <a:spcAft>
                <a:spcPts val="200"/>
              </a:spcAft>
              <a:buClr>
                <a:srgbClr val="00B2E3"/>
              </a:buClr>
            </a:pPr>
            <a:r>
              <a:rPr lang="en-CA" sz="1600" b="1" u="none">
                <a:latin typeface="Calibri" panose="020F0502020204030204" pitchFamily="34" charset="0"/>
                <a:cs typeface="Calibri" panose="020F0502020204030204" pitchFamily="34" charset="0"/>
              </a:rPr>
              <a:t>Care in Hospital </a:t>
            </a:r>
          </a:p>
          <a:p>
            <a:pPr marL="285750" indent="-285750" defTabSz="914400" eaLnBrk="0" hangingPunct="0">
              <a:spcBef>
                <a:spcPts val="600"/>
              </a:spcBef>
              <a:spcAft>
                <a:spcPts val="200"/>
              </a:spcAft>
              <a:buClr>
                <a:srgbClr val="00B2E3"/>
              </a:buClr>
              <a:buFont typeface="Arial" panose="020B0604020202020204" pitchFamily="34" charset="0"/>
              <a:buChar char="•"/>
            </a:pPr>
            <a:r>
              <a:rPr lang="en-CA" sz="1600" u="none">
                <a:latin typeface="Calibri" panose="020F0502020204030204" pitchFamily="34" charset="0"/>
                <a:cs typeface="Calibri" panose="020F0502020204030204" pitchFamily="34" charset="0"/>
              </a:rPr>
              <a:t>Follow-Up Appointment After Discharge</a:t>
            </a:r>
            <a:r>
              <a:rPr lang="en-US" sz="1600" u="none">
                <a:latin typeface="Calibri" panose="020F0502020204030204" pitchFamily="34" charset="0"/>
                <a:cs typeface="Calibri" panose="020F0502020204030204" pitchFamily="34" charset="0"/>
              </a:rPr>
              <a:t>	</a:t>
            </a:r>
          </a:p>
          <a:p>
            <a:pPr marL="342900" indent="-342900" defTabSz="914400" eaLnBrk="0" hangingPunct="0">
              <a:spcBef>
                <a:spcPts val="600"/>
              </a:spcBef>
              <a:spcAft>
                <a:spcPts val="200"/>
              </a:spcAft>
              <a:buClr>
                <a:srgbClr val="00B2E3"/>
              </a:buClr>
              <a:buFont typeface="Arial" panose="020B0604020202020204" pitchFamily="34" charset="0"/>
              <a:buChar char="•"/>
            </a:pPr>
            <a:r>
              <a:rPr lang="en-CA" sz="1600" u="none">
                <a:latin typeface="Calibri" panose="020F0502020204030204" pitchFamily="34" charset="0"/>
                <a:cs typeface="Calibri" panose="020F0502020204030204" pitchFamily="34" charset="0"/>
              </a:rPr>
              <a:t>Transitions in Care</a:t>
            </a:r>
          </a:p>
          <a:p>
            <a:pPr defTabSz="914400" eaLnBrk="0" hangingPunct="0">
              <a:spcBef>
                <a:spcPts val="600"/>
              </a:spcBef>
              <a:spcAft>
                <a:spcPts val="200"/>
              </a:spcAft>
              <a:buClr>
                <a:srgbClr val="00B2E3"/>
              </a:buClr>
            </a:pPr>
            <a:r>
              <a:rPr lang="en-CA" sz="1600" b="1" u="none">
                <a:latin typeface="Calibri" panose="020F0502020204030204" pitchFamily="34" charset="0"/>
                <a:ea typeface="MS PGothic"/>
                <a:cs typeface="Calibri" panose="020F0502020204030204" pitchFamily="34" charset="0"/>
              </a:rPr>
              <a:t>Care in the Community</a:t>
            </a: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600" u="none">
                <a:latin typeface="Calibri"/>
                <a:ea typeface="MS PGothic"/>
                <a:cs typeface="Calibri"/>
              </a:rPr>
              <a:t>Access to Community-Based Intensive Treatment Services </a:t>
            </a: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600" u="none">
                <a:latin typeface="Calibri"/>
                <a:ea typeface="MS PGothic"/>
                <a:cs typeface="Calibri"/>
              </a:rPr>
              <a:t>Housing </a:t>
            </a: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600" u="none">
                <a:latin typeface="Calibri"/>
                <a:ea typeface="MS PGothic"/>
                <a:cs typeface="Calibri"/>
              </a:rPr>
              <a:t>Antipsychotic Monotherapy </a:t>
            </a: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600" u="none">
                <a:latin typeface="Calibri" panose="020F0502020204030204" pitchFamily="34" charset="0"/>
                <a:cs typeface="Calibri" panose="020F0502020204030204" pitchFamily="34" charset="0"/>
              </a:rPr>
              <a:t>Self-management</a:t>
            </a:r>
          </a:p>
          <a:p>
            <a:pPr marL="285750" indent="-285750" defTabSz="914400" eaLnBrk="0" hangingPunct="0">
              <a:spcBef>
                <a:spcPts val="600"/>
              </a:spcBef>
              <a:spcAft>
                <a:spcPts val="200"/>
              </a:spcAft>
              <a:buClr>
                <a:srgbClr val="00B2E3"/>
              </a:buClr>
              <a:buFont typeface="Arial" panose="020B0604020202020204" pitchFamily="34" charset="0"/>
              <a:buChar char="•"/>
              <a:defRPr sz="1800"/>
            </a:pPr>
            <a:r>
              <a:rPr lang="en-US" sz="1600" u="none">
                <a:latin typeface="Calibri"/>
                <a:ea typeface="MS PGothic"/>
                <a:cs typeface="Calibri"/>
              </a:rPr>
              <a:t>Continuation of Antipsychotic Medication</a:t>
            </a:r>
          </a:p>
          <a:p>
            <a:pPr marL="285750" indent="-285750" defTabSz="914400" eaLnBrk="0" hangingPunct="0">
              <a:spcBef>
                <a:spcPts val="600"/>
              </a:spcBef>
              <a:spcAft>
                <a:spcPts val="200"/>
              </a:spcAft>
              <a:buClr>
                <a:srgbClr val="00B2E3"/>
              </a:buClr>
              <a:buFont typeface="Arial" panose="020B0604020202020204" pitchFamily="34" charset="0"/>
              <a:buChar char="•"/>
              <a:defRPr sz="1800"/>
            </a:pPr>
            <a:r>
              <a:rPr lang="en-US" sz="1600" u="none">
                <a:latin typeface="Calibri"/>
                <a:ea typeface="MS PGothic"/>
                <a:cs typeface="Calibri"/>
              </a:rPr>
              <a:t>Employment and Occupational Support </a:t>
            </a:r>
          </a:p>
          <a:p>
            <a:pPr marL="342900" indent="-342900" defTabSz="914400" eaLnBrk="0" hangingPunct="0">
              <a:spcBef>
                <a:spcPts val="600"/>
              </a:spcBef>
              <a:spcAft>
                <a:spcPts val="200"/>
              </a:spcAft>
              <a:buClr>
                <a:srgbClr val="00B2E3"/>
              </a:buClr>
              <a:buFont typeface="Arial" panose="020B0604020202020204" pitchFamily="34" charset="0"/>
              <a:buChar char="•"/>
            </a:pPr>
            <a:endParaRPr lang="en-US" sz="1600" u="none">
              <a:latin typeface="Calibri" panose="020F0502020204030204" pitchFamily="34" charset="0"/>
              <a:cs typeface="Calibri" panose="020F0502020204030204" pitchFamily="34" charset="0"/>
            </a:endParaRPr>
          </a:p>
          <a:p>
            <a:pPr marL="285750" indent="-285750" defTabSz="914400" eaLnBrk="0" hangingPunct="0">
              <a:spcBef>
                <a:spcPts val="600"/>
              </a:spcBef>
              <a:spcAft>
                <a:spcPts val="200"/>
              </a:spcAft>
              <a:buClr>
                <a:srgbClr val="00B2E3"/>
              </a:buClr>
              <a:buFont typeface="Arial,Sans-Serif"/>
              <a:buChar char="•"/>
              <a:defRPr sz="1800"/>
            </a:pPr>
            <a:endParaRPr lang="en-US" sz="1600" u="none">
              <a:latin typeface="Calibri"/>
              <a:ea typeface="MS PGothic"/>
              <a:cs typeface="Calibri"/>
            </a:endParaRPr>
          </a:p>
          <a:p>
            <a:pPr marL="285750" indent="-285750" defTabSz="914400" eaLnBrk="0" hangingPunct="0">
              <a:spcBef>
                <a:spcPts val="600"/>
              </a:spcBef>
              <a:spcAft>
                <a:spcPts val="200"/>
              </a:spcAft>
              <a:buClr>
                <a:srgbClr val="00B2E3"/>
              </a:buClr>
              <a:buFont typeface="Arial,Sans-Serif"/>
              <a:buChar char="•"/>
              <a:defRPr sz="1800"/>
            </a:pPr>
            <a:endParaRPr lang="en-CA" sz="1600" u="none">
              <a:latin typeface="Calibri"/>
              <a:ea typeface="MS PGothic"/>
              <a:cs typeface="Calibri"/>
            </a:endParaRPr>
          </a:p>
        </p:txBody>
      </p:sp>
      <p:sp>
        <p:nvSpPr>
          <p:cNvPr id="6" name="TextBox 5">
            <a:extLst>
              <a:ext uri="{FF2B5EF4-FFF2-40B4-BE49-F238E27FC236}">
                <a16:creationId xmlns:a16="http://schemas.microsoft.com/office/drawing/2014/main" id="{1EA60D71-24F8-761C-EB62-BD0392A633E7}"/>
              </a:ext>
            </a:extLst>
          </p:cNvPr>
          <p:cNvSpPr txBox="1"/>
          <p:nvPr/>
        </p:nvSpPr>
        <p:spPr>
          <a:xfrm>
            <a:off x="1336478" y="4628364"/>
            <a:ext cx="6105832" cy="830997"/>
          </a:xfrm>
          <a:prstGeom prst="rect">
            <a:avLst/>
          </a:prstGeom>
          <a:noFill/>
        </p:spPr>
        <p:txBody>
          <a:bodyPr wrap="square" rtlCol="0">
            <a:spAutoFit/>
          </a:bodyPr>
          <a:lstStyle/>
          <a:p>
            <a:pPr algn="ctr"/>
            <a:r>
              <a:rPr lang="en-US" sz="1200" u="none">
                <a:latin typeface="Calibri" panose="020F0502020204030204" pitchFamily="34" charset="0"/>
                <a:cs typeface="Calibri" panose="020F0502020204030204" pitchFamily="34" charset="0"/>
              </a:rPr>
              <a:t>*These quality statement topics appear in both quality standards, although there may be variations in how care is approached in each setting.</a:t>
            </a:r>
            <a:endParaRPr lang="en-CA" sz="1200" u="none">
              <a:latin typeface="Calibri" panose="020F0502020204030204" pitchFamily="34" charset="0"/>
              <a:cs typeface="Calibri" panose="020F0502020204030204" pitchFamily="34" charset="0"/>
            </a:endParaRPr>
          </a:p>
          <a:p>
            <a:pPr algn="l"/>
            <a:endParaRPr lang="en-CA" sz="2400" u="none" ker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019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Quality statements </a:t>
            </a:r>
            <a:br>
              <a:rPr lang="en-US">
                <a:solidFill>
                  <a:schemeClr val="bg1"/>
                </a:solidFill>
              </a:rPr>
            </a:br>
            <a:r>
              <a:rPr lang="en-US">
                <a:solidFill>
                  <a:schemeClr val="bg1"/>
                </a:solidFill>
              </a:rPr>
              <a:t>to improve care</a:t>
            </a:r>
            <a:br>
              <a:rPr lang="en-US">
                <a:solidFill>
                  <a:schemeClr val="bg1"/>
                </a:solidFill>
              </a:rPr>
            </a:br>
            <a:br>
              <a:rPr lang="en-US">
                <a:solidFill>
                  <a:schemeClr val="bg1"/>
                </a:solidFill>
              </a:rPr>
            </a:br>
            <a:endParaRPr lang="en-US">
              <a:solidFill>
                <a:schemeClr val="bg1"/>
              </a:solidFill>
            </a:endParaRPr>
          </a:p>
        </p:txBody>
      </p:sp>
      <p:pic>
        <p:nvPicPr>
          <p:cNvPr id="2" name="Picture 1">
            <a:extLst>
              <a:ext uri="{FF2B5EF4-FFF2-40B4-BE49-F238E27FC236}">
                <a16:creationId xmlns:a16="http://schemas.microsoft.com/office/drawing/2014/main" id="{B42EB558-839A-4402-5762-E0FB48715E76}"/>
              </a:ext>
            </a:extLst>
          </p:cNvPr>
          <p:cNvPicPr>
            <a:picLocks noChangeAspect="1"/>
          </p:cNvPicPr>
          <p:nvPr/>
        </p:nvPicPr>
        <p:blipFill>
          <a:blip r:embed="rId4"/>
          <a:stretch>
            <a:fillRect/>
          </a:stretch>
        </p:blipFill>
        <p:spPr>
          <a:xfrm>
            <a:off x="6001810" y="948290"/>
            <a:ext cx="2508490" cy="32469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8112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2A05-802C-A8C5-0F3B-C37E13CF8136}"/>
              </a:ext>
            </a:extLst>
          </p:cNvPr>
          <p:cNvSpPr>
            <a:spLocks noGrp="1"/>
          </p:cNvSpPr>
          <p:nvPr>
            <p:ph type="title"/>
          </p:nvPr>
        </p:nvSpPr>
        <p:spPr>
          <a:xfrm>
            <a:off x="527168" y="268435"/>
            <a:ext cx="6081935" cy="1021556"/>
          </a:xfrm>
        </p:spPr>
        <p:txBody>
          <a:bodyPr/>
          <a:lstStyle/>
          <a:p>
            <a:pPr>
              <a:lnSpc>
                <a:spcPct val="100000"/>
              </a:lnSpc>
              <a:spcBef>
                <a:spcPts val="0"/>
              </a:spcBef>
              <a:spcAft>
                <a:spcPts val="0"/>
              </a:spcAft>
            </a:pPr>
            <a:r>
              <a:rPr lang="en-US" sz="1600" b="0" dirty="0">
                <a:latin typeface="Calibri"/>
                <a:ea typeface="MS PGothic"/>
                <a:cs typeface="Calibri"/>
              </a:rPr>
              <a:t>“</a:t>
            </a:r>
            <a:r>
              <a:rPr lang="en-US" sz="1600" b="0" i="1" dirty="0">
                <a:latin typeface="Calibri"/>
                <a:ea typeface="MS PGothic"/>
                <a:cs typeface="Calibri"/>
              </a:rPr>
              <a:t>Implementing the schizophrenia quality standard represents an opportunity to advance quality in a way that we have never had before and that no other province in Canada has had. Implementing the quality standard will represent a paradigm change. It will bring a better service user experience and a different lens that will be more aligned with recovery and better clinical outcomes for the patient. For example, we have historically assumed that people with schizophrenia just need medication and time. The new notion that a patient with schizophrenia gets a psychological treatment or at very least should be offered a psychological treatment is a really significant change. If patients and family members have these statements in front of them they will be more informed about the best evidence-based treatments and they will ask the right questions to make sure they get the best evidence-based treatments.”</a:t>
            </a:r>
            <a:br>
              <a:rPr lang="en-US" sz="1600" b="0" i="1" dirty="0"/>
            </a:br>
            <a:r>
              <a:rPr lang="en-US" sz="1600" b="0" i="1" dirty="0">
                <a:latin typeface="Calibri"/>
                <a:ea typeface="MS PGothic"/>
                <a:cs typeface="Calibri"/>
              </a:rPr>
              <a:t>  </a:t>
            </a:r>
            <a:br>
              <a:rPr lang="en-US" sz="1600" b="0" i="1" dirty="0"/>
            </a:br>
            <a:r>
              <a:rPr lang="en-US" sz="1600" b="0" i="1" dirty="0">
                <a:latin typeface="Calibri"/>
                <a:ea typeface="MS PGothic"/>
                <a:cs typeface="Calibri"/>
              </a:rPr>
              <a:t> –</a:t>
            </a:r>
            <a:r>
              <a:rPr lang="en-US" sz="1600" i="1" dirty="0">
                <a:latin typeface="Calibri"/>
                <a:ea typeface="MS PGothic"/>
                <a:cs typeface="Calibri"/>
              </a:rPr>
              <a:t> </a:t>
            </a:r>
            <a:r>
              <a:rPr lang="en-US" sz="1600" b="0" i="1" dirty="0">
                <a:latin typeface="Calibri"/>
                <a:ea typeface="MS PGothic"/>
                <a:cs typeface="Calibri"/>
              </a:rPr>
              <a:t>Dr. Phil Klassen, Schizophrenia Quality Standard Advisory Committee member (Hospital and Community)</a:t>
            </a:r>
            <a:br>
              <a:rPr lang="en-US" sz="1600" b="0" i="1" dirty="0"/>
            </a:br>
            <a:r>
              <a:rPr lang="en-US" sz="1600" b="0" i="1" dirty="0">
                <a:latin typeface="Calibri"/>
                <a:ea typeface="MS PGothic"/>
                <a:cs typeface="Calibri"/>
              </a:rPr>
              <a:t> </a:t>
            </a:r>
            <a:br>
              <a:rPr lang="en-US" sz="1600" b="0" i="1" dirty="0"/>
            </a:br>
            <a:br>
              <a:rPr lang="en-US" sz="1600" b="0" i="1" dirty="0"/>
            </a:br>
            <a:endParaRPr lang="en-US" sz="1600" b="0" i="1" dirty="0"/>
          </a:p>
        </p:txBody>
      </p:sp>
    </p:spTree>
    <p:extLst>
      <p:ext uri="{BB962C8B-B14F-4D97-AF65-F5344CB8AC3E}">
        <p14:creationId xmlns:p14="http://schemas.microsoft.com/office/powerpoint/2010/main" val="137927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cs typeface="Calibri" panose="020F0502020204030204" pitchFamily="34" charset="0"/>
              </a:rPr>
              <a:t>Quality standards</a:t>
            </a: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900"/>
              </a:spcAft>
            </a:pPr>
            <a:r>
              <a:rPr lang="en-CA"/>
              <a:t>Inform clinicians and patients what quality care looks like</a:t>
            </a:r>
          </a:p>
          <a:p>
            <a:pPr>
              <a:lnSpc>
                <a:spcPct val="90000"/>
              </a:lnSpc>
              <a:spcAft>
                <a:spcPts val="9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900"/>
              </a:spcAft>
            </a:pPr>
            <a:r>
              <a:rPr lang="en-CA"/>
              <a:t>Are grounded in the best available evidence</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43"/>
            <a:ext cx="7139136" cy="1536837"/>
          </a:xfrm>
        </p:spPr>
        <p:txBody>
          <a:bodyPr anchor="t"/>
          <a:lstStyle/>
          <a:p>
            <a:pPr>
              <a:lnSpc>
                <a:spcPct val="90000"/>
              </a:lnSpc>
            </a:pPr>
            <a:r>
              <a:rPr lang="en-CA" sz="1800" b="0" i="1">
                <a:solidFill>
                  <a:schemeClr val="tx1"/>
                </a:solidFill>
                <a:cs typeface="Calibri" panose="020F0502020204030204" pitchFamily="34" charset="0"/>
              </a:rPr>
              <a:t>Schizophrenia: Care for Adults in </a:t>
            </a:r>
            <a:r>
              <a:rPr lang="en-CA" sz="1800" b="0" i="1"/>
              <a:t>Hospitals</a:t>
            </a:r>
            <a:br>
              <a:rPr lang="en-CA" sz="1800" b="0"/>
            </a:br>
            <a:r>
              <a:rPr lang="en-CA" sz="1800" b="0"/>
              <a:t>Quality Statement 1: </a:t>
            </a:r>
            <a:br>
              <a:rPr lang="en-CA" sz="1800" b="0"/>
            </a:br>
            <a:r>
              <a:rPr lang="en-CA" sz="3600"/>
              <a:t>Comprehensive Interprofessional Assessment</a:t>
            </a:r>
            <a:br>
              <a:rPr lang="en-CA" sz="2625"/>
            </a:br>
            <a:endParaRPr lang="en-CA" sz="2625" b="0"/>
          </a:p>
        </p:txBody>
      </p:sp>
      <p:sp>
        <p:nvSpPr>
          <p:cNvPr id="3" name="Rectangle 2"/>
          <p:cNvSpPr/>
          <p:nvPr/>
        </p:nvSpPr>
        <p:spPr>
          <a:xfrm>
            <a:off x="1646522" y="1910733"/>
            <a:ext cx="5850957" cy="1304873"/>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br>
              <a:rPr lang="en-CA" sz="1800" u="none" dirty="0"/>
            </a:br>
            <a:r>
              <a:rPr lang="en-CA" sz="1800" u="none" dirty="0">
                <a:latin typeface="Arial"/>
                <a:ea typeface="MS PGothic"/>
              </a:rPr>
              <a:t>Adults who are admitted to an inpatient setting with a primary diagnosis of schizophrenia undergo a comprehensive interprofessional assessment that informs their care plan.</a:t>
            </a:r>
          </a:p>
          <a:p>
            <a:endParaRPr lang="en-CA" sz="1800" u="none" dirty="0">
              <a:solidFill>
                <a:srgbClr val="000000"/>
              </a:solidFill>
            </a:endParaRPr>
          </a:p>
        </p:txBody>
      </p:sp>
    </p:spTree>
    <p:custDataLst>
      <p:tags r:id="rId1"/>
    </p:custDataLst>
    <p:extLst>
      <p:ext uri="{BB962C8B-B14F-4D97-AF65-F5344CB8AC3E}">
        <p14:creationId xmlns:p14="http://schemas.microsoft.com/office/powerpoint/2010/main" val="374294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t>Quality Statement 2: </a:t>
            </a:r>
            <a:br>
              <a:rPr lang="en-CA"/>
            </a:br>
            <a:r>
              <a:rPr lang="en-CA" sz="3600"/>
              <a:t>Screening for Substance Use</a:t>
            </a:r>
            <a:br>
              <a:rPr lang="en-CA"/>
            </a:br>
            <a:endParaRPr lang="en-CA"/>
          </a:p>
        </p:txBody>
      </p:sp>
      <p:sp>
        <p:nvSpPr>
          <p:cNvPr id="3" name="Rectangle 2"/>
          <p:cNvSpPr/>
          <p:nvPr/>
        </p:nvSpPr>
        <p:spPr>
          <a:xfrm>
            <a:off x="1794081" y="1676692"/>
            <a:ext cx="5458265" cy="1690252"/>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Arial"/>
                <a:ea typeface="MS PGothic"/>
                <a:cs typeface="Arial"/>
              </a:rPr>
              <a:t>Adults who present to an emergency department or in an inpatient setting with a primary diagnosis of schizophrenia are assessed for substance use and, if appropriate, offered treatment for concurrent disorders.</a:t>
            </a:r>
          </a:p>
        </p:txBody>
      </p:sp>
    </p:spTree>
    <p:custDataLst>
      <p:tags r:id="rId1"/>
    </p:custDataLst>
    <p:extLst>
      <p:ext uri="{BB962C8B-B14F-4D97-AF65-F5344CB8AC3E}">
        <p14:creationId xmlns:p14="http://schemas.microsoft.com/office/powerpoint/2010/main" val="378567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t>Quality Statement 3: </a:t>
            </a:r>
            <a:br>
              <a:rPr lang="en-CA"/>
            </a:br>
            <a:r>
              <a:rPr lang="en-CA" sz="3600"/>
              <a:t>Physical Health Assessment</a:t>
            </a:r>
            <a:r>
              <a:rPr lang="en-CA"/>
              <a:t> </a:t>
            </a:r>
            <a:br>
              <a:rPr lang="en-CA"/>
            </a:br>
            <a:endParaRPr lang="en-CA"/>
          </a:p>
        </p:txBody>
      </p:sp>
      <p:sp>
        <p:nvSpPr>
          <p:cNvPr id="3" name="Rectangle 2"/>
          <p:cNvSpPr/>
          <p:nvPr/>
        </p:nvSpPr>
        <p:spPr>
          <a:xfrm>
            <a:off x="1842868" y="1772037"/>
            <a:ext cx="5458265" cy="1678197"/>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Arial"/>
                <a:ea typeface="Calibri" panose="020F0502020204030204" pitchFamily="34" charset="0"/>
                <a:cs typeface="Arial"/>
              </a:rPr>
              <a:t>Adults who are admitted to an inpatient setting with a primary diagnosis of schizophrenia undergo a physical health assessment focusing on conditions common in people with schizophrenia. This assessment informs their care plan.</a:t>
            </a:r>
          </a:p>
        </p:txBody>
      </p:sp>
    </p:spTree>
    <p:custDataLst>
      <p:tags r:id="rId1"/>
    </p:custDataLst>
    <p:extLst>
      <p:ext uri="{BB962C8B-B14F-4D97-AF65-F5344CB8AC3E}">
        <p14:creationId xmlns:p14="http://schemas.microsoft.com/office/powerpoint/2010/main" val="271837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44"/>
            <a:ext cx="7928518" cy="874432"/>
          </a:xfrm>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t>Quality Statement 4: </a:t>
            </a:r>
            <a:br>
              <a:rPr lang="en-CA"/>
            </a:br>
            <a:r>
              <a:rPr lang="en-CA" sz="3600"/>
              <a:t>Promoting Physical Activity and Healthy Eating</a:t>
            </a:r>
            <a:br>
              <a:rPr lang="en-US"/>
            </a:br>
            <a:br>
              <a:rPr lang="en-US"/>
            </a:br>
            <a:br>
              <a:rPr lang="en-US"/>
            </a:br>
            <a:br>
              <a:rPr lang="en-US"/>
            </a:br>
            <a:endParaRPr lang="en-CA"/>
          </a:p>
        </p:txBody>
      </p:sp>
      <p:sp>
        <p:nvSpPr>
          <p:cNvPr id="3" name="Rectangle 2"/>
          <p:cNvSpPr/>
          <p:nvPr/>
        </p:nvSpPr>
        <p:spPr>
          <a:xfrm>
            <a:off x="1776463" y="1975059"/>
            <a:ext cx="5591075" cy="1300955"/>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Arial"/>
                <a:ea typeface="Calibri" panose="020F0502020204030204" pitchFamily="34" charset="0"/>
                <a:cs typeface="Arial"/>
              </a:rPr>
              <a:t>Adults who are admitted to an inpatient setting with a primary diagnosis of schizophrenia are offered interventions that promote both physical activity and healthy eating.</a:t>
            </a:r>
          </a:p>
        </p:txBody>
      </p:sp>
    </p:spTree>
    <p:custDataLst>
      <p:tags r:id="rId1"/>
    </p:custDataLst>
    <p:extLst>
      <p:ext uri="{BB962C8B-B14F-4D97-AF65-F5344CB8AC3E}">
        <p14:creationId xmlns:p14="http://schemas.microsoft.com/office/powerpoint/2010/main" val="213270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t>Quality Statement 5: </a:t>
            </a:r>
            <a:br>
              <a:rPr lang="en-CA" b="0"/>
            </a:br>
            <a:r>
              <a:rPr lang="en-CA" sz="3600"/>
              <a:t>Promoting Smoking Cessation</a:t>
            </a:r>
            <a:br>
              <a:rPr lang="en-CA"/>
            </a:br>
            <a:br>
              <a:rPr lang="en-US"/>
            </a:br>
            <a:br>
              <a:rPr lang="en-US"/>
            </a:br>
            <a:br>
              <a:rPr lang="en-CA"/>
            </a:br>
            <a:br>
              <a:rPr lang="en-CA"/>
            </a:br>
            <a:endParaRPr lang="en-CA"/>
          </a:p>
        </p:txBody>
      </p:sp>
      <p:sp>
        <p:nvSpPr>
          <p:cNvPr id="3" name="Rectangle 2"/>
          <p:cNvSpPr/>
          <p:nvPr/>
        </p:nvSpPr>
        <p:spPr>
          <a:xfrm>
            <a:off x="1657350" y="1746266"/>
            <a:ext cx="5829300" cy="1742801"/>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Arial"/>
                <a:ea typeface="Calibri" panose="020F0502020204030204" pitchFamily="34" charset="0"/>
                <a:cs typeface="Arial"/>
              </a:rPr>
              <a:t>Adults who are admitted to an inpatient setting with a primary diagnosis of schizophrenia and who smoke tobacco are offered behavioural and pharmacological interventions to alleviate nicotine-withdrawal symptoms and to help them reduce or stop smoking tobacco.</a:t>
            </a:r>
          </a:p>
        </p:txBody>
      </p:sp>
    </p:spTree>
    <p:custDataLst>
      <p:tags r:id="rId1"/>
    </p:custDataLst>
    <p:extLst>
      <p:ext uri="{BB962C8B-B14F-4D97-AF65-F5344CB8AC3E}">
        <p14:creationId xmlns:p14="http://schemas.microsoft.com/office/powerpoint/2010/main" val="375229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br>
            <a:r>
              <a:rPr lang="en-CA" sz="1800" b="0"/>
              <a:t>Quality Statement 6: </a:t>
            </a:r>
            <a:br>
              <a:rPr lang="en-CA"/>
            </a:br>
            <a:r>
              <a:rPr lang="en-CA"/>
              <a:t>Treatment With Clozapine</a:t>
            </a:r>
            <a:br>
              <a:rPr lang="en-CA"/>
            </a:br>
            <a:br>
              <a:rPr lang="en-US"/>
            </a:br>
            <a:br>
              <a:rPr lang="en-US"/>
            </a:br>
            <a:br>
              <a:rPr lang="en-CA"/>
            </a:br>
            <a:br>
              <a:rPr lang="en-CA"/>
            </a:br>
            <a:endParaRPr lang="en-CA"/>
          </a:p>
        </p:txBody>
      </p:sp>
      <p:sp>
        <p:nvSpPr>
          <p:cNvPr id="3" name="Rectangle 2"/>
          <p:cNvSpPr/>
          <p:nvPr/>
        </p:nvSpPr>
        <p:spPr>
          <a:xfrm>
            <a:off x="1716985" y="1668948"/>
            <a:ext cx="5710031" cy="1607447"/>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Arial"/>
                <a:ea typeface="Calibri" panose="020F0502020204030204" pitchFamily="34" charset="0"/>
                <a:cs typeface="Arial"/>
              </a:rPr>
              <a:t>Adults who are admitted to an inpatient setting with a primary diagnosis of schizophrenia, and whose symptoms have not responded to previous adequate trials of treatment with two different antipsychotic medications, are offered clozapine.</a:t>
            </a:r>
          </a:p>
        </p:txBody>
      </p:sp>
    </p:spTree>
    <p:custDataLst>
      <p:tags r:id="rId1"/>
    </p:custDataLst>
    <p:extLst>
      <p:ext uri="{BB962C8B-B14F-4D97-AF65-F5344CB8AC3E}">
        <p14:creationId xmlns:p14="http://schemas.microsoft.com/office/powerpoint/2010/main" val="2268634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br>
            <a:r>
              <a:rPr lang="en-CA" sz="1800" b="0"/>
              <a:t>Quality Statement 7: </a:t>
            </a:r>
            <a:br>
              <a:rPr lang="en-CA"/>
            </a:br>
            <a:r>
              <a:rPr lang="en-CA"/>
              <a:t>Treatment With Long-Acting Injectable Antipsychotic Medication </a:t>
            </a:r>
            <a:br>
              <a:rPr lang="en-CA"/>
            </a:br>
            <a:br>
              <a:rPr lang="en-US"/>
            </a:br>
            <a:br>
              <a:rPr lang="en-US"/>
            </a:br>
            <a:br>
              <a:rPr lang="en-CA"/>
            </a:br>
            <a:br>
              <a:rPr lang="en-CA"/>
            </a:br>
            <a:endParaRPr lang="en-CA"/>
          </a:p>
        </p:txBody>
      </p:sp>
      <p:sp>
        <p:nvSpPr>
          <p:cNvPr id="3" name="Rectangle 2"/>
          <p:cNvSpPr/>
          <p:nvPr/>
        </p:nvSpPr>
        <p:spPr>
          <a:xfrm>
            <a:off x="1716985" y="1954699"/>
            <a:ext cx="5710031" cy="1388279"/>
          </a:xfrm>
          <a:prstGeom prst="rect">
            <a:avLst/>
          </a:prstGeom>
          <a:ln>
            <a:solidFill>
              <a:srgbClr val="48A7A2"/>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ea typeface="+mn-lt"/>
                <a:cs typeface="+mn-lt"/>
              </a:rPr>
              <a:t>Adults who are admitted to an inpatient setting with a primary diagnosis of schizophrenia are offered the option of a long-acting injectable antipsychotic medication.</a:t>
            </a:r>
          </a:p>
        </p:txBody>
      </p:sp>
    </p:spTree>
    <p:custDataLst>
      <p:tags r:id="rId1"/>
    </p:custDataLst>
    <p:extLst>
      <p:ext uri="{BB962C8B-B14F-4D97-AF65-F5344CB8AC3E}">
        <p14:creationId xmlns:p14="http://schemas.microsoft.com/office/powerpoint/2010/main" val="202525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cs typeface="Calibri" panose="020F0502020204030204" pitchFamily="34" charset="0"/>
              </a:rPr>
            </a:br>
            <a:r>
              <a:rPr lang="en-CA" sz="1800" b="0">
                <a:latin typeface="Calibri"/>
                <a:ea typeface="MS PGothic"/>
                <a:cs typeface="Calibri"/>
              </a:rPr>
              <a:t>Quality Statement 8: </a:t>
            </a:r>
            <a:br>
              <a:rPr lang="en-CA"/>
            </a:br>
            <a:r>
              <a:rPr lang="en-CA" sz="3600" u="none">
                <a:latin typeface="Calibri"/>
                <a:ea typeface="MS PGothic"/>
                <a:cs typeface="Calibri"/>
              </a:rPr>
              <a:t>Cognitive Behavioural Therapy</a:t>
            </a:r>
            <a:r>
              <a:rPr lang="en-CA">
                <a:latin typeface="Calibri"/>
                <a:ea typeface="MS PGothic"/>
                <a:cs typeface="Calibri"/>
              </a:rPr>
              <a:t> for Psychosis</a:t>
            </a:r>
            <a:br>
              <a:rPr lang="en-CA"/>
            </a:br>
            <a:br>
              <a:rPr lang="en-US"/>
            </a:br>
            <a:br>
              <a:rPr lang="en-US"/>
            </a:br>
            <a:br>
              <a:rPr lang="en-CA"/>
            </a:br>
            <a:br>
              <a:rPr lang="en-CA"/>
            </a:br>
            <a:endParaRPr lang="en-CA"/>
          </a:p>
        </p:txBody>
      </p:sp>
      <p:sp>
        <p:nvSpPr>
          <p:cNvPr id="3" name="Rectangle 2"/>
          <p:cNvSpPr/>
          <p:nvPr/>
        </p:nvSpPr>
        <p:spPr>
          <a:xfrm>
            <a:off x="1716985" y="1891972"/>
            <a:ext cx="5710031" cy="1628754"/>
          </a:xfrm>
          <a:prstGeom prst="rect">
            <a:avLst/>
          </a:prstGeom>
          <a:ln>
            <a:solidFill>
              <a:srgbClr val="48A7A2"/>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ea typeface="+mn-lt"/>
                <a:cs typeface="+mn-lt"/>
              </a:rPr>
              <a:t>Adults who are admitted to an inpatient setting with a primary diagnosis of schizophrenia are offered individual cognitive behavioural therapy for psychosis, either in the inpatient setting or as part of a post-discharge care plan.</a:t>
            </a:r>
          </a:p>
        </p:txBody>
      </p:sp>
    </p:spTree>
    <p:custDataLst>
      <p:tags r:id="rId1"/>
    </p:custDataLst>
    <p:extLst>
      <p:ext uri="{BB962C8B-B14F-4D97-AF65-F5344CB8AC3E}">
        <p14:creationId xmlns:p14="http://schemas.microsoft.com/office/powerpoint/2010/main" val="25305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ea typeface="Calibri" panose="020F0502020204030204" pitchFamily="34" charset="0"/>
              </a:rPr>
              <a:t>Quality Statement 9: </a:t>
            </a:r>
            <a:br>
              <a:rPr lang="en-CA"/>
            </a:br>
            <a:r>
              <a:rPr lang="en-CA" sz="3600" u="none">
                <a:latin typeface="Calibri" panose="020F0502020204030204" pitchFamily="34" charset="0"/>
                <a:cs typeface="Calibri" panose="020F0502020204030204" pitchFamily="34" charset="0"/>
              </a:rPr>
              <a:t>Family Intervention</a:t>
            </a:r>
            <a:br>
              <a:rPr lang="en-CA"/>
            </a:br>
            <a:br>
              <a:rPr lang="en-US"/>
            </a:br>
            <a:br>
              <a:rPr lang="en-US"/>
            </a:br>
            <a:br>
              <a:rPr lang="en-CA"/>
            </a:br>
            <a:br>
              <a:rPr lang="en-CA"/>
            </a:br>
            <a:endParaRPr lang="en-CA"/>
          </a:p>
        </p:txBody>
      </p:sp>
      <p:sp>
        <p:nvSpPr>
          <p:cNvPr id="3" name="Rectangle 2"/>
          <p:cNvSpPr/>
          <p:nvPr/>
        </p:nvSpPr>
        <p:spPr>
          <a:xfrm>
            <a:off x="1716985" y="1891972"/>
            <a:ext cx="5710031" cy="1101686"/>
          </a:xfrm>
          <a:prstGeom prst="rect">
            <a:avLst/>
          </a:prstGeom>
          <a:ln>
            <a:solidFill>
              <a:srgbClr val="48A7A2"/>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ea typeface="+mn-lt"/>
                <a:cs typeface="+mn-lt"/>
              </a:rPr>
              <a:t>Adults who are admitted to an inpatient setting with a primary diagnosis of schizophrenia are offered family intervention.</a:t>
            </a:r>
          </a:p>
        </p:txBody>
      </p:sp>
    </p:spTree>
    <p:custDataLst>
      <p:tags r:id="rId1"/>
    </p:custDataLst>
    <p:extLst>
      <p:ext uri="{BB962C8B-B14F-4D97-AF65-F5344CB8AC3E}">
        <p14:creationId xmlns:p14="http://schemas.microsoft.com/office/powerpoint/2010/main" val="1388800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t>Quality Statement 10: </a:t>
            </a:r>
            <a:br>
              <a:rPr lang="en-CA"/>
            </a:br>
            <a:r>
              <a:rPr lang="en-CA" sz="3600" u="none" kern="0"/>
              <a:t>Follow-Up Appointment After Discharge</a:t>
            </a:r>
            <a:r>
              <a:rPr lang="en-US" sz="3600" u="none" kern="0"/>
              <a:t>	</a:t>
            </a:r>
            <a:br>
              <a:rPr lang="en-US" sz="3600" u="none" kern="0"/>
            </a:br>
            <a:br>
              <a:rPr lang="en-CA"/>
            </a:br>
            <a:br>
              <a:rPr lang="en-US"/>
            </a:br>
            <a:br>
              <a:rPr lang="en-US"/>
            </a:br>
            <a:br>
              <a:rPr lang="en-CA"/>
            </a:br>
            <a:br>
              <a:rPr lang="en-CA"/>
            </a:br>
            <a:endParaRPr lang="en-CA"/>
          </a:p>
        </p:txBody>
      </p:sp>
      <p:sp>
        <p:nvSpPr>
          <p:cNvPr id="3" name="Rectangle 2"/>
          <p:cNvSpPr/>
          <p:nvPr/>
        </p:nvSpPr>
        <p:spPr>
          <a:xfrm>
            <a:off x="1716984" y="2092215"/>
            <a:ext cx="5710031" cy="1087747"/>
          </a:xfrm>
          <a:prstGeom prst="rect">
            <a:avLst/>
          </a:prstGeom>
          <a:ln>
            <a:solidFill>
              <a:srgbClr val="48A7A2"/>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dirty="0">
                <a:ea typeface="+mn-lt"/>
                <a:cs typeface="+mn-lt"/>
              </a:rPr>
              <a:t>Adults with a primary diagnosis of schizophrenia who are discharged from an inpatient setting have a follow-up appointment within 7 days.</a:t>
            </a:r>
          </a:p>
        </p:txBody>
      </p:sp>
    </p:spTree>
    <p:custDataLst>
      <p:tags r:id="rId1"/>
    </p:custDataLst>
    <p:extLst>
      <p:ext uri="{BB962C8B-B14F-4D97-AF65-F5344CB8AC3E}">
        <p14:creationId xmlns:p14="http://schemas.microsoft.com/office/powerpoint/2010/main" val="142439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en-CA">
                <a:solidFill>
                  <a:schemeClr val="tx1"/>
                </a:solidFill>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211629"/>
              </p:ext>
            </p:extLst>
          </p:nvPr>
        </p:nvGraphicFramePr>
        <p:xfrm>
          <a:off x="1557338" y="1160967"/>
          <a:ext cx="602932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1800" b="0">
                <a:solidFill>
                  <a:schemeClr val="tx1"/>
                </a:solidFill>
                <a:cs typeface="Calibri" panose="020F0502020204030204" pitchFamily="34" charset="0"/>
              </a:rPr>
            </a:br>
            <a:r>
              <a:rPr lang="en-CA" sz="1800" b="0">
                <a:ea typeface="Calibri" panose="020F0502020204030204" pitchFamily="34" charset="0"/>
              </a:rPr>
              <a:t>Quality Statement 11: </a:t>
            </a:r>
            <a:br>
              <a:rPr lang="en-CA">
                <a:ea typeface="Calibri" panose="020F0502020204030204" pitchFamily="34" charset="0"/>
              </a:rPr>
            </a:br>
            <a:r>
              <a:rPr lang="en-CA" sz="3600" u="none" kern="0"/>
              <a:t>Transitions in Care</a:t>
            </a:r>
            <a:br>
              <a:rPr lang="en-CA">
                <a:ea typeface="Calibri" panose="020F0502020204030204" pitchFamily="34" charset="0"/>
              </a:rPr>
            </a:br>
            <a:br>
              <a:rPr lang="en-US">
                <a:ea typeface="Calibri" panose="020F0502020204030204" pitchFamily="34" charset="0"/>
              </a:rPr>
            </a:br>
            <a:br>
              <a:rPr lang="en-US">
                <a:ea typeface="Calibri" panose="020F0502020204030204" pitchFamily="34" charset="0"/>
              </a:rPr>
            </a:br>
            <a:br>
              <a:rPr lang="en-CA">
                <a:ea typeface="Calibri" panose="020F0502020204030204" pitchFamily="34" charset="0"/>
              </a:rPr>
            </a:br>
            <a:br>
              <a:rPr lang="en-CA">
                <a:ea typeface="Calibri" panose="020F0502020204030204" pitchFamily="34" charset="0"/>
              </a:rPr>
            </a:br>
            <a:endParaRPr lang="en-CA">
              <a:ea typeface="Calibri" panose="020F0502020204030204" pitchFamily="34" charset="0"/>
            </a:endParaRPr>
          </a:p>
        </p:txBody>
      </p:sp>
      <p:sp>
        <p:nvSpPr>
          <p:cNvPr id="3" name="Rectangle 2"/>
          <p:cNvSpPr/>
          <p:nvPr/>
        </p:nvSpPr>
        <p:spPr>
          <a:xfrm>
            <a:off x="1716985" y="1705162"/>
            <a:ext cx="5710031" cy="1630547"/>
          </a:xfrm>
          <a:prstGeom prst="rect">
            <a:avLst/>
          </a:prstGeom>
          <a:ln>
            <a:solidFill>
              <a:srgbClr val="48A7A2"/>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ea typeface="+mn-lt"/>
                <a:cs typeface="+mn-lt"/>
              </a:rPr>
              <a:t>Adults with a primary diagnosis of schizophrenia who are discharged from an inpatient setting have a team or provider who is accountable for communication and the coordination and delivery of a care plan that is tailored to their needs.</a:t>
            </a:r>
          </a:p>
        </p:txBody>
      </p:sp>
    </p:spTree>
    <p:custDataLst>
      <p:tags r:id="rId1"/>
    </p:custDataLst>
    <p:extLst>
      <p:ext uri="{BB962C8B-B14F-4D97-AF65-F5344CB8AC3E}">
        <p14:creationId xmlns:p14="http://schemas.microsoft.com/office/powerpoint/2010/main" val="3279512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a:xfrm>
            <a:off x="457200" y="164144"/>
            <a:ext cx="8333334" cy="874432"/>
          </a:xfrm>
        </p:spPr>
        <p:txBody>
          <a:bodyPr/>
          <a:lstStyle/>
          <a:p>
            <a:r>
              <a:rPr lang="en-CA" sz="1800" b="0" i="1" dirty="0">
                <a:solidFill>
                  <a:schemeClr val="tx1"/>
                </a:solidFill>
                <a:cs typeface="Calibri" panose="020F0502020204030204" pitchFamily="34" charset="0"/>
              </a:rPr>
              <a:t>Schizophrenia: Care for Adults in Hospital</a:t>
            </a:r>
            <a:br>
              <a:rPr lang="en-CA" sz="3600" b="0" dirty="0">
                <a:solidFill>
                  <a:schemeClr val="tx1"/>
                </a:solidFill>
                <a:cs typeface="Calibri" panose="020F0502020204030204" pitchFamily="34" charset="0"/>
              </a:rPr>
            </a:br>
            <a:r>
              <a:rPr lang="en-CA" sz="2800" dirty="0"/>
              <a:t>Emerging Practice Statement: </a:t>
            </a:r>
            <a:r>
              <a:rPr lang="en-CA" sz="2800" b="1" dirty="0">
                <a:effectLst/>
                <a:ea typeface="Times New Roman" panose="02020603050405020304" pitchFamily="18" charset="0"/>
              </a:rPr>
              <a:t>Nonpharmacological Interventions in Hospital</a:t>
            </a:r>
            <a:r>
              <a:rPr lang="en-CA" sz="2800" dirty="0"/>
              <a:t>*</a:t>
            </a:r>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a:xfrm>
            <a:off x="457200" y="1585533"/>
            <a:ext cx="8229600" cy="3186354"/>
          </a:xfrm>
        </p:spPr>
        <p:txBody>
          <a:bodyPr/>
          <a:lstStyle/>
          <a:p>
            <a:pPr marL="0" indent="0">
              <a:buNone/>
            </a:pPr>
            <a:r>
              <a:rPr lang="en-CA" sz="1800" dirty="0">
                <a:effectLst/>
                <a:ea typeface="Times New Roman" panose="02020603050405020304" pitchFamily="18" charset="0"/>
              </a:rPr>
              <a:t>Apart from cognitive behavioural therapy for psychosis and family intervention, we cannot provide guidance at this time on the use of other nonpharmacological treatments in acute care for adults who are admitted with a primary diagnosis of schizophrenia. There is a paucity of evidence or uncertainty in the evidence base relating to the effectiveness of such treatments; further evidence is needed before a quality statement can be developed.</a:t>
            </a:r>
          </a:p>
          <a:p>
            <a:pPr marL="0" indent="0">
              <a:lnSpc>
                <a:spcPts val="1500"/>
              </a:lnSpc>
              <a:buNone/>
            </a:pPr>
            <a:endParaRPr lang="en-CA" sz="1100" dirty="0">
              <a:effectLst/>
              <a:ea typeface="Times New Roman" panose="02020603050405020304" pitchFamily="18" charset="0"/>
            </a:endParaRPr>
          </a:p>
          <a:p>
            <a:endParaRPr lang="en-CA" dirty="0"/>
          </a:p>
        </p:txBody>
      </p:sp>
      <p:sp>
        <p:nvSpPr>
          <p:cNvPr id="4" name="TextBox 3">
            <a:extLst>
              <a:ext uri="{FF2B5EF4-FFF2-40B4-BE49-F238E27FC236}">
                <a16:creationId xmlns:a16="http://schemas.microsoft.com/office/drawing/2014/main" id="{7DE2DC6B-A854-49F7-AE61-C3E1EA00D310}"/>
              </a:ext>
            </a:extLst>
          </p:cNvPr>
          <p:cNvSpPr txBox="1"/>
          <p:nvPr/>
        </p:nvSpPr>
        <p:spPr>
          <a:xfrm>
            <a:off x="457200" y="3616700"/>
            <a:ext cx="6364559" cy="769441"/>
          </a:xfrm>
          <a:prstGeom prst="rect">
            <a:avLst/>
          </a:prstGeom>
          <a:noFill/>
        </p:spPr>
        <p:txBody>
          <a:bodyPr wrap="square" rtlCol="0">
            <a:spAutoFit/>
          </a:bodyPr>
          <a:lstStyle/>
          <a:p>
            <a:r>
              <a:rPr lang="en-CA" sz="1100" u="none" dirty="0">
                <a:latin typeface="Calibri" panose="020F0502020204030204" pitchFamily="34" charset="0"/>
                <a:ea typeface="Calibri" panose="020F0502020204030204" pitchFamily="34" charset="0"/>
                <a:cs typeface="Calibri" panose="020F0502020204030204" pitchFamily="34" charset="0"/>
              </a:rPr>
              <a:t>*An emerging practice statement describes an area for quality improvement that has been prioritized by the advisory committee but for which there is insufficient or inconsistent evidence in the guidelines used in the development of the quality statements. An emerging practice statement acknowledges that further evidence is needed before a quality statement can be made. </a:t>
            </a:r>
          </a:p>
        </p:txBody>
      </p:sp>
    </p:spTree>
    <p:extLst>
      <p:ext uri="{BB962C8B-B14F-4D97-AF65-F5344CB8AC3E}">
        <p14:creationId xmlns:p14="http://schemas.microsoft.com/office/powerpoint/2010/main" val="3456576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Quality statements </a:t>
            </a:r>
            <a:br>
              <a:rPr lang="en-US">
                <a:solidFill>
                  <a:schemeClr val="bg1"/>
                </a:solidFill>
              </a:rPr>
            </a:br>
            <a:r>
              <a:rPr lang="en-US">
                <a:solidFill>
                  <a:schemeClr val="bg1"/>
                </a:solidFill>
              </a:rPr>
              <a:t>to improve care</a:t>
            </a:r>
            <a:br>
              <a:rPr lang="en-US">
                <a:solidFill>
                  <a:schemeClr val="bg1"/>
                </a:solidFill>
              </a:rPr>
            </a:br>
            <a:br>
              <a:rPr lang="en-US">
                <a:solidFill>
                  <a:schemeClr val="bg1"/>
                </a:solidFill>
              </a:rPr>
            </a:br>
            <a:endParaRPr lang="en-US">
              <a:solidFill>
                <a:schemeClr val="bg1"/>
              </a:solidFill>
            </a:endParaRPr>
          </a:p>
        </p:txBody>
      </p:sp>
      <p:pic>
        <p:nvPicPr>
          <p:cNvPr id="4" name="Picture 3">
            <a:extLst>
              <a:ext uri="{FF2B5EF4-FFF2-40B4-BE49-F238E27FC236}">
                <a16:creationId xmlns:a16="http://schemas.microsoft.com/office/drawing/2014/main" id="{3956B54E-3BB6-05DC-CB84-4B0193609769}"/>
              </a:ext>
            </a:extLst>
          </p:cNvPr>
          <p:cNvPicPr>
            <a:picLocks noChangeAspect="1"/>
          </p:cNvPicPr>
          <p:nvPr/>
        </p:nvPicPr>
        <p:blipFill>
          <a:blip r:embed="rId4"/>
          <a:stretch>
            <a:fillRect/>
          </a:stretch>
        </p:blipFill>
        <p:spPr>
          <a:xfrm>
            <a:off x="6029091" y="672772"/>
            <a:ext cx="2535928" cy="335703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16241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2A05-802C-A8C5-0F3B-C37E13CF8136}"/>
              </a:ext>
            </a:extLst>
          </p:cNvPr>
          <p:cNvSpPr>
            <a:spLocks noGrp="1"/>
          </p:cNvSpPr>
          <p:nvPr>
            <p:ph type="title"/>
          </p:nvPr>
        </p:nvSpPr>
        <p:spPr>
          <a:xfrm>
            <a:off x="527168" y="268435"/>
            <a:ext cx="6081935" cy="3035745"/>
          </a:xfrm>
        </p:spPr>
        <p:txBody>
          <a:bodyPr/>
          <a:lstStyle/>
          <a:p>
            <a:pPr>
              <a:lnSpc>
                <a:spcPct val="100000"/>
              </a:lnSpc>
              <a:spcBef>
                <a:spcPts val="0"/>
              </a:spcBef>
              <a:spcAft>
                <a:spcPts val="0"/>
              </a:spcAft>
            </a:pPr>
            <a:r>
              <a:rPr lang="en-US" sz="1600" b="0">
                <a:latin typeface="Calibri"/>
                <a:ea typeface="MS PGothic"/>
                <a:cs typeface="Calibri"/>
              </a:rPr>
              <a:t>“</a:t>
            </a:r>
            <a:r>
              <a:rPr lang="en-US" sz="1600" b="0" i="1">
                <a:latin typeface="Calibri"/>
                <a:ea typeface="MS PGothic"/>
                <a:cs typeface="Calibri"/>
              </a:rPr>
              <a:t>I think this quality standard will bring people with lived experience and their family members hope. It will help them understand that there are more services available to them than they might know about. They will know that there are therapies that complement or even minimize medication use and that a diagnosis of schizophrenia does not have to mean hospitalization. There are other options and services that can help people with schizophrenia recover from acute episodes and live good, meaningful lives. When people get the right support in the community at the right time, they get well and stay well.”</a:t>
            </a:r>
            <a:br>
              <a:rPr lang="en-US" sz="1600" b="0" i="1">
                <a:latin typeface="Calibri"/>
                <a:ea typeface="MS PGothic"/>
                <a:cs typeface="Calibri"/>
              </a:rPr>
            </a:br>
            <a:r>
              <a:rPr lang="en-US" sz="1600" b="0" i="1">
                <a:latin typeface="Calibri"/>
                <a:ea typeface="MS PGothic"/>
                <a:cs typeface="Calibri"/>
              </a:rPr>
              <a:t> </a:t>
            </a:r>
            <a:br>
              <a:rPr lang="en-US" sz="1600" b="0" i="1">
                <a:latin typeface="Calibri"/>
                <a:ea typeface="MS PGothic"/>
                <a:cs typeface="Calibri"/>
              </a:rPr>
            </a:br>
            <a:r>
              <a:rPr lang="en-US" sz="1600" b="0" i="1">
                <a:latin typeface="Calibri"/>
                <a:ea typeface="MS PGothic"/>
                <a:cs typeface="Calibri"/>
              </a:rPr>
              <a:t>– Sheryl Pedersen, Lived Experience Advisor for the Schizophrenia Care in Community for Adults Quality Standard</a:t>
            </a:r>
            <a:br>
              <a:rPr lang="en-US" sz="1600" b="0" i="1">
                <a:latin typeface="Calibri"/>
                <a:ea typeface="MS PGothic"/>
                <a:cs typeface="Calibri"/>
              </a:rPr>
            </a:br>
            <a:br>
              <a:rPr lang="en-US" sz="1600" b="0" i="1">
                <a:latin typeface="Calibri"/>
                <a:ea typeface="MS PGothic"/>
                <a:cs typeface="Calibri"/>
              </a:rPr>
            </a:br>
            <a:endParaRPr lang="en-US" sz="1600" b="0">
              <a:latin typeface="Calibri"/>
              <a:ea typeface="MS PGothic"/>
              <a:cs typeface="Calibri"/>
            </a:endParaRPr>
          </a:p>
          <a:p>
            <a:pPr>
              <a:lnSpc>
                <a:spcPct val="100000"/>
              </a:lnSpc>
              <a:spcBef>
                <a:spcPts val="0"/>
              </a:spcBef>
              <a:spcAft>
                <a:spcPts val="0"/>
              </a:spcAft>
            </a:pPr>
            <a:br>
              <a:rPr lang="en-US" sz="1600" b="0" i="1">
                <a:latin typeface="Calibri"/>
                <a:ea typeface="MS PGothic"/>
                <a:cs typeface="Calibri"/>
              </a:rPr>
            </a:br>
            <a:br>
              <a:rPr lang="en-US" sz="1600" b="0" i="1">
                <a:latin typeface="Calibri"/>
                <a:ea typeface="MS PGothic"/>
                <a:cs typeface="Calibri"/>
              </a:rPr>
            </a:br>
            <a:r>
              <a:rPr lang="en-US" sz="1600" b="0" i="1">
                <a:latin typeface="Calibri"/>
                <a:ea typeface="MS PGothic"/>
                <a:cs typeface="Calibri"/>
              </a:rPr>
              <a:t> </a:t>
            </a:r>
            <a:br>
              <a:rPr lang="en-US" sz="1600" b="0" i="1"/>
            </a:br>
            <a:br>
              <a:rPr lang="en-US" sz="1600" b="0" i="1"/>
            </a:br>
            <a:endParaRPr lang="en-US" sz="1600" b="0" i="1"/>
          </a:p>
        </p:txBody>
      </p:sp>
    </p:spTree>
    <p:extLst>
      <p:ext uri="{BB962C8B-B14F-4D97-AF65-F5344CB8AC3E}">
        <p14:creationId xmlns:p14="http://schemas.microsoft.com/office/powerpoint/2010/main" val="412819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43"/>
            <a:ext cx="7139136" cy="1536837"/>
          </a:xfrm>
        </p:spPr>
        <p:txBody>
          <a:bodyPr anchor="t"/>
          <a:lstStyle/>
          <a:p>
            <a:pPr>
              <a:lnSpc>
                <a:spcPct val="90000"/>
              </a:lnSpc>
            </a:pPr>
            <a:r>
              <a:rPr lang="en-CA" sz="1800" b="0" i="1">
                <a:solidFill>
                  <a:schemeClr val="tx1"/>
                </a:solidFill>
                <a:cs typeface="Calibri" panose="020F0502020204030204" pitchFamily="34" charset="0"/>
              </a:rPr>
              <a:t>Schizophrenia: Care in Community for Adults </a:t>
            </a:r>
            <a:br>
              <a:rPr lang="en-CA" sz="1800" b="0" i="1">
                <a:solidFill>
                  <a:schemeClr val="tx1"/>
                </a:solidFill>
                <a:cs typeface="Calibri" panose="020F0502020204030204" pitchFamily="34" charset="0"/>
              </a:rPr>
            </a:br>
            <a:r>
              <a:rPr lang="en-CA" sz="1800" b="0"/>
              <a:t>Quality Statement 1: </a:t>
            </a:r>
            <a:br>
              <a:rPr lang="en-CA" sz="1800" b="0"/>
            </a:br>
            <a:r>
              <a:rPr lang="en-CA"/>
              <a:t>Care Plan and Comprehensive Assessment</a:t>
            </a:r>
            <a:br>
              <a:rPr lang="en-CA" sz="2625"/>
            </a:br>
            <a:endParaRPr lang="en-CA" sz="2625" b="0"/>
          </a:p>
        </p:txBody>
      </p:sp>
      <p:sp>
        <p:nvSpPr>
          <p:cNvPr id="3" name="Rectangle 2"/>
          <p:cNvSpPr/>
          <p:nvPr/>
        </p:nvSpPr>
        <p:spPr>
          <a:xfrm>
            <a:off x="1646522" y="1910733"/>
            <a:ext cx="5850957" cy="1081849"/>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br>
              <a:rPr lang="en-CA" sz="1800" u="none">
                <a:solidFill>
                  <a:srgbClr val="000000"/>
                </a:solidFill>
              </a:rPr>
            </a:br>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have a care plan that is regularly reviewed and updated, and that is informed by a comprehensive assessment.</a:t>
            </a:r>
          </a:p>
          <a:p>
            <a:endParaRPr lang="en-CA" sz="18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2: </a:t>
            </a:r>
            <a:br>
              <a:rPr lang="en-CA"/>
            </a:br>
            <a:r>
              <a:rPr lang="en-CA"/>
              <a:t>Physical Health Assessment</a:t>
            </a:r>
            <a:br>
              <a:rPr lang="en-CA"/>
            </a:br>
            <a:endParaRPr lang="en-CA"/>
          </a:p>
        </p:txBody>
      </p:sp>
      <p:sp>
        <p:nvSpPr>
          <p:cNvPr id="3" name="Rectangle 2"/>
          <p:cNvSpPr/>
          <p:nvPr/>
        </p:nvSpPr>
        <p:spPr>
          <a:xfrm>
            <a:off x="1842868" y="1739418"/>
            <a:ext cx="5458265" cy="763307"/>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t>Adults with schizophrenia receive a physical health assessment on a regular basis.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03" y="164144"/>
            <a:ext cx="7139136" cy="874432"/>
          </a:xfrm>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3: </a:t>
            </a:r>
            <a:br>
              <a:rPr lang="en-CA"/>
            </a:br>
            <a:r>
              <a:rPr lang="en-CA"/>
              <a:t>Self-Management </a:t>
            </a:r>
            <a:br>
              <a:rPr lang="en-CA"/>
            </a:br>
            <a:endParaRPr lang="en-CA"/>
          </a:p>
        </p:txBody>
      </p:sp>
      <p:sp>
        <p:nvSpPr>
          <p:cNvPr id="3" name="Rectangle 2"/>
          <p:cNvSpPr/>
          <p:nvPr/>
        </p:nvSpPr>
        <p:spPr>
          <a:xfrm>
            <a:off x="1842868" y="1772037"/>
            <a:ext cx="5458265" cy="1113667"/>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Calibri" panose="020F0502020204030204" pitchFamily="34" charset="0"/>
                <a:ea typeface="Calibri" panose="020F0502020204030204" pitchFamily="34" charset="0"/>
                <a:cs typeface="Calibri" panose="020F0502020204030204" pitchFamily="34" charset="0"/>
              </a:rPr>
              <a:t>Adults with schizophrenia have access to information and education that supports the development of self-management skills.</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44"/>
            <a:ext cx="7928518" cy="874432"/>
          </a:xfrm>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4: </a:t>
            </a:r>
            <a:br>
              <a:rPr lang="en-CA"/>
            </a:br>
            <a:r>
              <a:rPr lang="en-CA"/>
              <a:t>Family Education, Support, and Intervention </a:t>
            </a:r>
            <a:br>
              <a:rPr lang="en-US"/>
            </a:br>
            <a:br>
              <a:rPr lang="en-US"/>
            </a:br>
            <a:br>
              <a:rPr lang="en-US"/>
            </a:br>
            <a:br>
              <a:rPr lang="en-US"/>
            </a:br>
            <a:endParaRPr lang="en-CA"/>
          </a:p>
        </p:txBody>
      </p:sp>
      <p:sp>
        <p:nvSpPr>
          <p:cNvPr id="3" name="Rectangle 2"/>
          <p:cNvSpPr/>
          <p:nvPr/>
        </p:nvSpPr>
        <p:spPr>
          <a:xfrm>
            <a:off x="1776463" y="2002937"/>
            <a:ext cx="5591075" cy="1043084"/>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Calibri" panose="020F0502020204030204" pitchFamily="34" charset="0"/>
                <a:ea typeface="Calibri" panose="020F0502020204030204" pitchFamily="34" charset="0"/>
                <a:cs typeface="Calibri" panose="020F0502020204030204" pitchFamily="34" charset="0"/>
              </a:rPr>
              <a:t>Families of adults with schizophrenia are given ongoing education, support, and family intervention that is tailored to their needs and preferences.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5: </a:t>
            </a:r>
            <a:br>
              <a:rPr lang="en-CA" b="0"/>
            </a:br>
            <a:r>
              <a:rPr lang="en-CA"/>
              <a:t>Access to Community-Based Intensive Treatment Services </a:t>
            </a:r>
            <a:br>
              <a:rPr lang="en-CA"/>
            </a:br>
            <a:br>
              <a:rPr lang="en-US"/>
            </a:br>
            <a:br>
              <a:rPr lang="en-US"/>
            </a:br>
            <a:br>
              <a:rPr lang="en-CA"/>
            </a:br>
            <a:br>
              <a:rPr lang="en-CA"/>
            </a:br>
            <a:endParaRPr lang="en-CA"/>
          </a:p>
        </p:txBody>
      </p:sp>
      <p:sp>
        <p:nvSpPr>
          <p:cNvPr id="3" name="Rectangle 2"/>
          <p:cNvSpPr/>
          <p:nvPr/>
        </p:nvSpPr>
        <p:spPr>
          <a:xfrm>
            <a:off x="1657350" y="2031401"/>
            <a:ext cx="5829300" cy="1080698"/>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latin typeface="Calibri" panose="020F0502020204030204" pitchFamily="34" charset="0"/>
                <a:ea typeface="Calibri" panose="020F0502020204030204" pitchFamily="34" charset="0"/>
                <a:cs typeface="Calibri" panose="020F0502020204030204" pitchFamily="34" charset="0"/>
              </a:rPr>
              <a:t>Adults with schizophrenia have timely access to community-based intensive treatment services based on their needs and preferences.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br>
            <a:r>
              <a:rPr lang="en-CA" sz="1800" b="0"/>
              <a:t>Quality Statement 6: </a:t>
            </a:r>
            <a:br>
              <a:rPr lang="en-CA"/>
            </a:br>
            <a:r>
              <a:rPr lang="en-CA"/>
              <a:t>Housing</a:t>
            </a:r>
            <a:br>
              <a:rPr lang="en-CA"/>
            </a:br>
            <a:br>
              <a:rPr lang="en-US"/>
            </a:br>
            <a:br>
              <a:rPr lang="en-US"/>
            </a:br>
            <a:br>
              <a:rPr lang="en-CA"/>
            </a:br>
            <a:br>
              <a:rPr lang="en-CA"/>
            </a:br>
            <a:endParaRPr lang="en-CA"/>
          </a:p>
        </p:txBody>
      </p:sp>
      <p:sp>
        <p:nvSpPr>
          <p:cNvPr id="3" name="Rectangle 2"/>
          <p:cNvSpPr/>
          <p:nvPr/>
        </p:nvSpPr>
        <p:spPr>
          <a:xfrm>
            <a:off x="1716985" y="1891972"/>
            <a:ext cx="5710031" cy="1091704"/>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have a safe, affordable, stable living environment that reflects their needs and preferences.</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chat or text message&#10;&#10;Description automatically generated">
            <a:extLst>
              <a:ext uri="{FF2B5EF4-FFF2-40B4-BE49-F238E27FC236}">
                <a16:creationId xmlns:a16="http://schemas.microsoft.com/office/drawing/2014/main" id="{693ECEF2-95DD-8BF9-E905-4A517C3A066F}"/>
              </a:ext>
            </a:extLst>
          </p:cNvPr>
          <p:cNvPicPr>
            <a:picLocks noChangeAspect="1"/>
          </p:cNvPicPr>
          <p:nvPr/>
        </p:nvPicPr>
        <p:blipFill>
          <a:blip r:embed="rId4"/>
          <a:stretch>
            <a:fillRect/>
          </a:stretch>
        </p:blipFill>
        <p:spPr>
          <a:xfrm>
            <a:off x="6713997" y="3035517"/>
            <a:ext cx="1284923" cy="1656000"/>
          </a:xfrm>
          <a:prstGeom prst="rect">
            <a:avLst/>
          </a:prstGeom>
          <a:effectLst>
            <a:outerShdw blurRad="50800" dist="38100" dir="2700000" algn="tl" rotWithShape="0">
              <a:prstClr val="black">
                <a:alpha val="40000"/>
              </a:prstClr>
            </a:outerShdw>
          </a:effectLst>
        </p:spPr>
      </p:pic>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307467" y="4607250"/>
            <a:ext cx="6691453" cy="646331"/>
          </a:xfrm>
          <a:prstGeom prst="rect">
            <a:avLst/>
          </a:prstGeom>
        </p:spPr>
        <p:txBody>
          <a:bodyPr wrap="square" anchor="t">
            <a:spAutoFit/>
          </a:bodyPr>
          <a:lstStyle/>
          <a:p>
            <a:r>
              <a:rPr lang="en-US" sz="900" b="1" u="none" dirty="0">
                <a:latin typeface="Calibri" panose="020F0502020204030204" pitchFamily="34" charset="0"/>
                <a:cs typeface="Calibri" panose="020F0502020204030204" pitchFamily="34" charset="0"/>
              </a:rPr>
              <a:t>Find these resources here:</a:t>
            </a:r>
            <a:br>
              <a:rPr lang="en-US" sz="900" u="none" dirty="0">
                <a:highlight>
                  <a:srgbClr val="FFFF00"/>
                </a:highlight>
                <a:latin typeface="Calibri" panose="020F0502020204030204" pitchFamily="34" charset="0"/>
                <a:cs typeface="Calibri" panose="020F0502020204030204" pitchFamily="34" charset="0"/>
              </a:rPr>
            </a:br>
            <a:r>
              <a:rPr lang="en-CA" sz="900" dirty="0">
                <a:solidFill>
                  <a:srgbClr val="047BC1"/>
                </a:solidFill>
                <a:latin typeface="Calibri" panose="020F0502020204030204" pitchFamily="34" charset="0"/>
                <a:cs typeface="Calibri" panose="020F0502020204030204" pitchFamily="34" charset="0"/>
                <a:hlinkClick r:id="rId5"/>
              </a:rPr>
              <a:t>https://hqontario.ca/evidence-to-improve-care/quality-standards/view-all-quality-standards/schizophrenia-care-in-hospital</a:t>
            </a:r>
            <a:endParaRPr lang="en-CA" sz="900" dirty="0">
              <a:solidFill>
                <a:srgbClr val="047BC1"/>
              </a:solidFill>
              <a:latin typeface="Calibri" panose="020F0502020204030204" pitchFamily="34" charset="0"/>
              <a:cs typeface="Calibri" panose="020F0502020204030204" pitchFamily="34" charset="0"/>
            </a:endParaRPr>
          </a:p>
          <a:p>
            <a:r>
              <a:rPr lang="en-US" sz="900" u="none" dirty="0">
                <a:solidFill>
                  <a:srgbClr val="047BC1"/>
                </a:solidFill>
                <a:latin typeface="Calibri" panose="020F0502020204030204" pitchFamily="34" charset="0"/>
                <a:cs typeface="Calibri" panose="020F0502020204030204" pitchFamily="34" charset="0"/>
                <a:hlinkClick r:id="rId6"/>
              </a:rPr>
              <a:t>https://hqontario.ca/evidence-to-improve-care/quality-standards/view-all-quality-standards/schizophrenia-care-in-the-community</a:t>
            </a:r>
            <a:endParaRPr lang="en-US" sz="900" u="none" dirty="0">
              <a:solidFill>
                <a:srgbClr val="047BC1"/>
              </a:solidFill>
              <a:latin typeface="Calibri" panose="020F0502020204030204" pitchFamily="34" charset="0"/>
              <a:cs typeface="Calibri" panose="020F0502020204030204" pitchFamily="34" charset="0"/>
            </a:endParaRPr>
          </a:p>
          <a:p>
            <a:endParaRPr lang="en-US" sz="900" u="none" dirty="0">
              <a:solidFill>
                <a:srgbClr val="047BC1"/>
              </a:solidFill>
              <a:latin typeface="Calibri" panose="020F0502020204030204" pitchFamily="34" charset="0"/>
              <a:cs typeface="Calibri" panose="020F0502020204030204" pitchFamily="34" charset="0"/>
            </a:endParaRPr>
          </a:p>
        </p:txBody>
      </p:sp>
      <p:sp>
        <p:nvSpPr>
          <p:cNvPr id="22" name="TextBox 21"/>
          <p:cNvSpPr txBox="1"/>
          <p:nvPr/>
        </p:nvSpPr>
        <p:spPr>
          <a:xfrm>
            <a:off x="1442320" y="3759898"/>
            <a:ext cx="1573123"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10966" y="89053"/>
            <a:ext cx="7606880" cy="874432"/>
          </a:xfrm>
        </p:spPr>
        <p:txBody>
          <a:bodyPr/>
          <a:lstStyle/>
          <a:p>
            <a:r>
              <a:rPr lang="en-US" dirty="0">
                <a:solidFill>
                  <a:schemeClr val="tx1"/>
                </a:solidFill>
                <a:cs typeface="Calibri" panose="020F0502020204030204" pitchFamily="34" charset="0"/>
              </a:rPr>
              <a:t>Quality standard resources</a:t>
            </a:r>
          </a:p>
        </p:txBody>
      </p:sp>
      <p:sp>
        <p:nvSpPr>
          <p:cNvPr id="23" name="TextBox 22"/>
          <p:cNvSpPr txBox="1"/>
          <p:nvPr/>
        </p:nvSpPr>
        <p:spPr>
          <a:xfrm>
            <a:off x="4572000" y="973893"/>
            <a:ext cx="773160"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Placemat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7893081" y="1841801"/>
            <a:ext cx="1055674"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113290" y="2816378"/>
            <a:ext cx="1263359" cy="276999"/>
          </a:xfrm>
          <a:prstGeom prst="rect">
            <a:avLst/>
          </a:prstGeom>
          <a:noFill/>
        </p:spPr>
        <p:txBody>
          <a:bodyPr wrap="none" rtlCol="0">
            <a:spAutoFit/>
          </a:bodyPr>
          <a:lstStyle/>
          <a:p>
            <a:r>
              <a:rPr lang="en-US" sz="1200" b="1" u="none" dirty="0">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5177910" y="3797762"/>
            <a:ext cx="1497589"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7"/>
          <a:srcRect/>
          <a:stretch/>
        </p:blipFill>
        <p:spPr>
          <a:xfrm>
            <a:off x="3122764" y="3223036"/>
            <a:ext cx="1623533" cy="121820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A021581-AEBA-421F-33D0-2150B877A07F}"/>
              </a:ext>
            </a:extLst>
          </p:cNvPr>
          <p:cNvPicPr>
            <a:picLocks noChangeAspect="1"/>
          </p:cNvPicPr>
          <p:nvPr/>
        </p:nvPicPr>
        <p:blipFill>
          <a:blip r:embed="rId8"/>
          <a:stretch>
            <a:fillRect/>
          </a:stretch>
        </p:blipFill>
        <p:spPr>
          <a:xfrm>
            <a:off x="642124" y="951697"/>
            <a:ext cx="1250954" cy="16560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B13C091-B583-B8A1-59AD-44E9B3D34938}"/>
              </a:ext>
            </a:extLst>
          </p:cNvPr>
          <p:cNvPicPr>
            <a:picLocks noChangeAspect="1"/>
          </p:cNvPicPr>
          <p:nvPr/>
        </p:nvPicPr>
        <p:blipFill>
          <a:blip r:embed="rId9"/>
          <a:stretch>
            <a:fillRect/>
          </a:stretch>
        </p:blipFill>
        <p:spPr>
          <a:xfrm>
            <a:off x="1376649" y="1333036"/>
            <a:ext cx="1279385" cy="1656000"/>
          </a:xfrm>
          <a:prstGeom prst="rect">
            <a:avLst/>
          </a:prstGeom>
          <a:effectLst>
            <a:outerShdw blurRad="50800" dist="38100" dir="2700000" algn="tl" rotWithShape="0">
              <a:prstClr val="black">
                <a:alpha val="40000"/>
              </a:prstClr>
            </a:outerShdw>
          </a:effectLst>
        </p:spPr>
      </p:pic>
      <p:pic>
        <p:nvPicPr>
          <p:cNvPr id="6" name="Picture 5" descr="A picture containing text&#10;&#10;Description automatically generated">
            <a:extLst>
              <a:ext uri="{FF2B5EF4-FFF2-40B4-BE49-F238E27FC236}">
                <a16:creationId xmlns:a16="http://schemas.microsoft.com/office/drawing/2014/main" id="{08AC27CA-D49F-EF98-A7B0-7F232482BD56}"/>
              </a:ext>
            </a:extLst>
          </p:cNvPr>
          <p:cNvPicPr>
            <a:picLocks noChangeAspect="1"/>
          </p:cNvPicPr>
          <p:nvPr/>
        </p:nvPicPr>
        <p:blipFill>
          <a:blip r:embed="rId10"/>
          <a:stretch>
            <a:fillRect/>
          </a:stretch>
        </p:blipFill>
        <p:spPr>
          <a:xfrm>
            <a:off x="3092780" y="788016"/>
            <a:ext cx="1282153" cy="1656000"/>
          </a:xfrm>
          <a:prstGeom prst="rect">
            <a:avLst/>
          </a:prstGeom>
          <a:effectLst>
            <a:outerShdw blurRad="50800" dist="38100" dir="2700000" algn="tl" rotWithShape="0">
              <a:prstClr val="black">
                <a:alpha val="40000"/>
              </a:prstClr>
            </a:outerShdw>
          </a:effectLst>
        </p:spPr>
      </p:pic>
      <p:pic>
        <p:nvPicPr>
          <p:cNvPr id="9" name="Picture 8" descr="A picture containing text&#10;&#10;Description automatically generated">
            <a:extLst>
              <a:ext uri="{FF2B5EF4-FFF2-40B4-BE49-F238E27FC236}">
                <a16:creationId xmlns:a16="http://schemas.microsoft.com/office/drawing/2014/main" id="{20EA9890-C01F-8099-EFBE-4B44440B789C}"/>
              </a:ext>
            </a:extLst>
          </p:cNvPr>
          <p:cNvPicPr>
            <a:picLocks noChangeAspect="1"/>
          </p:cNvPicPr>
          <p:nvPr/>
        </p:nvPicPr>
        <p:blipFill>
          <a:blip r:embed="rId11"/>
          <a:stretch>
            <a:fillRect/>
          </a:stretch>
        </p:blipFill>
        <p:spPr>
          <a:xfrm>
            <a:off x="3710459" y="1307038"/>
            <a:ext cx="1282778" cy="1656000"/>
          </a:xfrm>
          <a:prstGeom prst="rect">
            <a:avLst/>
          </a:prstGeom>
          <a:effectLst>
            <a:outerShdw blurRad="50800" dist="38100" dir="2700000" algn="tl" rotWithShape="0">
              <a:prstClr val="black">
                <a:alpha val="40000"/>
              </a:prstClr>
            </a:outerShdw>
          </a:effectLst>
        </p:spPr>
      </p:pic>
      <p:pic>
        <p:nvPicPr>
          <p:cNvPr id="11" name="Picture 10" descr="Graphical user interface, text, application, chat or text message&#10;&#10;Description automatically generated">
            <a:extLst>
              <a:ext uri="{FF2B5EF4-FFF2-40B4-BE49-F238E27FC236}">
                <a16:creationId xmlns:a16="http://schemas.microsoft.com/office/drawing/2014/main" id="{9062666A-40AB-475B-250E-EE0C879877A4}"/>
              </a:ext>
            </a:extLst>
          </p:cNvPr>
          <p:cNvPicPr>
            <a:picLocks noChangeAspect="1"/>
          </p:cNvPicPr>
          <p:nvPr/>
        </p:nvPicPr>
        <p:blipFill>
          <a:blip r:embed="rId12"/>
          <a:stretch>
            <a:fillRect/>
          </a:stretch>
        </p:blipFill>
        <p:spPr>
          <a:xfrm>
            <a:off x="5587839" y="883357"/>
            <a:ext cx="1279761" cy="1656000"/>
          </a:xfrm>
          <a:prstGeom prst="rect">
            <a:avLst/>
          </a:prstGeom>
          <a:effectLst>
            <a:outerShdw blurRad="50800" dist="38100" dir="2700000" algn="tl" rotWithShape="0">
              <a:prstClr val="black">
                <a:alpha val="40000"/>
              </a:prstClr>
            </a:outerShdw>
          </a:effectLst>
        </p:spPr>
      </p:pic>
      <p:pic>
        <p:nvPicPr>
          <p:cNvPr id="16" name="Picture 15" descr="Graphical user interface, text, application&#10;&#10;Description automatically generated">
            <a:extLst>
              <a:ext uri="{FF2B5EF4-FFF2-40B4-BE49-F238E27FC236}">
                <a16:creationId xmlns:a16="http://schemas.microsoft.com/office/drawing/2014/main" id="{C1F6398B-EBB7-5EC1-2996-B5463C68110B}"/>
              </a:ext>
            </a:extLst>
          </p:cNvPr>
          <p:cNvPicPr>
            <a:picLocks noChangeAspect="1"/>
          </p:cNvPicPr>
          <p:nvPr/>
        </p:nvPicPr>
        <p:blipFill>
          <a:blip r:embed="rId13"/>
          <a:stretch>
            <a:fillRect/>
          </a:stretch>
        </p:blipFill>
        <p:spPr>
          <a:xfrm>
            <a:off x="6471457" y="1290800"/>
            <a:ext cx="1277643" cy="1656000"/>
          </a:xfrm>
          <a:prstGeom prst="rect">
            <a:avLst/>
          </a:prstGeom>
          <a:effectLst>
            <a:outerShdw blurRad="50800" dist="38100" dir="2700000" algn="tl" rotWithShape="0">
              <a:prstClr val="black">
                <a:alpha val="40000"/>
              </a:prstClr>
            </a:outerShdw>
          </a:effectLst>
        </p:spPr>
      </p:pic>
      <p:pic>
        <p:nvPicPr>
          <p:cNvPr id="21" name="Picture 20" descr="Graphical user interface, text, application&#10;&#10;Description automatically generated">
            <a:extLst>
              <a:ext uri="{FF2B5EF4-FFF2-40B4-BE49-F238E27FC236}">
                <a16:creationId xmlns:a16="http://schemas.microsoft.com/office/drawing/2014/main" id="{141A0C89-8A9C-EB68-2D2B-F19D124F49D9}"/>
              </a:ext>
            </a:extLst>
          </p:cNvPr>
          <p:cNvPicPr>
            <a:picLocks noChangeAspect="1"/>
          </p:cNvPicPr>
          <p:nvPr/>
        </p:nvPicPr>
        <p:blipFill>
          <a:blip r:embed="rId14"/>
          <a:stretch>
            <a:fillRect/>
          </a:stretch>
        </p:blipFill>
        <p:spPr>
          <a:xfrm>
            <a:off x="7702268" y="3316549"/>
            <a:ext cx="1270884" cy="1656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7: </a:t>
            </a:r>
            <a:br>
              <a:rPr lang="en-CA" b="0"/>
            </a:br>
            <a:r>
              <a:rPr lang="en-CA"/>
              <a:t>Antipsychotic Monotherapy </a:t>
            </a:r>
            <a:br>
              <a:rPr lang="en-CA"/>
            </a:br>
            <a:br>
              <a:rPr lang="en-US"/>
            </a:br>
            <a:br>
              <a:rPr lang="en-US"/>
            </a:br>
            <a:br>
              <a:rPr lang="en-CA"/>
            </a:br>
            <a:br>
              <a:rPr lang="en-CA"/>
            </a:br>
            <a:endParaRPr lang="en-CA"/>
          </a:p>
        </p:txBody>
      </p:sp>
      <p:sp>
        <p:nvSpPr>
          <p:cNvPr id="3" name="Rectangle 2"/>
          <p:cNvSpPr/>
          <p:nvPr/>
        </p:nvSpPr>
        <p:spPr>
          <a:xfrm>
            <a:off x="1716984" y="1933536"/>
            <a:ext cx="5710031" cy="77107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are prescribed a single antipsychotic medication, whenever possible.</a:t>
            </a:r>
          </a:p>
        </p:txBody>
      </p:sp>
    </p:spTree>
    <p:custDataLst>
      <p:tags r:id="rId1"/>
    </p:custDataLst>
    <p:extLst>
      <p:ext uri="{BB962C8B-B14F-4D97-AF65-F5344CB8AC3E}">
        <p14:creationId xmlns:p14="http://schemas.microsoft.com/office/powerpoint/2010/main" val="3016987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br>
            <a:r>
              <a:rPr lang="en-CA" sz="1800" b="0"/>
              <a:t>Quality Statement 8: </a:t>
            </a:r>
            <a:br>
              <a:rPr lang="en-CA"/>
            </a:br>
            <a:r>
              <a:rPr lang="en-CA"/>
              <a:t>Treatment With Long-Acting Injectable Antipsychotic Medication </a:t>
            </a:r>
            <a:br>
              <a:rPr lang="en-CA"/>
            </a:br>
            <a:br>
              <a:rPr lang="en-US"/>
            </a:br>
            <a:br>
              <a:rPr lang="en-US"/>
            </a:br>
            <a:br>
              <a:rPr lang="en-CA"/>
            </a:br>
            <a:br>
              <a:rPr lang="en-CA"/>
            </a:br>
            <a:endParaRPr lang="en-CA"/>
          </a:p>
        </p:txBody>
      </p:sp>
      <p:sp>
        <p:nvSpPr>
          <p:cNvPr id="3" name="Rectangle 2"/>
          <p:cNvSpPr/>
          <p:nvPr/>
        </p:nvSpPr>
        <p:spPr>
          <a:xfrm>
            <a:off x="1716985" y="1891973"/>
            <a:ext cx="5710031" cy="949200"/>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are offered the option of a long-acting injectable antipsychotic medication.</a:t>
            </a:r>
            <a:endParaRPr lang="en-CA" sz="1800" b="1" u="none">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2490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9: </a:t>
            </a:r>
            <a:br>
              <a:rPr lang="en-CA"/>
            </a:br>
            <a:r>
              <a:rPr lang="en-CA"/>
              <a:t>Treatment With Clozapine</a:t>
            </a:r>
            <a:br>
              <a:rPr lang="en-CA"/>
            </a:br>
            <a:br>
              <a:rPr lang="en-US"/>
            </a:br>
            <a:br>
              <a:rPr lang="en-US"/>
            </a:br>
            <a:br>
              <a:rPr lang="en-CA"/>
            </a:br>
            <a:br>
              <a:rPr lang="en-CA"/>
            </a:br>
            <a:endParaRPr lang="en-CA"/>
          </a:p>
        </p:txBody>
      </p:sp>
      <p:sp>
        <p:nvSpPr>
          <p:cNvPr id="3" name="Rectangle 2"/>
          <p:cNvSpPr/>
          <p:nvPr/>
        </p:nvSpPr>
        <p:spPr>
          <a:xfrm>
            <a:off x="1716985" y="1891972"/>
            <a:ext cx="5710031" cy="118967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whose symptoms have not responded to previous adequate trials of treatment with two different antipsychotic medications are offered clozapine.</a:t>
            </a:r>
            <a:endParaRPr lang="en-CA" sz="1800" b="1" u="none">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17541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ea typeface="Calibri" panose="020F0502020204030204" pitchFamily="34" charset="0"/>
              </a:rPr>
              <a:t>Quality Statement 10: </a:t>
            </a:r>
            <a:br>
              <a:rPr lang="en-CA"/>
            </a:br>
            <a:r>
              <a:rPr lang="en-CA"/>
              <a:t>Continuation of Antipsychotic Medication </a:t>
            </a:r>
            <a:br>
              <a:rPr lang="en-CA"/>
            </a:br>
            <a:br>
              <a:rPr lang="en-US"/>
            </a:br>
            <a:br>
              <a:rPr lang="en-US"/>
            </a:br>
            <a:br>
              <a:rPr lang="en-CA"/>
            </a:br>
            <a:br>
              <a:rPr lang="en-CA"/>
            </a:br>
            <a:endParaRPr lang="en-CA"/>
          </a:p>
        </p:txBody>
      </p:sp>
      <p:sp>
        <p:nvSpPr>
          <p:cNvPr id="3" name="Rectangle 2"/>
          <p:cNvSpPr/>
          <p:nvPr/>
        </p:nvSpPr>
        <p:spPr>
          <a:xfrm>
            <a:off x="1716985" y="1891972"/>
            <a:ext cx="5710031" cy="1359557"/>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whose symptoms have improved with antipsychotic medication are advised to continue their antipsychotic medication for the long term.</a:t>
            </a:r>
          </a:p>
        </p:txBody>
      </p:sp>
    </p:spTree>
    <p:custDataLst>
      <p:tags r:id="rId1"/>
    </p:custDataLst>
    <p:extLst>
      <p:ext uri="{BB962C8B-B14F-4D97-AF65-F5344CB8AC3E}">
        <p14:creationId xmlns:p14="http://schemas.microsoft.com/office/powerpoint/2010/main" val="588598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11: </a:t>
            </a:r>
            <a:br>
              <a:rPr lang="en-CA"/>
            </a:br>
            <a:r>
              <a:rPr lang="en-CA"/>
              <a:t>Cognitive Behavioural Therapy for Psychosis and Other Psychosocial Interventions </a:t>
            </a:r>
            <a:br>
              <a:rPr lang="en-CA"/>
            </a:br>
            <a:br>
              <a:rPr lang="en-US"/>
            </a:br>
            <a:br>
              <a:rPr lang="en-US"/>
            </a:br>
            <a:br>
              <a:rPr lang="en-CA"/>
            </a:br>
            <a:br>
              <a:rPr lang="en-CA"/>
            </a:br>
            <a:endParaRPr lang="en-CA"/>
          </a:p>
        </p:txBody>
      </p:sp>
      <p:sp>
        <p:nvSpPr>
          <p:cNvPr id="3" name="Rectangle 2"/>
          <p:cNvSpPr/>
          <p:nvPr/>
        </p:nvSpPr>
        <p:spPr>
          <a:xfrm>
            <a:off x="1716984" y="2554331"/>
            <a:ext cx="5710031" cy="1359557"/>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are offered cognitive behavioural therapy for psychosis and other evidence-based psychosocial interventions, based on their needs.</a:t>
            </a:r>
          </a:p>
        </p:txBody>
      </p:sp>
    </p:spTree>
    <p:custDataLst>
      <p:tags r:id="rId1"/>
    </p:custDataLst>
    <p:extLst>
      <p:ext uri="{BB962C8B-B14F-4D97-AF65-F5344CB8AC3E}">
        <p14:creationId xmlns:p14="http://schemas.microsoft.com/office/powerpoint/2010/main" val="818394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ea typeface="Calibri" panose="020F0502020204030204" pitchFamily="34" charset="0"/>
              </a:rPr>
              <a:t>Quality Statement 12: </a:t>
            </a:r>
            <a:br>
              <a:rPr lang="en-CA">
                <a:ea typeface="Calibri" panose="020F0502020204030204" pitchFamily="34" charset="0"/>
              </a:rPr>
            </a:br>
            <a:r>
              <a:rPr lang="en-CA">
                <a:ea typeface="Calibri" panose="020F0502020204030204" pitchFamily="34" charset="0"/>
              </a:rPr>
              <a:t>Promoting Physical Activity and Healthy Eating</a:t>
            </a:r>
            <a:br>
              <a:rPr lang="en-CA">
                <a:ea typeface="Calibri" panose="020F0502020204030204" pitchFamily="34" charset="0"/>
              </a:rPr>
            </a:br>
            <a:br>
              <a:rPr lang="en-US">
                <a:ea typeface="Calibri" panose="020F0502020204030204" pitchFamily="34" charset="0"/>
              </a:rPr>
            </a:br>
            <a:br>
              <a:rPr lang="en-US">
                <a:ea typeface="Calibri" panose="020F0502020204030204" pitchFamily="34" charset="0"/>
              </a:rPr>
            </a:br>
            <a:br>
              <a:rPr lang="en-CA">
                <a:ea typeface="Calibri" panose="020F0502020204030204" pitchFamily="34" charset="0"/>
              </a:rPr>
            </a:br>
            <a:br>
              <a:rPr lang="en-CA">
                <a:ea typeface="Calibri" panose="020F0502020204030204" pitchFamily="34" charset="0"/>
              </a:rPr>
            </a:br>
            <a:endParaRPr lang="en-CA">
              <a:ea typeface="Calibri" panose="020F0502020204030204" pitchFamily="34" charset="0"/>
            </a:endParaRPr>
          </a:p>
        </p:txBody>
      </p:sp>
      <p:sp>
        <p:nvSpPr>
          <p:cNvPr id="3" name="Rectangle 2"/>
          <p:cNvSpPr/>
          <p:nvPr/>
        </p:nvSpPr>
        <p:spPr>
          <a:xfrm>
            <a:off x="1716984" y="2175991"/>
            <a:ext cx="5710031" cy="1059047"/>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are offered readily accessible interventions that promote physical activity and healthy eating.</a:t>
            </a:r>
            <a:endParaRPr lang="en-CA" sz="1800" b="1" u="none">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73460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13: </a:t>
            </a:r>
            <a:br>
              <a:rPr lang="en-CA"/>
            </a:br>
            <a:r>
              <a:rPr lang="en-CA"/>
              <a:t>Promoting Smoking Cessation </a:t>
            </a:r>
            <a:br>
              <a:rPr lang="en-CA"/>
            </a:br>
            <a:br>
              <a:rPr lang="en-US"/>
            </a:br>
            <a:br>
              <a:rPr lang="en-US"/>
            </a:br>
            <a:br>
              <a:rPr lang="en-CA"/>
            </a:br>
            <a:br>
              <a:rPr lang="en-CA"/>
            </a:br>
            <a:endParaRPr lang="en-CA"/>
          </a:p>
        </p:txBody>
      </p:sp>
      <p:sp>
        <p:nvSpPr>
          <p:cNvPr id="3" name="Rectangle 2"/>
          <p:cNvSpPr/>
          <p:nvPr/>
        </p:nvSpPr>
        <p:spPr>
          <a:xfrm>
            <a:off x="1716985" y="1891972"/>
            <a:ext cx="5710031" cy="1359557"/>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who smoke tobacco are offered pharmacological and nonpharmacological interventions to help them reduce or stop smoking tobacco.</a:t>
            </a:r>
          </a:p>
        </p:txBody>
      </p:sp>
    </p:spTree>
    <p:custDataLst>
      <p:tags r:id="rId1"/>
    </p:custDataLst>
    <p:extLst>
      <p:ext uri="{BB962C8B-B14F-4D97-AF65-F5344CB8AC3E}">
        <p14:creationId xmlns:p14="http://schemas.microsoft.com/office/powerpoint/2010/main" val="1560547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14: </a:t>
            </a:r>
            <a:br>
              <a:rPr lang="en-CA"/>
            </a:br>
            <a:r>
              <a:rPr lang="en-CA"/>
              <a:t>Assessing and Treating Substance Use Disorder</a:t>
            </a:r>
            <a:br>
              <a:rPr lang="en-CA"/>
            </a:br>
            <a:br>
              <a:rPr lang="en-US"/>
            </a:br>
            <a:br>
              <a:rPr lang="en-US"/>
            </a:br>
            <a:br>
              <a:rPr lang="en-CA"/>
            </a:br>
            <a:br>
              <a:rPr lang="en-CA"/>
            </a:br>
            <a:endParaRPr lang="en-CA"/>
          </a:p>
        </p:txBody>
      </p:sp>
      <p:sp>
        <p:nvSpPr>
          <p:cNvPr id="3" name="Rectangle 2"/>
          <p:cNvSpPr/>
          <p:nvPr/>
        </p:nvSpPr>
        <p:spPr>
          <a:xfrm>
            <a:off x="1716984" y="2025786"/>
            <a:ext cx="5710031" cy="1359557"/>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endParaRPr lang="en-CA" sz="1800" u="none">
              <a:solidFill>
                <a:srgbClr val="000000"/>
              </a:solidFill>
            </a:endParaRPr>
          </a:p>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are asked about their substance use and, if appropriate, they are assessed for substance use disorder and offered treatment.</a:t>
            </a:r>
          </a:p>
          <a:p>
            <a:endParaRPr lang="en-CA" sz="1800" u="none">
              <a:solidFill>
                <a:srgbClr val="000000"/>
              </a:solidFill>
            </a:endParaRPr>
          </a:p>
        </p:txBody>
      </p:sp>
    </p:spTree>
    <p:custDataLst>
      <p:tags r:id="rId1"/>
    </p:custDataLst>
    <p:extLst>
      <p:ext uri="{BB962C8B-B14F-4D97-AF65-F5344CB8AC3E}">
        <p14:creationId xmlns:p14="http://schemas.microsoft.com/office/powerpoint/2010/main" val="3452216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0" i="1">
                <a:solidFill>
                  <a:schemeClr val="tx1"/>
                </a:solidFill>
                <a:cs typeface="Calibri" panose="020F0502020204030204" pitchFamily="34" charset="0"/>
              </a:rPr>
              <a:t>Schizophrenia: Care in Community for Adults</a:t>
            </a:r>
            <a:br>
              <a:rPr lang="en-CA" sz="1800" b="0">
                <a:solidFill>
                  <a:schemeClr val="tx1"/>
                </a:solidFill>
                <a:cs typeface="Calibri" panose="020F0502020204030204" pitchFamily="34" charset="0"/>
              </a:rPr>
            </a:br>
            <a:r>
              <a:rPr lang="en-CA" sz="1800" b="0"/>
              <a:t>Quality Statement 15: </a:t>
            </a:r>
            <a:br>
              <a:rPr lang="en-CA"/>
            </a:br>
            <a:r>
              <a:rPr lang="en-CA"/>
              <a:t>Employment and Occupational Support</a:t>
            </a:r>
            <a:br>
              <a:rPr lang="en-CA"/>
            </a:br>
            <a:br>
              <a:rPr lang="en-US"/>
            </a:br>
            <a:br>
              <a:rPr lang="en-US"/>
            </a:br>
            <a:br>
              <a:rPr lang="en-CA"/>
            </a:br>
            <a:br>
              <a:rPr lang="en-CA"/>
            </a:br>
            <a:endParaRPr lang="en-CA"/>
          </a:p>
        </p:txBody>
      </p:sp>
      <p:sp>
        <p:nvSpPr>
          <p:cNvPr id="3" name="Rectangle 2"/>
          <p:cNvSpPr/>
          <p:nvPr/>
        </p:nvSpPr>
        <p:spPr>
          <a:xfrm>
            <a:off x="1716985" y="1891972"/>
            <a:ext cx="5710031" cy="2044699"/>
          </a:xfrm>
          <a:prstGeom prst="rect">
            <a:avLst/>
          </a:prstGeom>
          <a:ln>
            <a:solidFill>
              <a:srgbClr val="047BC1"/>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oAutofit/>
          </a:bodyPr>
          <a:lstStyle/>
          <a:p>
            <a:r>
              <a:rPr lang="en-CA" sz="1800" u="none">
                <a:solidFill>
                  <a:srgbClr val="000000"/>
                </a:solidFill>
                <a:latin typeface="Calibri" panose="020F0502020204030204" pitchFamily="34" charset="0"/>
                <a:ea typeface="Calibri" panose="020F0502020204030204" pitchFamily="34" charset="0"/>
                <a:cs typeface="Calibri" panose="020F0502020204030204" pitchFamily="34" charset="0"/>
              </a:rPr>
              <a:t>Adults with schizophrenia who wish to find work or return to work are offered supported employment programs. Adults with schizophrenia who are not seeking paid work are supported in other occupational or educational activities, in accordance with their needs and preferences. </a:t>
            </a:r>
            <a:endParaRPr lang="en-CA" sz="1800" b="1" u="none">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97905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a:xfrm>
            <a:off x="457200" y="164144"/>
            <a:ext cx="8333334" cy="874432"/>
          </a:xfrm>
        </p:spPr>
        <p:txBody>
          <a:bodyPr/>
          <a:lstStyle/>
          <a:p>
            <a:r>
              <a:rPr lang="en-CA" sz="1800" b="0" i="1" dirty="0">
                <a:solidFill>
                  <a:schemeClr val="tx1"/>
                </a:solidFill>
                <a:cs typeface="Calibri" panose="020F0502020204030204" pitchFamily="34" charset="0"/>
              </a:rPr>
              <a:t>Schizophrenia: Care in Community for Adults</a:t>
            </a:r>
            <a:br>
              <a:rPr lang="en-CA" sz="3600" b="0" dirty="0">
                <a:solidFill>
                  <a:schemeClr val="tx1"/>
                </a:solidFill>
                <a:cs typeface="Calibri" panose="020F0502020204030204" pitchFamily="34" charset="0"/>
              </a:rPr>
            </a:br>
            <a:r>
              <a:rPr lang="en-CA" sz="2800" dirty="0"/>
              <a:t>Emerging Practice Statement: </a:t>
            </a:r>
            <a:r>
              <a:rPr lang="en-CA" sz="2800" b="1" dirty="0">
                <a:effectLst/>
                <a:ea typeface="Times New Roman" panose="02020603050405020304" pitchFamily="18" charset="0"/>
              </a:rPr>
              <a:t>Peer Support, Illness Management and Recovery Training, Wellness Recovery Action Planning, and Social Skills Training</a:t>
            </a:r>
            <a:r>
              <a:rPr lang="en-CA" sz="2800" dirty="0"/>
              <a:t>*</a:t>
            </a:r>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a:xfrm>
            <a:off x="457200" y="2023523"/>
            <a:ext cx="8229600" cy="3186354"/>
          </a:xfrm>
        </p:spPr>
        <p:txBody>
          <a:bodyPr/>
          <a:lstStyle/>
          <a:p>
            <a:pPr marL="0" indent="0">
              <a:buNone/>
            </a:pPr>
            <a:r>
              <a:rPr lang="en-CA" sz="2000" dirty="0"/>
              <a:t>We cannot provide guidance at this time on peer support, illness management and recovery training, wellness recovery action planning, or social skills training because of conflicting recommendations in the guidelines used to develop the quality statements.</a:t>
            </a:r>
          </a:p>
          <a:p>
            <a:endParaRPr lang="en-CA" dirty="0"/>
          </a:p>
        </p:txBody>
      </p:sp>
      <p:sp>
        <p:nvSpPr>
          <p:cNvPr id="4" name="TextBox 3">
            <a:extLst>
              <a:ext uri="{FF2B5EF4-FFF2-40B4-BE49-F238E27FC236}">
                <a16:creationId xmlns:a16="http://schemas.microsoft.com/office/drawing/2014/main" id="{7DE2DC6B-A854-49F7-AE61-C3E1EA00D310}"/>
              </a:ext>
            </a:extLst>
          </p:cNvPr>
          <p:cNvSpPr txBox="1"/>
          <p:nvPr/>
        </p:nvSpPr>
        <p:spPr>
          <a:xfrm>
            <a:off x="457200" y="3616700"/>
            <a:ext cx="6364559" cy="769441"/>
          </a:xfrm>
          <a:prstGeom prst="rect">
            <a:avLst/>
          </a:prstGeom>
          <a:noFill/>
        </p:spPr>
        <p:txBody>
          <a:bodyPr wrap="square" rtlCol="0">
            <a:spAutoFit/>
          </a:bodyPr>
          <a:lstStyle/>
          <a:p>
            <a:r>
              <a:rPr lang="en-CA" sz="1100" u="none" dirty="0">
                <a:latin typeface="Calibri" panose="020F0502020204030204" pitchFamily="34" charset="0"/>
                <a:ea typeface="Calibri" panose="020F0502020204030204" pitchFamily="34" charset="0"/>
                <a:cs typeface="Calibri" panose="020F0502020204030204" pitchFamily="34" charset="0"/>
              </a:rPr>
              <a:t>*An emerging practice statement describes an area for quality improvement that has been prioritized by the advisory committee but for which there is insufficient or inconsistent evidence in the guidelines used in the development of the quality statements. An emerging practice statement acknowledges that further evidence is needed before a quality statement can be made. </a:t>
            </a:r>
          </a:p>
        </p:txBody>
      </p:sp>
    </p:spTree>
    <p:extLst>
      <p:ext uri="{BB962C8B-B14F-4D97-AF65-F5344CB8AC3E}">
        <p14:creationId xmlns:p14="http://schemas.microsoft.com/office/powerpoint/2010/main" val="224300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5EEE3B-F6FE-CE48-870B-EF2091DDEEB2}"/>
              </a:ext>
            </a:extLst>
          </p:cNvPr>
          <p:cNvPicPr>
            <a:picLocks noChangeAspect="1"/>
          </p:cNvPicPr>
          <p:nvPr/>
        </p:nvPicPr>
        <p:blipFill>
          <a:blip r:embed="rId4"/>
          <a:stretch>
            <a:fillRect/>
          </a:stretch>
        </p:blipFill>
        <p:spPr>
          <a:xfrm>
            <a:off x="5190069" y="1375037"/>
            <a:ext cx="3479327" cy="1819666"/>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350810F-CD64-B333-0FD0-C0C8B977AB92}"/>
              </a:ext>
            </a:extLst>
          </p:cNvPr>
          <p:cNvPicPr>
            <a:picLocks noChangeAspect="1"/>
          </p:cNvPicPr>
          <p:nvPr/>
        </p:nvPicPr>
        <p:blipFill>
          <a:blip r:embed="rId5"/>
          <a:stretch>
            <a:fillRect/>
          </a:stretch>
        </p:blipFill>
        <p:spPr>
          <a:xfrm>
            <a:off x="4998840" y="4022222"/>
            <a:ext cx="3861786" cy="80150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71A0EA6-5D77-DA9F-E66B-BC61618E7A30}"/>
              </a:ext>
            </a:extLst>
          </p:cNvPr>
          <p:cNvPicPr>
            <a:picLocks noChangeAspect="1"/>
          </p:cNvPicPr>
          <p:nvPr/>
        </p:nvPicPr>
        <p:blipFill>
          <a:blip r:embed="rId6"/>
          <a:stretch>
            <a:fillRect/>
          </a:stretch>
        </p:blipFill>
        <p:spPr>
          <a:xfrm>
            <a:off x="1149762" y="1545086"/>
            <a:ext cx="3422238" cy="1549537"/>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86B6670D-E67D-AC44-98C1-39CEF062E68F}"/>
              </a:ext>
            </a:extLst>
          </p:cNvPr>
          <p:cNvSpPr txBox="1"/>
          <p:nvPr/>
        </p:nvSpPr>
        <p:spPr>
          <a:xfrm>
            <a:off x="1953423" y="989759"/>
            <a:ext cx="1858970"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6148881" y="830867"/>
            <a:ext cx="2083391"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6311710" y="3375019"/>
            <a:ext cx="1236044"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51750" y="3157018"/>
            <a:ext cx="1315040"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tx1"/>
                </a:solidFill>
                <a:latin typeface="Calibri" panose="020F0502020204030204" pitchFamily="34" charset="0"/>
                <a:cs typeface="Calibri" panose="020F0502020204030204" pitchFamily="34" charset="0"/>
              </a:rPr>
              <a:t>Inside the 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7190576" y="1082548"/>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841701" y="3649145"/>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7" name="Picture 6">
            <a:extLst>
              <a:ext uri="{FF2B5EF4-FFF2-40B4-BE49-F238E27FC236}">
                <a16:creationId xmlns:a16="http://schemas.microsoft.com/office/drawing/2014/main" id="{7997E131-ED3F-7F01-BED6-4E1626C912D7}"/>
              </a:ext>
            </a:extLst>
          </p:cNvPr>
          <p:cNvPicPr>
            <a:picLocks noChangeAspect="1"/>
          </p:cNvPicPr>
          <p:nvPr/>
        </p:nvPicPr>
        <p:blipFill>
          <a:blip r:embed="rId7"/>
          <a:stretch>
            <a:fillRect/>
          </a:stretch>
        </p:blipFill>
        <p:spPr>
          <a:xfrm>
            <a:off x="1606798" y="3756615"/>
            <a:ext cx="3004943" cy="11116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7536"/>
            <a:ext cx="5097907" cy="1477321"/>
          </a:xfrm>
        </p:spPr>
        <p:txBody>
          <a:bodyPr/>
          <a:lstStyle/>
          <a:p>
            <a:r>
              <a:rPr lang="en-US">
                <a:solidFill>
                  <a:schemeClr val="bg1"/>
                </a:solidFill>
                <a:latin typeface="Calibri"/>
                <a:ea typeface="MS PGothic"/>
                <a:cs typeface="Calibri"/>
              </a:rPr>
              <a:t>Measures to Support Improvement</a:t>
            </a:r>
            <a:br>
              <a:rPr lang="en-US"/>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CE52431C-22B8-E78D-A831-52C4A63536E2}"/>
              </a:ext>
            </a:extLst>
          </p:cNvPr>
          <p:cNvPicPr>
            <a:picLocks noChangeAspect="1"/>
          </p:cNvPicPr>
          <p:nvPr/>
        </p:nvPicPr>
        <p:blipFill>
          <a:blip r:embed="rId4"/>
          <a:stretch>
            <a:fillRect/>
          </a:stretch>
        </p:blipFill>
        <p:spPr>
          <a:xfrm>
            <a:off x="6001810" y="948290"/>
            <a:ext cx="2508490" cy="32469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4371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CA" sz="1800" b="0" i="1">
                <a:solidFill>
                  <a:schemeClr val="tx1"/>
                </a:solidFill>
                <a:cs typeface="Calibri" panose="020F0502020204030204" pitchFamily="34" charset="0"/>
              </a:rPr>
              <a:t>Schizophrenia: Care for Adults in </a:t>
            </a:r>
            <a:r>
              <a:rPr lang="en-CA" sz="1800" b="0" i="1"/>
              <a:t>Hospitals </a:t>
            </a:r>
            <a:br>
              <a:rPr lang="en-CA" sz="1800" b="0" i="1"/>
            </a:br>
            <a:r>
              <a:rPr lang="en-US">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648636"/>
            <a:ext cx="7962472" cy="1846227"/>
          </a:xfrm>
        </p:spPr>
        <p:txBody>
          <a:bodyPr/>
          <a:lstStyle/>
          <a:p>
            <a:pPr algn="l" rtl="0" fontAlgn="base">
              <a:buFont typeface="Arial" panose="020B0604020202020204" pitchFamily="34" charset="0"/>
              <a:buChar char="•"/>
            </a:pPr>
            <a:r>
              <a:rPr lang="en-US" b="0" i="0">
                <a:solidFill>
                  <a:srgbClr val="000000"/>
                </a:solidFill>
                <a:effectLst/>
                <a:ea typeface="Calibri" panose="020F0502020204030204" pitchFamily="34" charset="0"/>
              </a:rPr>
              <a:t>Number of deaths by inpatient suicide among adults with a primary diagnosis of schizophrenia </a:t>
            </a:r>
          </a:p>
          <a:p>
            <a:pPr algn="l" rtl="0" fontAlgn="base">
              <a:buFont typeface="Arial" panose="020B0604020202020204" pitchFamily="34" charset="0"/>
              <a:buChar char="•"/>
            </a:pPr>
            <a:r>
              <a:rPr lang="en-US" b="0" i="0">
                <a:solidFill>
                  <a:srgbClr val="000000"/>
                </a:solidFill>
                <a:effectLst/>
                <a:ea typeface="Calibri" panose="020F0502020204030204" pitchFamily="34" charset="0"/>
              </a:rPr>
              <a:t>Percentage of adults admitted to hospital with a primary diagnosis of schizophrenia who die by suicide within 30 days of discharge  </a:t>
            </a: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CA" sz="1800" b="0" i="1">
                <a:solidFill>
                  <a:schemeClr val="tx1"/>
                </a:solidFill>
                <a:cs typeface="Calibri" panose="020F0502020204030204" pitchFamily="34" charset="0"/>
              </a:rPr>
              <a:t>Schizophrenia: Care for Adults in </a:t>
            </a:r>
            <a:r>
              <a:rPr lang="en-CA" sz="1800" b="0" i="1"/>
              <a:t>Hospitals </a:t>
            </a:r>
            <a:br>
              <a:rPr lang="en-CA" sz="3600" b="0" i="1"/>
            </a:br>
            <a:r>
              <a:rPr lang="en-US">
                <a:solidFill>
                  <a:schemeClr val="tx1"/>
                </a:solidFill>
                <a:cs typeface="Calibri" panose="020F0502020204030204" pitchFamily="34" charset="0"/>
              </a:rPr>
              <a:t>Indicators that can be measured using provincial data (continued)</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648636"/>
            <a:ext cx="7962472" cy="1846227"/>
          </a:xfrm>
        </p:spPr>
        <p:txBody>
          <a:bodyPr/>
          <a:lstStyle/>
          <a:p>
            <a:pPr algn="l" rtl="0" fontAlgn="base">
              <a:buFont typeface="Arial" panose="020B0604020202020204" pitchFamily="34" charset="0"/>
              <a:buChar char="•"/>
            </a:pPr>
            <a:r>
              <a:rPr lang="en-US" b="0" i="0" dirty="0">
                <a:solidFill>
                  <a:srgbClr val="000000"/>
                </a:solidFill>
                <a:effectLst/>
                <a:ea typeface="Calibri" panose="020F0502020204030204" pitchFamily="34" charset="0"/>
              </a:rPr>
              <a:t>Rates of readmission to any facility within 7 days and 30 days of discharge, stratified by the reason for readmission: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Any reason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A reason related to mental health and addictions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Schizophrenia </a:t>
            </a:r>
          </a:p>
          <a:p>
            <a:pPr>
              <a:spcAft>
                <a:spcPts val="0"/>
              </a:spcAft>
            </a:pPr>
            <a:endParaRPr lang="en-US" dirty="0"/>
          </a:p>
        </p:txBody>
      </p:sp>
    </p:spTree>
    <p:custDataLst>
      <p:tags r:id="rId1"/>
    </p:custDataLst>
    <p:extLst>
      <p:ext uri="{BB962C8B-B14F-4D97-AF65-F5344CB8AC3E}">
        <p14:creationId xmlns:p14="http://schemas.microsoft.com/office/powerpoint/2010/main" val="481355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CA" sz="1800" b="0" i="1">
                <a:solidFill>
                  <a:schemeClr val="tx1"/>
                </a:solidFill>
                <a:cs typeface="Calibri" panose="020F0502020204030204" pitchFamily="34" charset="0"/>
              </a:rPr>
              <a:t>Schizophrenia: Care for Adults in </a:t>
            </a:r>
            <a:r>
              <a:rPr lang="en-CA" sz="1800" b="0" i="1"/>
              <a:t>Hospitals </a:t>
            </a:r>
            <a:br>
              <a:rPr lang="en-CA" sz="3600" b="0" i="1"/>
            </a:br>
            <a:r>
              <a:rPr lang="en-US">
                <a:solidFill>
                  <a:schemeClr val="tx1"/>
                </a:solidFill>
                <a:cs typeface="Calibri" panose="020F0502020204030204" pitchFamily="34" charset="0"/>
              </a:rPr>
              <a:t>Indicators that can be measured using provincial data (continued)</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648636"/>
            <a:ext cx="7962472" cy="1846227"/>
          </a:xfrm>
        </p:spPr>
        <p:txBody>
          <a:bodyPr/>
          <a:lstStyle/>
          <a:p>
            <a:pPr>
              <a:buFont typeface="Arial" panose="020B0604020202020204" pitchFamily="34" charset="0"/>
              <a:buChar char="•"/>
            </a:pPr>
            <a:r>
              <a:rPr lang="en-US" b="0" i="0" dirty="0">
                <a:solidFill>
                  <a:srgbClr val="000000"/>
                </a:solidFill>
                <a:effectLst/>
                <a:ea typeface="Calibri" panose="020F0502020204030204" pitchFamily="34" charset="0"/>
              </a:rPr>
              <a:t>Rates of unscheduled emergency department visits after hospital inpatient discharge within 7 days and 30 days, stratified by the reason for the visit: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Any reason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A reason related to mental health and addictions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Schizophrenia  </a:t>
            </a:r>
          </a:p>
          <a:p>
            <a:pPr lvl="2">
              <a:spcBef>
                <a:spcPts val="600"/>
              </a:spcBef>
              <a:buFont typeface="Courier New" panose="02070309020205020404" pitchFamily="49" charset="0"/>
              <a:buChar char="o"/>
            </a:pPr>
            <a:r>
              <a:rPr lang="en-US" b="0" i="0" dirty="0">
                <a:solidFill>
                  <a:srgbClr val="000000"/>
                </a:solidFill>
                <a:effectLst/>
                <a:ea typeface="Calibri" panose="020F0502020204030204" pitchFamily="34" charset="0"/>
              </a:rPr>
              <a:t>Self-harm </a:t>
            </a:r>
          </a:p>
          <a:p>
            <a:pPr>
              <a:spcAft>
                <a:spcPts val="0"/>
              </a:spcAft>
            </a:pPr>
            <a:endParaRPr lang="en-US" dirty="0"/>
          </a:p>
        </p:txBody>
      </p:sp>
    </p:spTree>
    <p:custDataLst>
      <p:tags r:id="rId1"/>
    </p:custDataLst>
    <p:extLst>
      <p:ext uri="{BB962C8B-B14F-4D97-AF65-F5344CB8AC3E}">
        <p14:creationId xmlns:p14="http://schemas.microsoft.com/office/powerpoint/2010/main" val="317370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en-CA" sz="1800" b="0" i="1">
                <a:solidFill>
                  <a:schemeClr val="tx1"/>
                </a:solidFill>
                <a:cs typeface="Calibri" panose="020F0502020204030204" pitchFamily="34" charset="0"/>
              </a:rPr>
              <a:t>Schizophrenia: Care for Adults in </a:t>
            </a:r>
            <a:r>
              <a:rPr lang="en-CA" sz="1800" b="0" i="1"/>
              <a:t>Hospitals</a:t>
            </a:r>
            <a:br>
              <a:rPr lang="en-CA" sz="3600" b="0" i="1">
                <a:solidFill>
                  <a:schemeClr val="tx1"/>
                </a:solidFill>
                <a:cs typeface="Calibri" panose="020F0502020204030204" pitchFamily="34" charset="0"/>
              </a:rPr>
            </a:br>
            <a:r>
              <a:rPr lang="en-US">
                <a:solidFill>
                  <a:schemeClr val="tx1"/>
                </a:solidFill>
                <a:ea typeface="MS PGothic"/>
                <a:cs typeface="Calibri" panose="020F0502020204030204" pitchFamily="34" charset="0"/>
              </a:rPr>
              <a:t>Indicators That can be Measured Using Local Data</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590088"/>
            <a:ext cx="8106311" cy="2238626"/>
          </a:xfrm>
        </p:spPr>
        <p:txBody>
          <a:bodyPr/>
          <a:lstStyle/>
          <a:p>
            <a:pPr algn="l" rtl="0" fontAlgn="base">
              <a:buFont typeface="Arial" panose="020B0604020202020204" pitchFamily="34" charset="0"/>
              <a:buChar char="•"/>
            </a:pPr>
            <a:r>
              <a:rPr lang="en-US" sz="2200" b="0" i="0">
                <a:solidFill>
                  <a:srgbClr val="000000"/>
                </a:solidFill>
                <a:effectLst/>
                <a:ea typeface="Calibri" panose="020F0502020204030204" pitchFamily="34" charset="0"/>
              </a:rPr>
              <a:t>Percentage of adults admitted to hospital with a primary diagnosis of schizophrenia who experience an improvement in </a:t>
            </a:r>
            <a:r>
              <a:rPr lang="en-US" sz="2200" b="0" i="0" err="1">
                <a:solidFill>
                  <a:srgbClr val="000000"/>
                </a:solidFill>
                <a:effectLst/>
                <a:ea typeface="Calibri" panose="020F0502020204030204" pitchFamily="34" charset="0"/>
              </a:rPr>
              <a:t>behavioural</a:t>
            </a:r>
            <a:r>
              <a:rPr lang="en-US" sz="2200" b="0" i="0">
                <a:solidFill>
                  <a:srgbClr val="000000"/>
                </a:solidFill>
                <a:effectLst/>
                <a:ea typeface="Calibri" panose="020F0502020204030204" pitchFamily="34" charset="0"/>
              </a:rPr>
              <a:t> symptoms between admission and discharge, stratified by their length of stay </a:t>
            </a:r>
          </a:p>
          <a:p>
            <a:pPr algn="l" rtl="0" fontAlgn="base">
              <a:buFont typeface="Arial" panose="020B0604020202020204" pitchFamily="34" charset="0"/>
              <a:buChar char="•"/>
            </a:pPr>
            <a:r>
              <a:rPr lang="en-US" sz="2200" b="0" i="0">
                <a:solidFill>
                  <a:srgbClr val="000000"/>
                </a:solidFill>
                <a:effectLst/>
                <a:ea typeface="Calibri" panose="020F0502020204030204" pitchFamily="34" charset="0"/>
              </a:rPr>
              <a:t>Percentage of adults admitted to hospital with a primary diagnosis of schizophrenia who experience an improvement in positive symptoms between admission and discharge, stratified by their length of stay </a:t>
            </a:r>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7536"/>
            <a:ext cx="5097907" cy="1477321"/>
          </a:xfrm>
        </p:spPr>
        <p:txBody>
          <a:bodyPr/>
          <a:lstStyle/>
          <a:p>
            <a:r>
              <a:rPr lang="en-US">
                <a:solidFill>
                  <a:schemeClr val="bg1"/>
                </a:solidFill>
                <a:latin typeface="Calibri"/>
                <a:ea typeface="MS PGothic"/>
                <a:cs typeface="Calibri"/>
              </a:rPr>
              <a:t>Measures to Support Improvement</a:t>
            </a:r>
            <a:br>
              <a:rPr lang="en-US"/>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6866EBCE-0A7D-BD3C-41F6-ABF8AD188B5C}"/>
              </a:ext>
            </a:extLst>
          </p:cNvPr>
          <p:cNvPicPr>
            <a:picLocks noChangeAspect="1"/>
          </p:cNvPicPr>
          <p:nvPr/>
        </p:nvPicPr>
        <p:blipFill>
          <a:blip r:embed="rId4"/>
          <a:stretch>
            <a:fillRect/>
          </a:stretch>
        </p:blipFill>
        <p:spPr>
          <a:xfrm>
            <a:off x="5939554" y="1016558"/>
            <a:ext cx="2535928" cy="335703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49824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CA" sz="1800" b="0" i="1">
                <a:solidFill>
                  <a:schemeClr val="tx1"/>
                </a:solidFill>
                <a:cs typeface="Calibri" panose="020F0502020204030204" pitchFamily="34" charset="0"/>
              </a:rPr>
              <a:t>Schizophrenia: Care in Community for Adults </a:t>
            </a:r>
            <a:br>
              <a:rPr lang="en-CA" sz="3600" b="0" i="1">
                <a:solidFill>
                  <a:schemeClr val="tx1"/>
                </a:solidFill>
                <a:cs typeface="Calibri" panose="020F0502020204030204" pitchFamily="34" charset="0"/>
              </a:rPr>
            </a:br>
            <a:r>
              <a:rPr lang="en-US">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514566"/>
            <a:ext cx="7962472" cy="1846227"/>
          </a:xfrm>
        </p:spPr>
        <p:txBody>
          <a:bodyPr/>
          <a:lstStyle/>
          <a:p>
            <a:pPr algn="l" rtl="0" fontAlgn="base">
              <a:buFont typeface="Arial" panose="020B0604020202020204" pitchFamily="34" charset="0"/>
              <a:buChar char="•"/>
            </a:pPr>
            <a:r>
              <a:rPr lang="en-US" sz="2200" b="0" i="0" dirty="0">
                <a:solidFill>
                  <a:srgbClr val="000000"/>
                </a:solidFill>
                <a:effectLst/>
                <a:ea typeface="Calibri" panose="020F0502020204030204" pitchFamily="34" charset="0"/>
              </a:rPr>
              <a:t>Percentage of adults hospitalized for schizophrenia who have had an unplanned hospital readmission for a mental health or addictions condition within 30 days of discharge  </a:t>
            </a:r>
          </a:p>
          <a:p>
            <a:pPr algn="l" rtl="0" fontAlgn="base">
              <a:buFont typeface="Arial" panose="020B0604020202020204" pitchFamily="34" charset="0"/>
              <a:buChar char="•"/>
            </a:pPr>
            <a:r>
              <a:rPr lang="en-US" sz="2200" b="0" i="0" dirty="0">
                <a:solidFill>
                  <a:srgbClr val="000000"/>
                </a:solidFill>
                <a:effectLst/>
                <a:ea typeface="Calibri" panose="020F0502020204030204" pitchFamily="34" charset="0"/>
              </a:rPr>
              <a:t>Percentage of adults hospitalized for schizophrenia who had a follow-up visit with a trained mental health physician:  </a:t>
            </a:r>
          </a:p>
          <a:p>
            <a:pPr lvl="2">
              <a:buFont typeface="Courier New" panose="02070309020205020404" pitchFamily="49" charset="0"/>
              <a:buChar char="o"/>
            </a:pPr>
            <a:r>
              <a:rPr lang="en-US" b="0" i="0" dirty="0">
                <a:solidFill>
                  <a:srgbClr val="000000"/>
                </a:solidFill>
                <a:effectLst/>
                <a:ea typeface="Calibri" panose="020F0502020204030204" pitchFamily="34" charset="0"/>
              </a:rPr>
              <a:t>Within 7 days of hospital discharge </a:t>
            </a:r>
          </a:p>
          <a:p>
            <a:pPr lvl="2">
              <a:buFont typeface="Courier New" panose="02070309020205020404" pitchFamily="49" charset="0"/>
              <a:buChar char="o"/>
            </a:pPr>
            <a:r>
              <a:rPr lang="en-US" b="0" i="0" dirty="0">
                <a:solidFill>
                  <a:srgbClr val="000000"/>
                </a:solidFill>
                <a:effectLst/>
                <a:ea typeface="Calibri" panose="020F0502020204030204" pitchFamily="34" charset="0"/>
              </a:rPr>
              <a:t>Within 28 days of hospital discharge </a:t>
            </a:r>
          </a:p>
          <a:p>
            <a:pPr>
              <a:spcAft>
                <a:spcPts val="0"/>
              </a:spcAft>
            </a:pPr>
            <a:endParaRPr lang="en-US" dirty="0"/>
          </a:p>
        </p:txBody>
      </p:sp>
    </p:spTree>
    <p:custDataLst>
      <p:tags r:id="rId1"/>
    </p:custDataLst>
    <p:extLst>
      <p:ext uri="{BB962C8B-B14F-4D97-AF65-F5344CB8AC3E}">
        <p14:creationId xmlns:p14="http://schemas.microsoft.com/office/powerpoint/2010/main" val="2813511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en-CA" sz="1800" b="0" i="1">
                <a:solidFill>
                  <a:schemeClr val="tx1"/>
                </a:solidFill>
                <a:cs typeface="Calibri" panose="020F0502020204030204" pitchFamily="34" charset="0"/>
              </a:rPr>
              <a:t>Schizophrenia: Care in Community for Adults </a:t>
            </a:r>
            <a:br>
              <a:rPr lang="en-CA" sz="3600" b="0" i="1">
                <a:solidFill>
                  <a:schemeClr val="tx1"/>
                </a:solidFill>
                <a:cs typeface="Calibri" panose="020F0502020204030204" pitchFamily="34" charset="0"/>
              </a:rPr>
            </a:br>
            <a:r>
              <a:rPr lang="en-US">
                <a:solidFill>
                  <a:schemeClr val="tx1"/>
                </a:solidFill>
                <a:ea typeface="MS PGothic"/>
                <a:cs typeface="Calibri" panose="020F0502020204030204" pitchFamily="34" charset="0"/>
              </a:rPr>
              <a:t>Indicators That can be Measured Using Local Data</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pPr algn="l" rtl="0" fontAlgn="base">
              <a:buFont typeface="Arial" panose="020B0604020202020204" pitchFamily="34" charset="0"/>
              <a:buChar char="•"/>
            </a:pPr>
            <a:r>
              <a:rPr lang="en-US" sz="2200" b="0" i="0">
                <a:solidFill>
                  <a:srgbClr val="000000"/>
                </a:solidFill>
                <a:effectLst/>
                <a:ea typeface="Calibri" panose="020F0502020204030204" pitchFamily="34" charset="0"/>
              </a:rPr>
              <a:t>Percentage of adults with schizophrenia who report unmet care needs  </a:t>
            </a:r>
          </a:p>
          <a:p>
            <a:pPr algn="l" rtl="0" fontAlgn="base">
              <a:buFont typeface="Arial" panose="020B0604020202020204" pitchFamily="34" charset="0"/>
              <a:buChar char="•"/>
            </a:pPr>
            <a:r>
              <a:rPr lang="en-US" sz="2200" b="0" i="0">
                <a:solidFill>
                  <a:srgbClr val="000000"/>
                </a:solidFill>
                <a:effectLst/>
                <a:ea typeface="Calibri" panose="020F0502020204030204" pitchFamily="34" charset="0"/>
              </a:rPr>
              <a:t>Percentage of adults with schizophrenia who report living in stable housing for the past year  </a:t>
            </a:r>
          </a:p>
          <a:p>
            <a:pPr algn="l" rtl="0" fontAlgn="base">
              <a:buFont typeface="Arial" panose="020B0604020202020204" pitchFamily="34" charset="0"/>
              <a:buChar char="•"/>
            </a:pPr>
            <a:r>
              <a:rPr lang="en-US" sz="2200" b="0" i="0">
                <a:solidFill>
                  <a:srgbClr val="000000"/>
                </a:solidFill>
                <a:effectLst/>
                <a:ea typeface="Calibri" panose="020F0502020204030204" pitchFamily="34" charset="0"/>
              </a:rPr>
              <a:t>Percentage of adults hospitalized for schizophrenia who had a follow-up visit with a trained mental health professional: </a:t>
            </a:r>
            <a:r>
              <a:rPr lang="en-US" b="0" i="0">
                <a:solidFill>
                  <a:srgbClr val="000000"/>
                </a:solidFill>
                <a:effectLst/>
                <a:ea typeface="Calibri" panose="020F0502020204030204" pitchFamily="34" charset="0"/>
              </a:rPr>
              <a:t> </a:t>
            </a:r>
          </a:p>
          <a:p>
            <a:pPr lvl="2">
              <a:buFont typeface="Courier New" panose="02070309020205020404" pitchFamily="49" charset="0"/>
              <a:buChar char="o"/>
            </a:pPr>
            <a:r>
              <a:rPr lang="en-US" b="0" i="0">
                <a:solidFill>
                  <a:srgbClr val="000000"/>
                </a:solidFill>
                <a:effectLst/>
                <a:ea typeface="Calibri" panose="020F0502020204030204" pitchFamily="34" charset="0"/>
              </a:rPr>
              <a:t>Within 7 days of hospital discharge  </a:t>
            </a:r>
          </a:p>
          <a:p>
            <a:pPr lvl="2">
              <a:buFont typeface="Courier New" panose="02070309020205020404" pitchFamily="49" charset="0"/>
              <a:buChar char="o"/>
            </a:pPr>
            <a:r>
              <a:rPr lang="en-US" b="0" i="0">
                <a:solidFill>
                  <a:srgbClr val="000000"/>
                </a:solidFill>
                <a:effectLst/>
                <a:ea typeface="Calibri" panose="020F0502020204030204" pitchFamily="34" charset="0"/>
              </a:rPr>
              <a:t>Within 28 days of hospital discharge  </a:t>
            </a:r>
          </a:p>
        </p:txBody>
      </p:sp>
    </p:spTree>
    <p:custDataLst>
      <p:tags r:id="rId1"/>
    </p:custDataLst>
    <p:extLst>
      <p:ext uri="{BB962C8B-B14F-4D97-AF65-F5344CB8AC3E}">
        <p14:creationId xmlns:p14="http://schemas.microsoft.com/office/powerpoint/2010/main" val="1019936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07318" cy="874432"/>
          </a:xfrm>
        </p:spPr>
        <p:txBody>
          <a:bodyPr/>
          <a:lstStyle/>
          <a:p>
            <a:r>
              <a:rPr lang="en-US" dirty="0">
                <a:solidFill>
                  <a:schemeClr val="tx1"/>
                </a:solidFill>
                <a:cs typeface="Calibri" panose="020F0502020204030204" pitchFamily="34" charset="0"/>
              </a:rPr>
              <a:t>Data Sources and Acknowledgement</a:t>
            </a:r>
            <a:endParaRPr lang="en-CA" dirty="0">
              <a:solidFill>
                <a:schemeClr val="tx1"/>
              </a:solidFill>
              <a:cs typeface="Calibri" panose="020F0502020204030204" pitchFamily="34" charset="0"/>
            </a:endParaRPr>
          </a:p>
        </p:txBody>
      </p:sp>
      <p:sp>
        <p:nvSpPr>
          <p:cNvPr id="3" name="Content Placeholder 2"/>
          <p:cNvSpPr>
            <a:spLocks noGrp="1"/>
          </p:cNvSpPr>
          <p:nvPr>
            <p:ph idx="1"/>
          </p:nvPr>
        </p:nvSpPr>
        <p:spPr>
          <a:xfrm>
            <a:off x="457200" y="978573"/>
            <a:ext cx="8229600" cy="3186354"/>
          </a:xfrm>
        </p:spPr>
        <p:txBody>
          <a:bodyPr/>
          <a:lstStyle/>
          <a:p>
            <a:pPr marL="0" indent="0">
              <a:buNone/>
            </a:pPr>
            <a:r>
              <a:rPr lang="en-CA" sz="1800" dirty="0">
                <a:ea typeface="MS PGothic"/>
              </a:rPr>
              <a:t>Databases used in this presentation included the Canadian Institute for Health Information’s (CIHI’s) Discharge Abstract Database (DAD), the Ontario Mental Health Reporting System (OMHRS), Ontario Health Insurance Plan (OHIP) data, and the Registered Persons Database (RPDB). Data from the Public Health Agency of Canada’s (PHAC’s) Canadian Chronic Disease Surveillance System was also referenced. </a:t>
            </a:r>
          </a:p>
          <a:p>
            <a:pPr marL="0" indent="0">
              <a:buNone/>
            </a:pPr>
            <a:r>
              <a:rPr lang="en-CA" sz="1800" dirty="0">
                <a:ea typeface="MS PGothic"/>
              </a:rPr>
              <a:t>This presentation draws on analyses provided ICES, with data from a variety of sources including the Canadian Institute of Health Information. However, the opinions, results, and conclusions included in this presentation are those of the authors, are independent, and do not imply endorsement by ICES, CIHI, the Ontario Ministry of Health (MOH), the Ontario Ministry of Long-Term Care (MLTC), or the Public Health Agency of Canada.</a:t>
            </a:r>
            <a:endParaRPr lang="en-CA" sz="1800" strike="sngStrike" dirty="0">
              <a:ea typeface="MS PGothic"/>
            </a:endParaRPr>
          </a:p>
          <a:p>
            <a:endParaRPr lang="en-CA" sz="3600" dirty="0"/>
          </a:p>
        </p:txBody>
      </p:sp>
    </p:spTree>
    <p:extLst>
      <p:ext uri="{BB962C8B-B14F-4D97-AF65-F5344CB8AC3E}">
        <p14:creationId xmlns:p14="http://schemas.microsoft.com/office/powerpoint/2010/main" val="219589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19291"/>
          </a:xfrm>
          <a:prstGeom prst="rect">
            <a:avLst/>
          </a:prstGeom>
          <a:noFill/>
        </p:spPr>
        <p:txBody>
          <a:bodyPr wrap="square" lIns="68580" tIns="34290" rIns="68580" bIns="34290" rtlCol="0" anchor="t">
            <a:spAutoFit/>
          </a:bodyPr>
          <a:lstStyle/>
          <a:p>
            <a:r>
              <a:rPr lang="en-US" sz="975" u="none" spc="225">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 </a:t>
            </a:r>
            <a:br>
              <a:rPr lang="en-US" sz="2100" b="0"/>
            </a:br>
            <a:r>
              <a:rPr lang="en-US">
                <a:solidFill>
                  <a:schemeClr val="tx1"/>
                </a:solidFill>
                <a:cs typeface="Calibri" panose="020F0502020204030204" pitchFamily="34" charset="0"/>
              </a:rPr>
              <a:t>Patient guide</a:t>
            </a:r>
          </a:p>
        </p:txBody>
      </p:sp>
      <p:sp>
        <p:nvSpPr>
          <p:cNvPr id="5" name="Content Placeholder 4"/>
          <p:cNvSpPr>
            <a:spLocks noGrp="1"/>
          </p:cNvSpPr>
          <p:nvPr>
            <p:ph idx="4294967295"/>
          </p:nvPr>
        </p:nvSpPr>
        <p:spPr>
          <a:xfrm>
            <a:off x="972193" y="1285420"/>
            <a:ext cx="2455097" cy="2202656"/>
          </a:xfrm>
        </p:spPr>
        <p:txBody>
          <a:bodyPr/>
          <a:lstStyle/>
          <a:p>
            <a:pPr marL="0" indent="0">
              <a:buNone/>
            </a:pPr>
            <a:r>
              <a:rPr lang="en-US" sz="1500"/>
              <a:t>The </a:t>
            </a:r>
            <a:r>
              <a:rPr lang="en-US" sz="1500" b="1"/>
              <a:t>patient guide </a:t>
            </a:r>
            <a:r>
              <a:rPr lang="en-US" sz="1500"/>
              <a:t>is designed to give patients information about what quality care looks like for various conditions based on the best evidence, so they can ask informed questions of their health care providers. </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A8035E2-8A0B-4A74-50AC-577EB0DF689E}"/>
              </a:ext>
            </a:extLst>
          </p:cNvPr>
          <p:cNvPicPr>
            <a:picLocks noChangeAspect="1"/>
          </p:cNvPicPr>
          <p:nvPr/>
        </p:nvPicPr>
        <p:blipFill>
          <a:blip r:embed="rId4"/>
          <a:stretch>
            <a:fillRect/>
          </a:stretch>
        </p:blipFill>
        <p:spPr>
          <a:xfrm>
            <a:off x="3514883" y="547421"/>
            <a:ext cx="2611330" cy="3379039"/>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DD867DF6-2CCD-0D35-C075-812E0000CF9F}"/>
              </a:ext>
            </a:extLst>
          </p:cNvPr>
          <p:cNvPicPr>
            <a:picLocks noChangeAspect="1"/>
          </p:cNvPicPr>
          <p:nvPr/>
        </p:nvPicPr>
        <p:blipFill>
          <a:blip r:embed="rId5"/>
          <a:stretch>
            <a:fillRect/>
          </a:stretch>
        </p:blipFill>
        <p:spPr>
          <a:xfrm>
            <a:off x="6365371" y="547421"/>
            <a:ext cx="2607008" cy="337904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Measurement </a:t>
            </a:r>
            <a:r>
              <a:rPr lang="en-US"/>
              <a:t>g</a:t>
            </a:r>
            <a:r>
              <a:rPr lang="en-US">
                <a:solidFill>
                  <a:schemeClr val="tx1"/>
                </a:solidFill>
                <a:cs typeface="Calibri" panose="020F0502020204030204" pitchFamily="34" charset="0"/>
              </a:rPr>
              <a:t>uide</a:t>
            </a: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en-US" sz="1600">
                <a:latin typeface="Calibri"/>
                <a:ea typeface="MS PGothic"/>
                <a:cs typeface="Calibri"/>
              </a:rPr>
              <a:t>The </a:t>
            </a:r>
            <a:r>
              <a:rPr lang="en-US" sz="1600" b="1">
                <a:latin typeface="Calibri"/>
                <a:ea typeface="MS PGothic"/>
                <a:cs typeface="Calibri"/>
              </a:rPr>
              <a:t>measurement guide </a:t>
            </a:r>
            <a:r>
              <a:rPr lang="en-US" sz="1600">
                <a:latin typeface="Calibri"/>
                <a:ea typeface="MS PGothic"/>
                <a:cs typeface="Calibri"/>
              </a:rPr>
              <a:t>has two dedicated sections:</a:t>
            </a:r>
          </a:p>
          <a:p>
            <a:pPr lvl="0"/>
            <a:r>
              <a:rPr lang="en-US" sz="1600" b="1">
                <a:latin typeface="Calibri"/>
                <a:ea typeface="MS PGothic"/>
                <a:cs typeface="Calibri"/>
              </a:rPr>
              <a:t>Local measurement:</a:t>
            </a:r>
            <a:r>
              <a:rPr lang="en-US" sz="1600">
                <a:latin typeface="Calibri"/>
                <a:ea typeface="MS PGothic"/>
                <a:cs typeface="Calibri"/>
              </a:rPr>
              <a:t> what you can do to assess the quality of care that you provide locally</a:t>
            </a:r>
          </a:p>
          <a:p>
            <a:pPr lvl="0"/>
            <a:r>
              <a:rPr lang="en-US" sz="1600" b="1">
                <a:latin typeface="Calibri"/>
                <a:ea typeface="MS PGothic"/>
                <a:cs typeface="Calibri"/>
              </a:rPr>
              <a:t>Provincial measurement:</a:t>
            </a:r>
            <a:r>
              <a:rPr lang="en-US" sz="1600">
                <a:latin typeface="Calibri"/>
                <a:ea typeface="MS PGothic"/>
                <a:cs typeface="Calibri"/>
              </a:rPr>
              <a:t> how we can monitor the progress being made to improve care on a provincial level </a:t>
            </a:r>
          </a:p>
          <a:p>
            <a:pPr marL="0" indent="0">
              <a:buNone/>
            </a:pPr>
            <a:endParaRPr lang="en-US" sz="1600"/>
          </a:p>
        </p:txBody>
      </p:sp>
      <p:pic>
        <p:nvPicPr>
          <p:cNvPr id="7" name="Picture 6" descr="Graphical user interface, text, application&#10;&#10;Description automatically generated">
            <a:extLst>
              <a:ext uri="{FF2B5EF4-FFF2-40B4-BE49-F238E27FC236}">
                <a16:creationId xmlns:a16="http://schemas.microsoft.com/office/drawing/2014/main" id="{04AA9713-277B-58B6-23E5-6606239BD29B}"/>
              </a:ext>
            </a:extLst>
          </p:cNvPr>
          <p:cNvPicPr>
            <a:picLocks noChangeAspect="1"/>
          </p:cNvPicPr>
          <p:nvPr/>
        </p:nvPicPr>
        <p:blipFill>
          <a:blip r:embed="rId4"/>
          <a:stretch>
            <a:fillRect/>
          </a:stretch>
        </p:blipFill>
        <p:spPr>
          <a:xfrm>
            <a:off x="4681505" y="1161009"/>
            <a:ext cx="1989210" cy="2592000"/>
          </a:xfrm>
          <a:prstGeom prst="rect">
            <a:avLst/>
          </a:prstGeom>
          <a:effectLst>
            <a:outerShdw blurRad="50800" dist="38100" dir="2700000" algn="tl" rotWithShape="0">
              <a:prstClr val="black">
                <a:alpha val="40000"/>
              </a:prstClr>
            </a:outerShdw>
          </a:effectLst>
        </p:spPr>
      </p:pic>
      <p:pic>
        <p:nvPicPr>
          <p:cNvPr id="6" name="Picture 5" descr="Graphical user interface, text, application, chat or text message&#10;&#10;Description automatically generated">
            <a:extLst>
              <a:ext uri="{FF2B5EF4-FFF2-40B4-BE49-F238E27FC236}">
                <a16:creationId xmlns:a16="http://schemas.microsoft.com/office/drawing/2014/main" id="{F5E84E21-1624-6F2F-00AB-3654A0F3D723}"/>
              </a:ext>
            </a:extLst>
          </p:cNvPr>
          <p:cNvPicPr>
            <a:picLocks noChangeAspect="1"/>
          </p:cNvPicPr>
          <p:nvPr/>
        </p:nvPicPr>
        <p:blipFill>
          <a:blip r:embed="rId5"/>
          <a:stretch>
            <a:fillRect/>
          </a:stretch>
        </p:blipFill>
        <p:spPr>
          <a:xfrm>
            <a:off x="6940691" y="1161009"/>
            <a:ext cx="2011184" cy="2592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a:solidFill>
                  <a:schemeClr val="tx1"/>
                </a:solidFill>
                <a:cs typeface="Calibri" panose="020F0502020204030204" pitchFamily="34" charset="0"/>
              </a:rPr>
            </a:br>
            <a:r>
              <a:rPr lang="en-US">
                <a:solidFill>
                  <a:schemeClr val="tx1"/>
                </a:solidFill>
                <a:cs typeface="Calibri" panose="020F0502020204030204" pitchFamily="34" charset="0"/>
              </a:rPr>
              <a:t>Placemat</a:t>
            </a:r>
          </a:p>
        </p:txBody>
      </p:sp>
      <p:sp>
        <p:nvSpPr>
          <p:cNvPr id="5" name="Content Placeholder 4"/>
          <p:cNvSpPr>
            <a:spLocks noGrp="1"/>
          </p:cNvSpPr>
          <p:nvPr>
            <p:ph idx="4294967295"/>
          </p:nvPr>
        </p:nvSpPr>
        <p:spPr>
          <a:xfrm>
            <a:off x="1102835" y="1401179"/>
            <a:ext cx="3068977" cy="2341142"/>
          </a:xfrm>
        </p:spPr>
        <p:txBody>
          <a:bodyPr/>
          <a:lstStyle/>
          <a:p>
            <a:pPr marL="0" indent="0">
              <a:buNone/>
            </a:pPr>
            <a:r>
              <a:rPr lang="en-US" sz="1600"/>
              <a:t>The placemat is a </a:t>
            </a:r>
            <a:r>
              <a:rPr lang="en-US" sz="1600" b="1"/>
              <a:t>quick-reference resource for clinicians </a:t>
            </a:r>
            <a:r>
              <a:rPr lang="en-US" sz="1600"/>
              <a:t>that summarizes the quality standard and includes links to helpful resources and tools.</a:t>
            </a:r>
          </a:p>
          <a:p>
            <a:pPr marL="0" indent="0">
              <a:buNone/>
            </a:pPr>
            <a:endParaRPr lang="en-US" sz="1600"/>
          </a:p>
        </p:txBody>
      </p:sp>
      <p:pic>
        <p:nvPicPr>
          <p:cNvPr id="4" name="Picture 3" descr="A picture containing text&#10;&#10;Description automatically generated">
            <a:extLst>
              <a:ext uri="{FF2B5EF4-FFF2-40B4-BE49-F238E27FC236}">
                <a16:creationId xmlns:a16="http://schemas.microsoft.com/office/drawing/2014/main" id="{592E7780-5EE8-928F-4F0B-7C79E125E78A}"/>
              </a:ext>
            </a:extLst>
          </p:cNvPr>
          <p:cNvPicPr>
            <a:picLocks noChangeAspect="1"/>
          </p:cNvPicPr>
          <p:nvPr/>
        </p:nvPicPr>
        <p:blipFill>
          <a:blip r:embed="rId4"/>
          <a:stretch>
            <a:fillRect/>
          </a:stretch>
        </p:blipFill>
        <p:spPr>
          <a:xfrm>
            <a:off x="4278771" y="1080411"/>
            <a:ext cx="2007826" cy="2592000"/>
          </a:xfrm>
          <a:prstGeom prst="rect">
            <a:avLst/>
          </a:prstGeom>
          <a:effectLst>
            <a:outerShdw blurRad="50800" dist="38100" dir="2700000" algn="tl" rotWithShape="0">
              <a:prstClr val="black">
                <a:alpha val="40000"/>
              </a:prstClr>
            </a:outerShdw>
          </a:effectLst>
        </p:spPr>
      </p:pic>
      <p:pic>
        <p:nvPicPr>
          <p:cNvPr id="7" name="Picture 6" descr="A picture containing text&#10;&#10;Description automatically generated">
            <a:extLst>
              <a:ext uri="{FF2B5EF4-FFF2-40B4-BE49-F238E27FC236}">
                <a16:creationId xmlns:a16="http://schemas.microsoft.com/office/drawing/2014/main" id="{A246C2A4-E265-9401-F2CB-9AC1BCF1FB38}"/>
              </a:ext>
            </a:extLst>
          </p:cNvPr>
          <p:cNvPicPr>
            <a:picLocks noChangeAspect="1"/>
          </p:cNvPicPr>
          <p:nvPr/>
        </p:nvPicPr>
        <p:blipFill>
          <a:blip r:embed="rId5"/>
          <a:stretch>
            <a:fillRect/>
          </a:stretch>
        </p:blipFill>
        <p:spPr>
          <a:xfrm>
            <a:off x="6859329" y="1080411"/>
            <a:ext cx="2006850" cy="2592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f4a9ebb6-6bae-4df8-b4d9-b705f0eb6b4b"/>
    <ds:schemaRef ds:uri="http://purl.org/dc/dcmitype/"/>
    <ds:schemaRef ds:uri="http://purl.org/dc/elements/1.1/"/>
    <ds:schemaRef ds:uri="623dabe2-7971-4695-be10-17b1dbde532f"/>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11466</TotalTime>
  <Words>5392</Words>
  <Application>Microsoft Office PowerPoint</Application>
  <PresentationFormat>On-screen Show (16:9)</PresentationFormat>
  <Paragraphs>392</Paragraphs>
  <Slides>69</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Narrow</vt:lpstr>
      <vt:lpstr>Arial,Sans-Serif</vt:lpstr>
      <vt:lpstr>Calibri</vt:lpstr>
      <vt:lpstr>Courier New</vt:lpstr>
      <vt:lpstr>Helvetica Neue Light</vt:lpstr>
      <vt:lpstr>ITC Century Std Book</vt:lpstr>
      <vt:lpstr>Raleway</vt:lpstr>
      <vt:lpstr>Ontario Health</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Measurement guide</vt:lpstr>
      <vt:lpstr>Quality standards Placemat</vt:lpstr>
      <vt:lpstr>Quality standards How the health care system can support implementation </vt:lpstr>
      <vt:lpstr>Quality standards Implementation tools</vt:lpstr>
      <vt:lpstr>Quality standard adoption tools Quorum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and topic areas  </vt:lpstr>
      <vt:lpstr>Schizophrenia: Care for Adults in Hospitals Scope</vt:lpstr>
      <vt:lpstr>Schizophrenia: Care in Community for Adults Scope</vt:lpstr>
      <vt:lpstr>Quality standard topic areas</vt:lpstr>
      <vt:lpstr>Quality statements  to improve care  </vt:lpstr>
      <vt:lpstr>“Implementing the schizophrenia quality standard represents an opportunity to advance quality in a way that we have never had before and that no other province in Canada has had. Implementing the quality standard will represent a paradigm change. It will bring a better service user experience and a different lens that will be more aligned with recovery and better clinical outcomes for the patient. For example, we have historically assumed that people with schizophrenia just need medication and time. The new notion that a patient with schizophrenia gets a psychological treatment or at very least should be offered a psychological treatment is a really significant change. If patients and family members have these statements in front of them they will be more informed about the best evidence-based treatments and they will ask the right questions to make sure they get the best evidence-based treatments.”     – Dr. Phil Klassen, Schizophrenia Quality Standard Advisory Committee member (Hospital and Community)    </vt:lpstr>
      <vt:lpstr>Schizophrenia: Care for Adults in Hospitals Quality Statement 1:  Comprehensive Interprofessional Assessment </vt:lpstr>
      <vt:lpstr>Schizophrenia: Care for Adults in Hospitals Quality Statement 2:  Screening for Substance Use </vt:lpstr>
      <vt:lpstr>Schizophrenia: Care for Adults in Hospitals Quality Statement 3:  Physical Health Assessment  </vt:lpstr>
      <vt:lpstr>Schizophrenia: Care for Adults in Hospitals Quality Statement 4:  Promoting Physical Activity and Healthy Eating    </vt:lpstr>
      <vt:lpstr>Schizophrenia: Care for Adults in Hospitals Quality Statement 5:  Promoting Smoking Cessation     </vt:lpstr>
      <vt:lpstr>Schizophrenia: Care for Adults in Hospitals Quality Statement 6:  Treatment With Clozapine     </vt:lpstr>
      <vt:lpstr>Schizophrenia: Care for Adults in Hospitals Quality Statement 7:  Treatment With Long-Acting Injectable Antipsychotic Medication      </vt:lpstr>
      <vt:lpstr>Schizophrenia: Care for Adults in Hospitals Quality Statement 8:  Cognitive Behavioural Therapy for Psychosis     </vt:lpstr>
      <vt:lpstr>Schizophrenia: Care for Adults in Hospitals Quality Statement 9:  Family Intervention     </vt:lpstr>
      <vt:lpstr>Schizophrenia: Care for Adults in Hospitals Quality Statement 10:  Follow-Up Appointment After Discharge       </vt:lpstr>
      <vt:lpstr>Schizophrenia: Care for Adults in Hospitals Quality Statement 11:  Transitions in Care     </vt:lpstr>
      <vt:lpstr>Schizophrenia: Care for Adults in Hospital Emerging Practice Statement: Nonpharmacological Interventions in Hospital*</vt:lpstr>
      <vt:lpstr>Quality statements  to improve care  </vt:lpstr>
      <vt:lpstr>“I think this quality standard will bring people with lived experience and their family members hope. It will help them understand that there are more services available to them than they might know about. They will know that there are therapies that complement or even minimize medication use and that a diagnosis of schizophrenia does not have to mean hospitalization. There are other options and services that can help people with schizophrenia recover from acute episodes and live good, meaningful lives. When people get the right support in the community at the right time, they get well and stay well.”   – Sheryl Pedersen, Lived Experience Advisor for the Schizophrenia Care in Community for Adults Quality Standard        </vt:lpstr>
      <vt:lpstr>Schizophrenia: Care in Community for Adults  Quality Statement 1:  Care Plan and Comprehensive Assessment </vt:lpstr>
      <vt:lpstr>Schizophrenia: Care in Community for Adults Quality Statement 2:  Physical Health Assessment </vt:lpstr>
      <vt:lpstr>Schizophrenia: Care in Community for Adults Quality Statement 3:  Self-Management  </vt:lpstr>
      <vt:lpstr>Schizophrenia: Care in Community for Adults Quality Statement 4:  Family Education, Support, and Intervention     </vt:lpstr>
      <vt:lpstr>Schizophrenia: Care in Community for Adults Quality Statement 5:  Access to Community-Based Intensive Treatment Services      </vt:lpstr>
      <vt:lpstr>Schizophrenia: Care in Community for Adults Quality Statement 6:  Housing     </vt:lpstr>
      <vt:lpstr>Schizophrenia: Care in Community for Adults Quality Statement 7:  Antipsychotic Monotherapy      </vt:lpstr>
      <vt:lpstr>Schizophrenia: Care in Community for Adults Quality Statement 8:  Treatment With Long-Acting Injectable Antipsychotic Medication      </vt:lpstr>
      <vt:lpstr>Schizophrenia: Care in Community for Adults Quality Statement 9:  Treatment With Clozapine     </vt:lpstr>
      <vt:lpstr>Schizophrenia: Care in Community for Adults Quality Statement 10:  Continuation of Antipsychotic Medication      </vt:lpstr>
      <vt:lpstr>Schizophrenia: Care in Community for Adults Quality Statement 11:  Cognitive Behavioural Therapy for Psychosis and Other Psychosocial Interventions      </vt:lpstr>
      <vt:lpstr>Schizophrenia: Care in Community for Adults Quality Statement 12:  Promoting Physical Activity and Healthy Eating     </vt:lpstr>
      <vt:lpstr>Schizophrenia: Care in Community for Adults Quality Statement 13:  Promoting Smoking Cessation      </vt:lpstr>
      <vt:lpstr>Schizophrenia: Care in Community for Adults Quality Statement 14:  Assessing and Treating Substance Use Disorder     </vt:lpstr>
      <vt:lpstr>Schizophrenia: Care in Community for Adults Quality Statement 15:  Employment and Occupational Support     </vt:lpstr>
      <vt:lpstr>Schizophrenia: Care in Community for Adults Emerging Practice Statement: Peer Support, Illness Management and Recovery Training, Wellness Recovery Action Planning, and Social Skills Training*</vt:lpstr>
      <vt:lpstr>Measures to Support Improvement </vt:lpstr>
      <vt:lpstr>Schizophrenia: Care for Adults in Hospitals  Indicators that can be measured using provincial data</vt:lpstr>
      <vt:lpstr>Schizophrenia: Care for Adults in Hospitals  Indicators that can be measured using provincial data (continued)</vt:lpstr>
      <vt:lpstr>Schizophrenia: Care for Adults in Hospitals  Indicators that can be measured using provincial data (continued)</vt:lpstr>
      <vt:lpstr>Schizophrenia: Care for Adults in Hospitals Indicators That can be Measured Using Local Data</vt:lpstr>
      <vt:lpstr>Measures to Support Improvement </vt:lpstr>
      <vt:lpstr>Schizophrenia: Care in Community for Adults  Indicators that can be measured using provincial data</vt:lpstr>
      <vt:lpstr>Schizophrenia: Care in Community for Adults  Indicators That can be Measured Using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Costante, Alicia</dc:creator>
  <cp:lastModifiedBy>Adatia, Tasleen</cp:lastModifiedBy>
  <cp:revision>3</cp:revision>
  <dcterms:modified xsi:type="dcterms:W3CDTF">2023-05-02T19:45:26Z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